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23"/>
  </p:notesMasterIdLst>
  <p:handoutMasterIdLst>
    <p:handoutMasterId r:id="rId24"/>
  </p:handoutMasterIdLst>
  <p:sldIdLst>
    <p:sldId id="296" r:id="rId2"/>
    <p:sldId id="267" r:id="rId3"/>
    <p:sldId id="268" r:id="rId4"/>
    <p:sldId id="269" r:id="rId5"/>
    <p:sldId id="270" r:id="rId6"/>
    <p:sldId id="282" r:id="rId7"/>
    <p:sldId id="286" r:id="rId8"/>
    <p:sldId id="283" r:id="rId9"/>
    <p:sldId id="291" r:id="rId10"/>
    <p:sldId id="279" r:id="rId11"/>
    <p:sldId id="277" r:id="rId12"/>
    <p:sldId id="298" r:id="rId13"/>
    <p:sldId id="292" r:id="rId14"/>
    <p:sldId id="293" r:id="rId15"/>
    <p:sldId id="294" r:id="rId16"/>
    <p:sldId id="295" r:id="rId17"/>
    <p:sldId id="264" r:id="rId18"/>
    <p:sldId id="288" r:id="rId19"/>
    <p:sldId id="274" r:id="rId20"/>
    <p:sldId id="297" r:id="rId21"/>
    <p:sldId id="276" r:id="rId22"/>
  </p:sldIdLst>
  <p:sldSz cx="9144000" cy="6858000" type="screen4x3"/>
  <p:notesSz cx="7315200" cy="9601200"/>
  <p:defaultTextStyle>
    <a:defPPr>
      <a:defRPr lang="fr-FR"/>
    </a:defPPr>
    <a:lvl1pPr algn="l" rtl="0" fontAlgn="base">
      <a:spcBef>
        <a:spcPct val="0"/>
      </a:spcBef>
      <a:spcAft>
        <a:spcPct val="0"/>
      </a:spcAft>
      <a:defRPr sz="2400" b="1" u="sng" kern="1200">
        <a:solidFill>
          <a:schemeClr val="tx1"/>
        </a:solidFill>
        <a:latin typeface="Arial" pitchFamily="127" charset="0"/>
        <a:ea typeface="ＭＳ Ｐゴシック" pitchFamily="127" charset="-128"/>
        <a:cs typeface="ＭＳ Ｐゴシック" pitchFamily="127" charset="-128"/>
      </a:defRPr>
    </a:lvl1pPr>
    <a:lvl2pPr marL="457200" algn="l" rtl="0" fontAlgn="base">
      <a:spcBef>
        <a:spcPct val="0"/>
      </a:spcBef>
      <a:spcAft>
        <a:spcPct val="0"/>
      </a:spcAft>
      <a:defRPr sz="2400" b="1" u="sng" kern="1200">
        <a:solidFill>
          <a:schemeClr val="tx1"/>
        </a:solidFill>
        <a:latin typeface="Arial" pitchFamily="127" charset="0"/>
        <a:ea typeface="ＭＳ Ｐゴシック" pitchFamily="127" charset="-128"/>
        <a:cs typeface="ＭＳ Ｐゴシック" pitchFamily="127" charset="-128"/>
      </a:defRPr>
    </a:lvl2pPr>
    <a:lvl3pPr marL="914400" algn="l" rtl="0" fontAlgn="base">
      <a:spcBef>
        <a:spcPct val="0"/>
      </a:spcBef>
      <a:spcAft>
        <a:spcPct val="0"/>
      </a:spcAft>
      <a:defRPr sz="2400" b="1" u="sng" kern="1200">
        <a:solidFill>
          <a:schemeClr val="tx1"/>
        </a:solidFill>
        <a:latin typeface="Arial" pitchFamily="127" charset="0"/>
        <a:ea typeface="ＭＳ Ｐゴシック" pitchFamily="127" charset="-128"/>
        <a:cs typeface="ＭＳ Ｐゴシック" pitchFamily="127" charset="-128"/>
      </a:defRPr>
    </a:lvl3pPr>
    <a:lvl4pPr marL="1371600" algn="l" rtl="0" fontAlgn="base">
      <a:spcBef>
        <a:spcPct val="0"/>
      </a:spcBef>
      <a:spcAft>
        <a:spcPct val="0"/>
      </a:spcAft>
      <a:defRPr sz="2400" b="1" u="sng" kern="1200">
        <a:solidFill>
          <a:schemeClr val="tx1"/>
        </a:solidFill>
        <a:latin typeface="Arial" pitchFamily="127" charset="0"/>
        <a:ea typeface="ＭＳ Ｐゴシック" pitchFamily="127" charset="-128"/>
        <a:cs typeface="ＭＳ Ｐゴシック" pitchFamily="127" charset="-128"/>
      </a:defRPr>
    </a:lvl4pPr>
    <a:lvl5pPr marL="1828800" algn="l" rtl="0" fontAlgn="base">
      <a:spcBef>
        <a:spcPct val="0"/>
      </a:spcBef>
      <a:spcAft>
        <a:spcPct val="0"/>
      </a:spcAft>
      <a:defRPr sz="2400" b="1" u="sng" kern="1200">
        <a:solidFill>
          <a:schemeClr val="tx1"/>
        </a:solidFill>
        <a:latin typeface="Arial" pitchFamily="127" charset="0"/>
        <a:ea typeface="ＭＳ Ｐゴシック" pitchFamily="127" charset="-128"/>
        <a:cs typeface="ＭＳ Ｐゴシック" pitchFamily="127" charset="-128"/>
      </a:defRPr>
    </a:lvl5pPr>
    <a:lvl6pPr marL="2286000" algn="l" defTabSz="457200" rtl="0" eaLnBrk="1" latinLnBrk="0" hangingPunct="1">
      <a:defRPr sz="2400" b="1" u="sng" kern="1200">
        <a:solidFill>
          <a:schemeClr val="tx1"/>
        </a:solidFill>
        <a:latin typeface="Arial" pitchFamily="127" charset="0"/>
        <a:ea typeface="ＭＳ Ｐゴシック" pitchFamily="127" charset="-128"/>
        <a:cs typeface="ＭＳ Ｐゴシック" pitchFamily="127" charset="-128"/>
      </a:defRPr>
    </a:lvl6pPr>
    <a:lvl7pPr marL="2743200" algn="l" defTabSz="457200" rtl="0" eaLnBrk="1" latinLnBrk="0" hangingPunct="1">
      <a:defRPr sz="2400" b="1" u="sng" kern="1200">
        <a:solidFill>
          <a:schemeClr val="tx1"/>
        </a:solidFill>
        <a:latin typeface="Arial" pitchFamily="127" charset="0"/>
        <a:ea typeface="ＭＳ Ｐゴシック" pitchFamily="127" charset="-128"/>
        <a:cs typeface="ＭＳ Ｐゴシック" pitchFamily="127" charset="-128"/>
      </a:defRPr>
    </a:lvl7pPr>
    <a:lvl8pPr marL="3200400" algn="l" defTabSz="457200" rtl="0" eaLnBrk="1" latinLnBrk="0" hangingPunct="1">
      <a:defRPr sz="2400" b="1" u="sng" kern="1200">
        <a:solidFill>
          <a:schemeClr val="tx1"/>
        </a:solidFill>
        <a:latin typeface="Arial" pitchFamily="127" charset="0"/>
        <a:ea typeface="ＭＳ Ｐゴシック" pitchFamily="127" charset="-128"/>
        <a:cs typeface="ＭＳ Ｐゴシック" pitchFamily="127" charset="-128"/>
      </a:defRPr>
    </a:lvl8pPr>
    <a:lvl9pPr marL="3657600" algn="l" defTabSz="457200" rtl="0" eaLnBrk="1" latinLnBrk="0" hangingPunct="1">
      <a:defRPr sz="2400" b="1" u="sng" kern="1200">
        <a:solidFill>
          <a:schemeClr val="tx1"/>
        </a:solidFill>
        <a:latin typeface="Arial" pitchFamily="127" charset="0"/>
        <a:ea typeface="ＭＳ Ｐゴシック" pitchFamily="127" charset="-128"/>
        <a:cs typeface="ＭＳ Ｐゴシック" pitchFamily="127"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CC"/>
    <a:srgbClr val="FFFFFF"/>
    <a:srgbClr val="CCECFF"/>
    <a:srgbClr val="B0A774"/>
    <a:srgbClr val="99FF99"/>
    <a:srgbClr val="CCFF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248" autoAdjust="0"/>
    <p:restoredTop sz="84680" autoAdjust="0"/>
  </p:normalViewPr>
  <p:slideViewPr>
    <p:cSldViewPr>
      <p:cViewPr>
        <p:scale>
          <a:sx n="66" d="100"/>
          <a:sy n="66" d="100"/>
        </p:scale>
        <p:origin x="-75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72"/>
    </p:cViewPr>
  </p:sorterViewPr>
  <p:notesViewPr>
    <p:cSldViewPr>
      <p:cViewPr varScale="1">
        <p:scale>
          <a:sx n="39" d="100"/>
          <a:sy n="39" d="100"/>
        </p:scale>
        <p:origin x="-2238" y="-102"/>
      </p:cViewPr>
      <p:guideLst>
        <p:guide orient="horz" pos="3024"/>
        <p:guide pos="230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bwMode="auto">
          <a:xfrm>
            <a:off x="0"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a:defRPr sz="1300" b="0" u="none">
                <a:latin typeface="Calibri" pitchFamily="34" charset="0"/>
                <a:ea typeface="+mn-ea"/>
                <a:cs typeface="+mn-cs"/>
              </a:defRPr>
            </a:lvl1pPr>
          </a:lstStyle>
          <a:p>
            <a:pPr>
              <a:defRPr/>
            </a:pPr>
            <a:endParaRPr lang="en-US"/>
          </a:p>
        </p:txBody>
      </p:sp>
      <p:sp>
        <p:nvSpPr>
          <p:cNvPr id="3" name="Espace réservé de la date 2"/>
          <p:cNvSpPr>
            <a:spLocks noGrp="1"/>
          </p:cNvSpPr>
          <p:nvPr>
            <p:ph type="dt" sz="quarter" idx="1"/>
          </p:nvPr>
        </p:nvSpPr>
        <p:spPr bwMode="auto">
          <a:xfrm>
            <a:off x="4143375"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a:defRPr sz="1300" b="0" u="none">
                <a:latin typeface="Calibri" pitchFamily="34" charset="0"/>
                <a:ea typeface="+mn-ea"/>
                <a:cs typeface="+mn-cs"/>
              </a:defRPr>
            </a:lvl1pPr>
          </a:lstStyle>
          <a:p>
            <a:pPr>
              <a:defRPr/>
            </a:pPr>
            <a:fld id="{5A43DD49-33C1-427B-82E1-46B53EE24A41}" type="datetimeFigureOut">
              <a:rPr lang="fr-FR"/>
              <a:pPr>
                <a:defRPr/>
              </a:pPr>
              <a:t>04/03/2011</a:t>
            </a:fld>
            <a:endParaRPr lang="fr-FR"/>
          </a:p>
        </p:txBody>
      </p:sp>
      <p:sp>
        <p:nvSpPr>
          <p:cNvPr id="4" name="Espace réservé du pied de page 3"/>
          <p:cNvSpPr>
            <a:spLocks noGrp="1"/>
          </p:cNvSpPr>
          <p:nvPr>
            <p:ph type="ftr" sz="quarter" idx="2"/>
          </p:nvPr>
        </p:nvSpPr>
        <p:spPr bwMode="auto">
          <a:xfrm>
            <a:off x="0"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a:defRPr sz="1300" b="0" u="none">
                <a:latin typeface="Calibri" pitchFamily="34" charset="0"/>
                <a:ea typeface="+mn-ea"/>
                <a:cs typeface="+mn-cs"/>
              </a:defRPr>
            </a:lvl1pPr>
          </a:lstStyle>
          <a:p>
            <a:pPr>
              <a:defRPr/>
            </a:pPr>
            <a:endParaRPr lang="en-US"/>
          </a:p>
        </p:txBody>
      </p:sp>
      <p:sp>
        <p:nvSpPr>
          <p:cNvPr id="5" name="Espace réservé du numéro de diapositive 4"/>
          <p:cNvSpPr>
            <a:spLocks noGrp="1"/>
          </p:cNvSpPr>
          <p:nvPr>
            <p:ph type="sldNum" sz="quarter" idx="3"/>
          </p:nvPr>
        </p:nvSpPr>
        <p:spPr bwMode="auto">
          <a:xfrm>
            <a:off x="4143375"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a:defRPr sz="1300" b="0" u="none">
                <a:latin typeface="Calibri" pitchFamily="34" charset="0"/>
                <a:ea typeface="+mn-ea"/>
                <a:cs typeface="+mn-cs"/>
              </a:defRPr>
            </a:lvl1pPr>
          </a:lstStyle>
          <a:p>
            <a:pPr>
              <a:defRPr/>
            </a:pPr>
            <a:fld id="{980B4EC0-3DA0-410C-9CEB-826B5BCE4205}" type="slidenum">
              <a:rPr lang="fr-FR"/>
              <a:pPr>
                <a:defRPr/>
              </a:pPr>
              <a:t>‹Nr.›</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bwMode="auto">
          <a:xfrm>
            <a:off x="0"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a:defRPr sz="1300" b="0" u="none">
                <a:latin typeface="Calibri" pitchFamily="34" charset="0"/>
                <a:ea typeface="+mn-ea"/>
                <a:cs typeface="+mn-cs"/>
              </a:defRPr>
            </a:lvl1pPr>
          </a:lstStyle>
          <a:p>
            <a:pPr>
              <a:defRPr/>
            </a:pPr>
            <a:endParaRPr lang="en-US"/>
          </a:p>
        </p:txBody>
      </p:sp>
      <p:sp>
        <p:nvSpPr>
          <p:cNvPr id="3" name="Espace réservé de la date 2"/>
          <p:cNvSpPr>
            <a:spLocks noGrp="1"/>
          </p:cNvSpPr>
          <p:nvPr>
            <p:ph type="dt" idx="1"/>
          </p:nvPr>
        </p:nvSpPr>
        <p:spPr bwMode="auto">
          <a:xfrm>
            <a:off x="4143375"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a:defRPr sz="1300" b="0" u="none">
                <a:latin typeface="Calibri" pitchFamily="34" charset="0"/>
                <a:ea typeface="+mn-ea"/>
                <a:cs typeface="+mn-cs"/>
              </a:defRPr>
            </a:lvl1pPr>
          </a:lstStyle>
          <a:p>
            <a:pPr>
              <a:defRPr/>
            </a:pPr>
            <a:fld id="{F29C10FA-05EE-4CCC-B47D-0861FBA458E9}" type="datetimeFigureOut">
              <a:rPr lang="fr-FR"/>
              <a:pPr>
                <a:defRPr/>
              </a:pPr>
              <a:t>04/03/2011</a:t>
            </a:fld>
            <a:endParaRPr lang="fr-FR"/>
          </a:p>
        </p:txBody>
      </p:sp>
      <p:sp>
        <p:nvSpPr>
          <p:cNvPr id="4" name="Espace réservé de l'image des diapositives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bwMode="auto">
          <a:xfrm>
            <a:off x="731838" y="4560888"/>
            <a:ext cx="5851525" cy="4319587"/>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bwMode="auto">
          <a:xfrm>
            <a:off x="0"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a:defRPr sz="1300" b="0" u="none">
                <a:latin typeface="Calibri" pitchFamily="34" charset="0"/>
                <a:ea typeface="+mn-ea"/>
                <a:cs typeface="+mn-cs"/>
              </a:defRPr>
            </a:lvl1pPr>
          </a:lstStyle>
          <a:p>
            <a:pPr>
              <a:defRPr/>
            </a:pPr>
            <a:endParaRPr lang="en-US"/>
          </a:p>
        </p:txBody>
      </p:sp>
      <p:sp>
        <p:nvSpPr>
          <p:cNvPr id="7" name="Espace réservé du numéro de diapositive 6"/>
          <p:cNvSpPr>
            <a:spLocks noGrp="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a:defRPr sz="1300" b="0" u="none">
                <a:latin typeface="Calibri" pitchFamily="34" charset="0"/>
                <a:ea typeface="+mn-ea"/>
                <a:cs typeface="+mn-cs"/>
              </a:defRPr>
            </a:lvl1pPr>
          </a:lstStyle>
          <a:p>
            <a:pPr>
              <a:defRPr/>
            </a:pPr>
            <a:fld id="{33D86C31-69EE-47C8-A607-3736D0031EC8}" type="slidenum">
              <a:rPr lang="fr-FR"/>
              <a:pPr>
                <a:defRPr/>
              </a:pPr>
              <a:t>‹Nr.›</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27" charset="-128"/>
        <a:cs typeface="ＭＳ Ｐゴシック" pitchFamily="127"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127" charset="-128"/>
        <a:cs typeface="ＭＳ Ｐゴシック"/>
      </a:defRPr>
    </a:lvl2pPr>
    <a:lvl3pPr marL="914400" algn="l" rtl="0" eaLnBrk="0" fontAlgn="base" hangingPunct="0">
      <a:spcBef>
        <a:spcPct val="30000"/>
      </a:spcBef>
      <a:spcAft>
        <a:spcPct val="0"/>
      </a:spcAft>
      <a:defRPr sz="1200" kern="1200">
        <a:solidFill>
          <a:schemeClr val="tx1"/>
        </a:solidFill>
        <a:latin typeface="+mn-lt"/>
        <a:ea typeface="ＭＳ Ｐゴシック" pitchFamily="127" charset="-128"/>
        <a:cs typeface="ＭＳ Ｐゴシック"/>
      </a:defRPr>
    </a:lvl3pPr>
    <a:lvl4pPr marL="1371600" algn="l" rtl="0" eaLnBrk="0" fontAlgn="base" hangingPunct="0">
      <a:spcBef>
        <a:spcPct val="30000"/>
      </a:spcBef>
      <a:spcAft>
        <a:spcPct val="0"/>
      </a:spcAft>
      <a:defRPr sz="1200" kern="1200">
        <a:solidFill>
          <a:schemeClr val="tx1"/>
        </a:solidFill>
        <a:latin typeface="+mn-lt"/>
        <a:ea typeface="ＭＳ Ｐゴシック" pitchFamily="127" charset="-128"/>
        <a:cs typeface="ＭＳ Ｐゴシック"/>
      </a:defRPr>
    </a:lvl4pPr>
    <a:lvl5pPr marL="1828800" algn="l" rtl="0" eaLnBrk="0" fontAlgn="base" hangingPunct="0">
      <a:spcBef>
        <a:spcPct val="30000"/>
      </a:spcBef>
      <a:spcAft>
        <a:spcPct val="0"/>
      </a:spcAft>
      <a:defRPr sz="1200" kern="1200">
        <a:solidFill>
          <a:schemeClr val="tx1"/>
        </a:solidFill>
        <a:latin typeface="+mn-lt"/>
        <a:ea typeface="ＭＳ Ｐゴシック" pitchFamily="127"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7170" name="Espace réservé des commentaires 2"/>
          <p:cNvSpPr>
            <a:spLocks noGrp="1"/>
          </p:cNvSpPr>
          <p:nvPr>
            <p:ph type="body" idx="1"/>
          </p:nvPr>
        </p:nvSpPr>
        <p:spPr>
          <a:noFill/>
          <a:ln/>
        </p:spPr>
        <p:txBody>
          <a:bodyPr/>
          <a:lstStyle/>
          <a:p>
            <a:pPr eaLnBrk="1" hangingPunct="1"/>
            <a:endParaRPr lang="en-US" smtClean="0"/>
          </a:p>
        </p:txBody>
      </p:sp>
      <p:sp>
        <p:nvSpPr>
          <p:cNvPr id="4" name="Espace réservé du numéro de diapositive 3"/>
          <p:cNvSpPr txBox="1">
            <a:spLocks noGrp="1"/>
          </p:cNvSpPr>
          <p:nvPr/>
        </p:nvSpPr>
        <p:spPr bwMode="auto">
          <a:xfrm>
            <a:off x="4143375" y="9120188"/>
            <a:ext cx="3170238" cy="479425"/>
          </a:xfrm>
          <a:prstGeom prst="rect">
            <a:avLst/>
          </a:prstGeom>
          <a:noFill/>
          <a:ln>
            <a:miter lim="800000"/>
            <a:headEnd/>
            <a:tailEnd/>
          </a:ln>
        </p:spPr>
        <p:txBody>
          <a:bodyPr lIns="96661" tIns="48331" rIns="96661" bIns="48331" anchor="b"/>
          <a:lstStyle/>
          <a:p>
            <a:pPr algn="r" defTabSz="966788">
              <a:defRPr/>
            </a:pPr>
            <a:fld id="{0ECA8A31-1681-4297-A98C-CBD491B08379}" type="slidenum">
              <a:rPr lang="fr-FR" sz="1300" b="0" u="none">
                <a:latin typeface="Calibri" pitchFamily="34" charset="0"/>
                <a:ea typeface="+mn-ea"/>
                <a:cs typeface="+mn-cs"/>
              </a:rPr>
              <a:pPr algn="r" defTabSz="966788">
                <a:defRPr/>
              </a:pPr>
              <a:t>1</a:t>
            </a:fld>
            <a:endParaRPr lang="fr-FR" sz="1300" b="0" u="none">
              <a:latin typeface="Calibri" pitchFamily="34" charset="0"/>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TextEdit="1"/>
          </p:cNvSpPr>
          <p:nvPr>
            <p:ph type="sldImg"/>
          </p:nvPr>
        </p:nvSpPr>
        <p:spPr bwMode="auto">
          <a:noFill/>
          <a:ln>
            <a:solidFill>
              <a:srgbClr val="000000"/>
            </a:solidFill>
            <a:miter lim="800000"/>
            <a:headEnd/>
            <a:tailEnd/>
          </a:ln>
        </p:spPr>
      </p:sp>
      <p:sp>
        <p:nvSpPr>
          <p:cNvPr id="31746" name="Rectangle 3"/>
          <p:cNvSpPr>
            <a:spLocks noGrp="1"/>
          </p:cNvSpPr>
          <p:nvPr>
            <p:ph type="body" idx="1"/>
          </p:nvPr>
        </p:nvSpPr>
        <p:spPr>
          <a:noFill/>
          <a:ln/>
        </p:spPr>
        <p:txBody>
          <a:bodyPr/>
          <a:lstStyle/>
          <a:p>
            <a:pPr eaLnBrk="1" hangingPunct="1"/>
            <a:r>
              <a:rPr lang="en-US" smtClean="0"/>
              <a:t>Dans les cantons de BS ville ou Zurich le juge d’instruction n’existent pasp donc changement structurels mineurs avec l’unification de la procédure pénale. Mais l’organisation de la justice sera chamboulée. </a:t>
            </a:r>
          </a:p>
          <a:p>
            <a:pPr eaLnBrk="1" hangingPunct="1"/>
            <a:endParaRPr lang="en-US" smtClean="0"/>
          </a:p>
          <a:p>
            <a:pPr eaLnBrk="1" hangingPunct="1"/>
            <a:r>
              <a:rPr lang="en-US" b="1" smtClean="0"/>
              <a:t>Jusqu’en 2011 nous avons tous les 4 modèles selon les différents cantons mais à partir de 2011 nous n’avons plus que le modèle 4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TextEdit="1"/>
          </p:cNvSpPr>
          <p:nvPr>
            <p:ph type="sldImg"/>
          </p:nvPr>
        </p:nvSpPr>
        <p:spPr bwMode="auto">
          <a:noFill/>
          <a:ln>
            <a:solidFill>
              <a:srgbClr val="000000"/>
            </a:solidFill>
            <a:miter lim="800000"/>
            <a:headEnd/>
            <a:tailEnd/>
          </a:ln>
        </p:spPr>
      </p:sp>
      <p:sp>
        <p:nvSpPr>
          <p:cNvPr id="38914" name="Rectangle 3"/>
          <p:cNvSpPr>
            <a:spLocks noGrp="1"/>
          </p:cNvSpPr>
          <p:nvPr>
            <p:ph type="body" idx="1"/>
          </p:nvPr>
        </p:nvSpPr>
        <p:spPr>
          <a:ln/>
        </p:spPr>
        <p:txBody>
          <a:bodyPr/>
          <a:lstStyle/>
          <a:p>
            <a:pPr eaLnBrk="1" hangingPunct="1">
              <a:lnSpc>
                <a:spcPct val="80000"/>
              </a:lnSpc>
              <a:defRPr/>
            </a:pPr>
            <a:r>
              <a:rPr lang="fr-CH" sz="800" b="1" smtClean="0">
                <a:ea typeface="ＭＳ Ｐゴシック"/>
                <a:cs typeface="ＭＳ Ｐゴシック"/>
              </a:rPr>
              <a:t>Le nouveau code pénal (droit des sanctions)</a:t>
            </a:r>
          </a:p>
          <a:p>
            <a:pPr eaLnBrk="1" hangingPunct="1">
              <a:lnSpc>
                <a:spcPct val="80000"/>
              </a:lnSpc>
              <a:defRPr/>
            </a:pPr>
            <a:r>
              <a:rPr lang="fr-CH" sz="800" smtClean="0">
                <a:ea typeface="ＭＳ Ｐゴシック"/>
                <a:cs typeface="ＭＳ Ｐゴシック"/>
              </a:rPr>
              <a:t> </a:t>
            </a:r>
          </a:p>
          <a:p>
            <a:pPr eaLnBrk="1" hangingPunct="1">
              <a:lnSpc>
                <a:spcPct val="80000"/>
              </a:lnSpc>
              <a:defRPr/>
            </a:pPr>
            <a:r>
              <a:rPr lang="fr-CH" sz="800" smtClean="0">
                <a:ea typeface="ＭＳ Ｐゴシック"/>
                <a:cs typeface="ＭＳ Ｐゴシック"/>
              </a:rPr>
              <a:t>LE NOUVEAU CODE PENAL A UN IMPACT SUR LE JUGE ET LE JUGEMENT ET AINSI QUE SUR L’EXECUTION DE LA SANCTION </a:t>
            </a:r>
          </a:p>
          <a:p>
            <a:pPr eaLnBrk="1" hangingPunct="1">
              <a:lnSpc>
                <a:spcPct val="80000"/>
              </a:lnSpc>
              <a:defRPr/>
            </a:pPr>
            <a:r>
              <a:rPr lang="fr-CH" sz="800" smtClean="0">
                <a:ea typeface="ＭＳ Ｐゴシック"/>
                <a:cs typeface="ＭＳ Ｐゴシック"/>
              </a:rPr>
              <a:t>L’IDEE ETAIT D’AVOIR MOINS DE GENS DANS LES PRISONS. </a:t>
            </a:r>
          </a:p>
          <a:p>
            <a:pPr eaLnBrk="1" hangingPunct="1">
              <a:lnSpc>
                <a:spcPct val="80000"/>
              </a:lnSpc>
              <a:defRPr/>
            </a:pPr>
            <a:endParaRPr lang="fr-CH" sz="800" smtClean="0">
              <a:ea typeface="ＭＳ Ｐゴシック"/>
              <a:cs typeface="ＭＳ Ｐゴシック"/>
            </a:endParaRPr>
          </a:p>
          <a:p>
            <a:pPr eaLnBrk="1" hangingPunct="1">
              <a:lnSpc>
                <a:spcPct val="80000"/>
              </a:lnSpc>
              <a:defRPr/>
            </a:pPr>
            <a:endParaRPr lang="fr-CH" sz="800" smtClean="0">
              <a:ea typeface="ＭＳ Ｐゴシック"/>
              <a:cs typeface="ＭＳ Ｐゴシック"/>
            </a:endParaRPr>
          </a:p>
          <a:p>
            <a:pPr eaLnBrk="1" hangingPunct="1">
              <a:lnSpc>
                <a:spcPct val="80000"/>
              </a:lnSpc>
              <a:buFont typeface="Symbol" pitchFamily="18" charset="2"/>
              <a:buChar char="Þ"/>
              <a:defRPr/>
            </a:pPr>
            <a:r>
              <a:rPr lang="fr-CH" sz="800" smtClean="0">
                <a:ea typeface="ＭＳ Ｐゴシック"/>
                <a:cs typeface="ＭＳ Ｐゴシック"/>
              </a:rPr>
              <a:t>A une </a:t>
            </a:r>
            <a:r>
              <a:rPr lang="fr-CH" sz="800" b="1" smtClean="0">
                <a:ea typeface="ＭＳ Ｐゴシック"/>
                <a:cs typeface="ＭＳ Ｐゴシック"/>
              </a:rPr>
              <a:t>influence </a:t>
            </a:r>
            <a:r>
              <a:rPr lang="fr-CH" sz="800" b="1" smtClean="0">
                <a:effectLst>
                  <a:outerShdw blurRad="38100" dist="38100" dir="2700000" algn="tl">
                    <a:srgbClr val="C0C0C0"/>
                  </a:outerShdw>
                </a:effectLst>
                <a:ea typeface="ＭＳ Ｐゴシック"/>
                <a:cs typeface="ＭＳ Ｐゴシック"/>
              </a:rPr>
              <a:t>sur les sanctions</a:t>
            </a:r>
            <a:r>
              <a:rPr lang="fr-CH" sz="800" b="1" smtClean="0">
                <a:ea typeface="ＭＳ Ｐゴシック"/>
                <a:cs typeface="ＭＳ Ｐゴシック"/>
              </a:rPr>
              <a:t> donc influence le jugement et l’exécution de la sanction</a:t>
            </a:r>
          </a:p>
          <a:p>
            <a:pPr eaLnBrk="1" hangingPunct="1">
              <a:lnSpc>
                <a:spcPct val="80000"/>
              </a:lnSpc>
              <a:buFont typeface="Symbol" pitchFamily="18" charset="2"/>
              <a:buChar char="Þ"/>
              <a:defRPr/>
            </a:pPr>
            <a:r>
              <a:rPr lang="fr-CH" sz="800" b="1" smtClean="0">
                <a:ea typeface="ＭＳ Ｐゴシック"/>
                <a:cs typeface="ＭＳ Ｐゴシック"/>
              </a:rPr>
              <a:t>=&gt; les peines sont moins pour la prisons mais plus pour travail d’intérêt général ou amendes… DONC IL DEVRAIT Y AVOIR MOINS DE MONDE DANS LES PRISONS ! OR PAS LE CAS ! </a:t>
            </a:r>
          </a:p>
          <a:p>
            <a:pPr eaLnBrk="1" hangingPunct="1">
              <a:lnSpc>
                <a:spcPct val="80000"/>
              </a:lnSpc>
              <a:buFont typeface="Symbol" pitchFamily="18" charset="2"/>
              <a:buNone/>
              <a:defRPr/>
            </a:pPr>
            <a:r>
              <a:rPr lang="fr-CH" sz="800" b="1" smtClean="0">
                <a:ea typeface="ＭＳ Ｐゴシック"/>
                <a:cs typeface="ＭＳ Ｐゴシック"/>
              </a:rPr>
              <a:t>Car la DUREE DE DETENTION A AUGMENTE EGALEMENT </a:t>
            </a:r>
          </a:p>
          <a:p>
            <a:pPr eaLnBrk="1" hangingPunct="1">
              <a:lnSpc>
                <a:spcPct val="80000"/>
              </a:lnSpc>
              <a:buFont typeface="Symbol" pitchFamily="18" charset="2"/>
              <a:buNone/>
              <a:defRPr/>
            </a:pPr>
            <a:endParaRPr lang="fr-CH" sz="800" b="1" smtClean="0">
              <a:ea typeface="ＭＳ Ｐゴシック"/>
              <a:cs typeface="ＭＳ Ｐゴシック"/>
            </a:endParaRPr>
          </a:p>
          <a:p>
            <a:pPr eaLnBrk="1" hangingPunct="1">
              <a:lnSpc>
                <a:spcPct val="80000"/>
              </a:lnSpc>
              <a:buFont typeface="Symbol" pitchFamily="18" charset="2"/>
              <a:buNone/>
              <a:defRPr/>
            </a:pPr>
            <a:endParaRPr lang="fr-CH" sz="800" b="1" smtClean="0">
              <a:ea typeface="ＭＳ Ｐゴシック"/>
              <a:cs typeface="ＭＳ Ｐゴシック"/>
            </a:endParaRPr>
          </a:p>
          <a:p>
            <a:pPr eaLnBrk="1" hangingPunct="1">
              <a:lnSpc>
                <a:spcPct val="80000"/>
              </a:lnSpc>
              <a:buFont typeface="Symbol" pitchFamily="18" charset="2"/>
              <a:buChar char="Þ"/>
              <a:defRPr/>
            </a:pPr>
            <a:r>
              <a:rPr lang="fr-CH" sz="800" smtClean="0">
                <a:ea typeface="ＭＳ Ｐゴシック"/>
                <a:cs typeface="ＭＳ Ｐゴシック"/>
              </a:rPr>
              <a:t>Dans certains cantons comme à Genève les détentions préventives sont prononcées plus rapidement que dans les autres cantons et durent généralement plus longtemps. </a:t>
            </a:r>
          </a:p>
          <a:p>
            <a:pPr eaLnBrk="1" hangingPunct="1">
              <a:lnSpc>
                <a:spcPct val="80000"/>
              </a:lnSpc>
              <a:buFont typeface="Symbol" pitchFamily="18" charset="2"/>
              <a:buChar char="Þ"/>
              <a:defRPr/>
            </a:pPr>
            <a:r>
              <a:rPr lang="fr-CH" sz="800" smtClean="0">
                <a:ea typeface="ＭＳ Ｐゴシック"/>
                <a:cs typeface="ＭＳ Ｐゴシック"/>
              </a:rPr>
              <a:t>Il faut savoir que à Ge 40 % des prisonniers retrouvent leur liberté (d’Oû la question la détention préventive était-elle nécessaire ? </a:t>
            </a:r>
          </a:p>
          <a:p>
            <a:pPr eaLnBrk="1" hangingPunct="1">
              <a:lnSpc>
                <a:spcPct val="80000"/>
              </a:lnSpc>
              <a:buFont typeface="Symbol" pitchFamily="18" charset="2"/>
              <a:buNone/>
              <a:defRPr/>
            </a:pPr>
            <a:endParaRPr lang="fr-CH" sz="800" smtClean="0">
              <a:ea typeface="ＭＳ Ｐゴシック"/>
              <a:cs typeface="ＭＳ Ｐゴシック"/>
            </a:endParaRPr>
          </a:p>
          <a:p>
            <a:pPr eaLnBrk="1" hangingPunct="1">
              <a:lnSpc>
                <a:spcPct val="80000"/>
              </a:lnSpc>
              <a:buFont typeface="Symbol" pitchFamily="18" charset="2"/>
              <a:buNone/>
              <a:defRPr/>
            </a:pPr>
            <a:r>
              <a:rPr lang="fr-CH" sz="800" b="1" smtClean="0">
                <a:ea typeface="ＭＳ Ｐゴシック"/>
                <a:cs typeface="ＭＳ Ｐゴシック"/>
              </a:rPr>
              <a:t>La procédure pénale unifiée :</a:t>
            </a:r>
          </a:p>
          <a:p>
            <a:pPr eaLnBrk="1" hangingPunct="1">
              <a:lnSpc>
                <a:spcPct val="80000"/>
              </a:lnSpc>
              <a:buFont typeface="Symbol" pitchFamily="18" charset="2"/>
              <a:buNone/>
              <a:defRPr/>
            </a:pPr>
            <a:endParaRPr lang="fr-CH" sz="800" b="1" smtClean="0">
              <a:ea typeface="ＭＳ Ｐゴシック"/>
              <a:cs typeface="ＭＳ Ｐゴシック"/>
            </a:endParaRPr>
          </a:p>
          <a:p>
            <a:pPr eaLnBrk="1" hangingPunct="1">
              <a:lnSpc>
                <a:spcPct val="80000"/>
              </a:lnSpc>
              <a:buFont typeface="Symbol" pitchFamily="18" charset="2"/>
              <a:buNone/>
              <a:defRPr/>
            </a:pPr>
            <a:r>
              <a:rPr lang="fr-CH" sz="800" b="1" smtClean="0">
                <a:ea typeface="ＭＳ Ｐゴシック"/>
                <a:cs typeface="ＭＳ Ｐゴシック"/>
              </a:rPr>
              <a:t>A PARTIR DE 2011 QUI DEVRAIT AVOIR UN IMPACT SUR CES DEUX PARTIES LA. </a:t>
            </a:r>
          </a:p>
          <a:p>
            <a:pPr eaLnBrk="1" hangingPunct="1">
              <a:lnSpc>
                <a:spcPct val="80000"/>
              </a:lnSpc>
              <a:buFont typeface="Symbol" pitchFamily="18" charset="2"/>
              <a:buNone/>
              <a:defRPr/>
            </a:pPr>
            <a:r>
              <a:rPr lang="fr-CH" sz="800" b="1" smtClean="0">
                <a:ea typeface="ＭＳ Ｐゴシック"/>
                <a:cs typeface="ＭＳ Ｐゴシック"/>
              </a:rPr>
              <a:t> </a:t>
            </a:r>
          </a:p>
          <a:p>
            <a:pPr eaLnBrk="1" hangingPunct="1">
              <a:lnSpc>
                <a:spcPct val="80000"/>
              </a:lnSpc>
              <a:buFont typeface="Symbol" pitchFamily="18" charset="2"/>
              <a:buNone/>
              <a:defRPr/>
            </a:pPr>
            <a:r>
              <a:rPr lang="fr-CH" sz="800" smtClean="0">
                <a:ea typeface="ＭＳ Ｐゴシック"/>
                <a:cs typeface="ＭＳ Ｐゴシック"/>
              </a:rPr>
              <a:t>A une influence sur la procédure d’investigation et l’instruction et </a:t>
            </a:r>
            <a:r>
              <a:rPr lang="fr-CH" sz="800" u="sng" smtClean="0">
                <a:effectLst>
                  <a:outerShdw blurRad="38100" dist="38100" dir="2700000" algn="tl">
                    <a:srgbClr val="C0C0C0"/>
                  </a:outerShdw>
                </a:effectLst>
                <a:ea typeface="ＭＳ Ｐゴシック"/>
                <a:cs typeface="ＭＳ Ｐゴシック"/>
              </a:rPr>
              <a:t>sur la rapidité de traitement</a:t>
            </a:r>
            <a:r>
              <a:rPr lang="fr-CH" sz="800" smtClean="0">
                <a:effectLst>
                  <a:outerShdw blurRad="38100" dist="38100" dir="2700000" algn="tl">
                    <a:srgbClr val="C0C0C0"/>
                  </a:outerShdw>
                </a:effectLst>
                <a:ea typeface="ＭＳ Ｐゴシック"/>
                <a:cs typeface="ＭＳ Ｐゴシック"/>
              </a:rPr>
              <a:t> </a:t>
            </a:r>
          </a:p>
          <a:p>
            <a:pPr eaLnBrk="1" hangingPunct="1">
              <a:lnSpc>
                <a:spcPct val="80000"/>
              </a:lnSpc>
              <a:buFont typeface="Symbol" pitchFamily="18" charset="2"/>
              <a:buNone/>
              <a:defRPr/>
            </a:pPr>
            <a:r>
              <a:rPr lang="fr-CH" sz="800" smtClean="0">
                <a:ea typeface="ＭＳ Ｐゴシック"/>
                <a:cs typeface="ＭＳ Ｐゴシック"/>
              </a:rPr>
              <a:t>exp: en Valais : le juge avait </a:t>
            </a:r>
            <a:r>
              <a:rPr lang="fr-CH" sz="800" b="1" smtClean="0">
                <a:ea typeface="ＭＳ Ｐゴシック"/>
                <a:cs typeface="ＭＳ Ｐゴシック"/>
              </a:rPr>
              <a:t>48 heures</a:t>
            </a:r>
            <a:r>
              <a:rPr lang="fr-CH" sz="800" smtClean="0">
                <a:ea typeface="ＭＳ Ｐゴシック"/>
                <a:cs typeface="ＭＳ Ｐゴシック"/>
              </a:rPr>
              <a:t> ouvrable pour voir un prévenu </a:t>
            </a:r>
          </a:p>
          <a:p>
            <a:pPr eaLnBrk="1" hangingPunct="1">
              <a:lnSpc>
                <a:spcPct val="80000"/>
              </a:lnSpc>
              <a:buFont typeface="Symbol" pitchFamily="18" charset="2"/>
              <a:buNone/>
              <a:defRPr/>
            </a:pPr>
            <a:r>
              <a:rPr lang="fr-CH" sz="800" smtClean="0">
                <a:ea typeface="ＭＳ Ｐゴシック"/>
                <a:cs typeface="ＭＳ Ｐゴシック"/>
              </a:rPr>
              <a:t>Aujourd’hui il n’a plus que </a:t>
            </a:r>
            <a:r>
              <a:rPr lang="fr-CH" sz="800" b="1" smtClean="0">
                <a:ea typeface="ＭＳ Ｐゴシック"/>
                <a:cs typeface="ＭＳ Ｐゴシック"/>
              </a:rPr>
              <a:t>24 heures</a:t>
            </a:r>
            <a:r>
              <a:rPr lang="fr-CH" sz="800" smtClean="0">
                <a:ea typeface="ＭＳ Ｐゴシック"/>
                <a:cs typeface="ＭＳ Ｐゴシック"/>
              </a:rPr>
              <a:t> au niveau de l’instruction (et pas seulement en jour ouvrable) </a:t>
            </a:r>
          </a:p>
          <a:p>
            <a:pPr eaLnBrk="1" hangingPunct="1">
              <a:lnSpc>
                <a:spcPct val="80000"/>
              </a:lnSpc>
              <a:buFont typeface="Symbol" pitchFamily="18" charset="2"/>
              <a:buNone/>
              <a:defRPr/>
            </a:pPr>
            <a:r>
              <a:rPr lang="fr-CH" sz="800" smtClean="0">
                <a:ea typeface="ＭＳ Ｐゴシック"/>
                <a:cs typeface="ＭＳ Ｐゴシック"/>
              </a:rPr>
              <a:t>Après 24heures on est obligé de relâcher ou alors de le garder et donc de bétonner le dossier. </a:t>
            </a:r>
          </a:p>
          <a:p>
            <a:pPr eaLnBrk="1" hangingPunct="1">
              <a:lnSpc>
                <a:spcPct val="80000"/>
              </a:lnSpc>
              <a:buFont typeface="Symbol" pitchFamily="18" charset="2"/>
              <a:buNone/>
              <a:defRPr/>
            </a:pPr>
            <a:r>
              <a:rPr lang="fr-CH" sz="800" b="1" smtClean="0">
                <a:ea typeface="ＭＳ Ｐゴシック"/>
                <a:cs typeface="ＭＳ Ｐゴシック"/>
              </a:rPr>
              <a:t>Le suspect doit être conduit devant le ministère public au plus tard 24heures après la privation de liberté. </a:t>
            </a:r>
          </a:p>
          <a:p>
            <a:pPr eaLnBrk="1" hangingPunct="1">
              <a:lnSpc>
                <a:spcPct val="80000"/>
              </a:lnSpc>
              <a:buFont typeface="Symbol" pitchFamily="18" charset="2"/>
              <a:buNone/>
              <a:defRPr/>
            </a:pPr>
            <a:r>
              <a:rPr lang="fr-CH" sz="800" b="1" smtClean="0">
                <a:ea typeface="ＭＳ Ｐゴシック"/>
                <a:cs typeface="ＭＳ Ｐゴシック"/>
              </a:rPr>
              <a:t>Avocat de la première heure. </a:t>
            </a:r>
          </a:p>
          <a:p>
            <a:pPr eaLnBrk="1" hangingPunct="1">
              <a:lnSpc>
                <a:spcPct val="80000"/>
              </a:lnSpc>
              <a:buFont typeface="Symbol" pitchFamily="18" charset="2"/>
              <a:buNone/>
              <a:defRPr/>
            </a:pPr>
            <a:endParaRPr lang="fr-CH" sz="800" smtClean="0">
              <a:ea typeface="ＭＳ Ｐゴシック"/>
              <a:cs typeface="ＭＳ Ｐゴシック"/>
            </a:endParaRPr>
          </a:p>
          <a:p>
            <a:pPr eaLnBrk="1" hangingPunct="1">
              <a:lnSpc>
                <a:spcPct val="80000"/>
              </a:lnSpc>
              <a:buFont typeface="Symbol" pitchFamily="18" charset="2"/>
              <a:buNone/>
              <a:defRPr/>
            </a:pPr>
            <a:r>
              <a:rPr lang="fr-CH" sz="800" b="1" smtClean="0">
                <a:ea typeface="ＭＳ Ｐゴシック"/>
                <a:cs typeface="ＭＳ Ｐゴシック"/>
              </a:rPr>
              <a:t>Simplification des procédures : </a:t>
            </a:r>
          </a:p>
          <a:p>
            <a:pPr eaLnBrk="1" hangingPunct="1">
              <a:lnSpc>
                <a:spcPct val="80000"/>
              </a:lnSpc>
              <a:buFont typeface="Symbol" pitchFamily="18" charset="2"/>
              <a:buNone/>
              <a:defRPr/>
            </a:pPr>
            <a:r>
              <a:rPr lang="fr-CH" sz="800" smtClean="0">
                <a:ea typeface="ＭＳ Ｐゴシック"/>
                <a:cs typeface="ＭＳ Ｐゴシック"/>
              </a:rPr>
              <a:t>Beaucoup de personnes surtout sur le terrain nuance le fait que cela aille plus vite. </a:t>
            </a:r>
          </a:p>
          <a:p>
            <a:pPr eaLnBrk="1" hangingPunct="1">
              <a:lnSpc>
                <a:spcPct val="80000"/>
              </a:lnSpc>
              <a:buFont typeface="Symbol" pitchFamily="18" charset="2"/>
              <a:buNone/>
              <a:defRPr/>
            </a:pPr>
            <a:r>
              <a:rPr lang="fr-CH" sz="800" smtClean="0">
                <a:ea typeface="ＭＳ Ｐゴシック"/>
                <a:cs typeface="ＭＳ Ｐゴシック"/>
              </a:rPr>
              <a:t>Car avec ce nouveau système on insiste sur la traçabilité donc (à 8h00 à 10h00….) </a:t>
            </a:r>
          </a:p>
          <a:p>
            <a:pPr eaLnBrk="1" hangingPunct="1">
              <a:lnSpc>
                <a:spcPct val="80000"/>
              </a:lnSpc>
              <a:buFont typeface="Symbol" pitchFamily="18" charset="2"/>
              <a:buNone/>
              <a:defRPr/>
            </a:pPr>
            <a:r>
              <a:rPr lang="fr-CH" sz="800" smtClean="0">
                <a:ea typeface="ＭＳ Ｐゴシック"/>
                <a:cs typeface="ＭＳ Ｐゴシック"/>
              </a:rPr>
              <a:t>Avocat de la première heure. </a:t>
            </a:r>
          </a:p>
          <a:p>
            <a:pPr eaLnBrk="1" hangingPunct="1">
              <a:lnSpc>
                <a:spcPct val="80000"/>
              </a:lnSpc>
              <a:buFont typeface="Symbol" pitchFamily="18" charset="2"/>
              <a:buNone/>
              <a:defRPr/>
            </a:pPr>
            <a:endParaRPr lang="fr-CH" sz="800" smtClean="0">
              <a:ea typeface="ＭＳ Ｐゴシック"/>
              <a:cs typeface="ＭＳ Ｐゴシック"/>
            </a:endParaRPr>
          </a:p>
          <a:p>
            <a:pPr eaLnBrk="1" hangingPunct="1">
              <a:lnSpc>
                <a:spcPct val="80000"/>
              </a:lnSpc>
              <a:buFont typeface="Symbol" pitchFamily="18" charset="2"/>
              <a:buNone/>
              <a:defRPr/>
            </a:pPr>
            <a:r>
              <a:rPr lang="fr-CH" sz="800" smtClean="0">
                <a:ea typeface="ＭＳ Ｐゴシック"/>
                <a:cs typeface="ＭＳ Ｐゴシック"/>
              </a:rPr>
              <a:t>Maintenant le procureur doit après 24heures soumettre au TB des mesure de contraintes. </a:t>
            </a:r>
          </a:p>
          <a:p>
            <a:pPr eaLnBrk="1" hangingPunct="1">
              <a:lnSpc>
                <a:spcPct val="80000"/>
              </a:lnSpc>
              <a:buFont typeface="Symbol" pitchFamily="18" charset="2"/>
              <a:buNone/>
              <a:defRPr/>
            </a:pPr>
            <a:r>
              <a:rPr lang="fr-CH" sz="800" smtClean="0">
                <a:ea typeface="ＭＳ Ｐゴシック"/>
                <a:cs typeface="ＭＳ Ｐゴシック"/>
              </a:rPr>
              <a:t>C’est eux qui peut donner ou non une suite ou mettre en détention provisoire (préventive) </a:t>
            </a:r>
          </a:p>
          <a:p>
            <a:pPr eaLnBrk="1" hangingPunct="1">
              <a:lnSpc>
                <a:spcPct val="80000"/>
              </a:lnSpc>
              <a:buFont typeface="Symbol" pitchFamily="18" charset="2"/>
              <a:buNone/>
              <a:defRPr/>
            </a:pPr>
            <a:endParaRPr lang="fr-CH" sz="800" smtClean="0">
              <a:ea typeface="ＭＳ Ｐゴシック"/>
              <a:cs typeface="ＭＳ Ｐゴシック"/>
            </a:endParaRPr>
          </a:p>
          <a:p>
            <a:pPr eaLnBrk="1" hangingPunct="1">
              <a:lnSpc>
                <a:spcPct val="80000"/>
              </a:lnSpc>
              <a:defRPr/>
            </a:pPr>
            <a:r>
              <a:rPr lang="fr-CH" sz="800" smtClean="0">
                <a:ea typeface="ＭＳ Ｐゴシック"/>
                <a:cs typeface="ＭＳ Ｐゴシック"/>
              </a:rPr>
              <a:t>Les compétences du ministère public et du juge d’instruction sont différentes d’un canton à l’autre.</a:t>
            </a:r>
          </a:p>
          <a:p>
            <a:pPr eaLnBrk="1" hangingPunct="1">
              <a:lnSpc>
                <a:spcPct val="80000"/>
              </a:lnSpc>
              <a:defRPr/>
            </a:pPr>
            <a:endParaRPr lang="fr-CH" sz="800" smtClean="0">
              <a:ea typeface="ＭＳ Ｐゴシック"/>
              <a:cs typeface="ＭＳ Ｐゴシック"/>
            </a:endParaRPr>
          </a:p>
          <a:p>
            <a:pPr eaLnBrk="1" hangingPunct="1">
              <a:lnSpc>
                <a:spcPct val="80000"/>
              </a:lnSpc>
              <a:defRPr/>
            </a:pPr>
            <a:r>
              <a:rPr lang="fr-CH" altLang="zh-CN" sz="800" smtClean="0">
                <a:ea typeface="宋体"/>
                <a:cs typeface="宋体"/>
              </a:rPr>
              <a:t>Sur ce modèle nous avons essayé de représenter les effets /impacts des 2 nouvelles mesures.</a:t>
            </a:r>
          </a:p>
          <a:p>
            <a:pPr eaLnBrk="1" hangingPunct="1">
              <a:lnSpc>
                <a:spcPct val="80000"/>
              </a:lnSpc>
              <a:defRPr/>
            </a:pPr>
            <a:r>
              <a:rPr lang="fr-CH" altLang="zh-CN" sz="800" smtClean="0">
                <a:ea typeface="宋体"/>
                <a:cs typeface="宋体"/>
              </a:rPr>
              <a:t>Avant toute chose il faut savoir que </a:t>
            </a:r>
            <a:r>
              <a:rPr lang="fr-CH" altLang="zh-CN" sz="800" b="1" smtClean="0">
                <a:ea typeface="宋体"/>
                <a:cs typeface="宋体"/>
              </a:rPr>
              <a:t>le nouveau système des sanctions concerne la détention privative de liberté</a:t>
            </a:r>
            <a:r>
              <a:rPr lang="fr-CH" altLang="zh-CN" sz="800" smtClean="0">
                <a:ea typeface="宋体"/>
                <a:cs typeface="宋体"/>
              </a:rPr>
              <a:t> (appelée communément prison) et </a:t>
            </a:r>
            <a:r>
              <a:rPr lang="fr-CH" altLang="zh-CN" sz="800" b="1" smtClean="0">
                <a:ea typeface="宋体"/>
                <a:cs typeface="宋体"/>
              </a:rPr>
              <a:t>non la détention provisoire</a:t>
            </a:r>
            <a:r>
              <a:rPr lang="fr-CH" altLang="zh-CN" sz="800" smtClean="0">
                <a:ea typeface="宋体"/>
                <a:cs typeface="宋体"/>
              </a:rPr>
              <a:t> (appelée initialement préventive).</a:t>
            </a:r>
          </a:p>
          <a:p>
            <a:pPr eaLnBrk="1" hangingPunct="1">
              <a:lnSpc>
                <a:spcPct val="80000"/>
              </a:lnSpc>
              <a:defRPr/>
            </a:pPr>
            <a:r>
              <a:rPr lang="fr-CH" altLang="zh-CN" sz="800" smtClean="0">
                <a:ea typeface="宋体"/>
                <a:cs typeface="宋体"/>
              </a:rPr>
              <a:t> </a:t>
            </a:r>
          </a:p>
          <a:p>
            <a:pPr eaLnBrk="1" hangingPunct="1">
              <a:lnSpc>
                <a:spcPct val="80000"/>
              </a:lnSpc>
              <a:defRPr/>
            </a:pPr>
            <a:r>
              <a:rPr lang="fr-CH" altLang="zh-CN" sz="800" smtClean="0">
                <a:ea typeface="宋体"/>
                <a:cs typeface="宋体"/>
              </a:rPr>
              <a:t>- Les prisons concerne des individus ayant commis un délit et qui devront purger leur peine dans un établissement pénitencier </a:t>
            </a:r>
          </a:p>
          <a:p>
            <a:pPr eaLnBrk="1" hangingPunct="1">
              <a:lnSpc>
                <a:spcPct val="80000"/>
              </a:lnSpc>
              <a:defRPr/>
            </a:pPr>
            <a:r>
              <a:rPr lang="fr-CH" altLang="zh-CN" sz="800" smtClean="0">
                <a:ea typeface="宋体"/>
                <a:cs typeface="宋体"/>
              </a:rPr>
              <a:t>- Quant à la détention provisoire (ou préventive) elle se rapporte à des personnes que l’on enferme avant jugement car susceptible de se soustraire à la justice (délit de fuite par exemple ….) ou suspectée de pouvoir détruire des preuves.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Rot="1" noChangeAspect="1" noTextEdit="1"/>
          </p:cNvSpPr>
          <p:nvPr>
            <p:ph type="sldImg"/>
          </p:nvPr>
        </p:nvSpPr>
        <p:spPr bwMode="auto">
          <a:noFill/>
          <a:ln>
            <a:solidFill>
              <a:srgbClr val="000000"/>
            </a:solidFill>
            <a:miter lim="800000"/>
            <a:headEnd/>
            <a:tailEnd/>
          </a:ln>
        </p:spPr>
      </p:sp>
      <p:sp>
        <p:nvSpPr>
          <p:cNvPr id="63490" name="Rectangle 3"/>
          <p:cNvSpPr>
            <a:spLocks noGrp="1"/>
          </p:cNvSpPr>
          <p:nvPr>
            <p:ph type="body" idx="1"/>
          </p:nvPr>
        </p:nvSpPr>
        <p:spPr>
          <a:noFill/>
          <a:ln/>
        </p:spPr>
        <p:txBody>
          <a:bodyPr/>
          <a:lstStyle/>
          <a:p>
            <a:pPr eaLnBrk="1" hangingPunct="1"/>
            <a:r>
              <a:rPr lang="fr-CH" altLang="zh-CN" sz="1000" smtClean="0"/>
              <a:t>L’évolution de la privatisation de liberté depuis 1999:</a:t>
            </a:r>
          </a:p>
          <a:p>
            <a:pPr eaLnBrk="1" hangingPunct="1"/>
            <a:r>
              <a:rPr lang="fr-CH" altLang="zh-CN" sz="1000" smtClean="0"/>
              <a:t> </a:t>
            </a:r>
          </a:p>
          <a:p>
            <a:pPr lvl="1" eaLnBrk="1" hangingPunct="1"/>
            <a:r>
              <a:rPr lang="fr-CH" altLang="zh-CN" sz="1000" smtClean="0"/>
              <a:t>Les effet se manifestent sur des périodes de 5 - 10 ans</a:t>
            </a:r>
          </a:p>
          <a:p>
            <a:pPr lvl="1" eaLnBrk="1" hangingPunct="1"/>
            <a:r>
              <a:rPr lang="fr-CH" altLang="zh-CN" sz="1000" smtClean="0"/>
              <a:t>Forte corrélation entre les concordats alémaniques COURBES ROSE ET JAUNE SUIVENT LA MEME EVOLUTION </a:t>
            </a:r>
          </a:p>
          <a:p>
            <a:pPr lvl="1" eaLnBrk="1" hangingPunct="1"/>
            <a:r>
              <a:rPr lang="fr-CH" altLang="zh-CN" sz="1000" smtClean="0"/>
              <a:t>Pas de corrélation entre le concordat latin et les concordats alémaniques SUR CETTE PERIODE </a:t>
            </a:r>
          </a:p>
          <a:p>
            <a:pPr lvl="1" eaLnBrk="1" hangingPunct="1"/>
            <a:endParaRPr lang="fr-CH" altLang="zh-CN" sz="1000" smtClean="0"/>
          </a:p>
          <a:p>
            <a:pPr lvl="1" eaLnBrk="1" hangingPunct="1"/>
            <a:r>
              <a:rPr lang="en-US" sz="1000" smtClean="0"/>
              <a:t>A PARTIR DU NOUVEAU CODE PENAL ON VOIT QUE LE CONCORDAT LATIN MONTRE DES PERS PRIVEE DE LIBERTE PLUS HAUT QUE LES 2 AUTRES CONCORDAT </a:t>
            </a:r>
          </a:p>
          <a:p>
            <a:pPr lvl="1" eaLnBrk="1" hangingPunct="1"/>
            <a:endParaRPr lang="en-US" sz="1000" smtClean="0"/>
          </a:p>
          <a:p>
            <a:pPr lvl="1" eaLnBrk="1" hangingPunct="1"/>
            <a:r>
              <a:rPr lang="en-US" sz="1000" smtClean="0"/>
              <a:t>EN GENERAL ON VOIT UNE AUGMENTATION DEPUIS 2008. (POUR LA BAISSE MET DU TEMPS POUR SE METTRE EN PLACE) </a:t>
            </a:r>
          </a:p>
          <a:p>
            <a:pPr lvl="1" eaLnBrk="1" hangingPunct="1"/>
            <a:endParaRPr lang="en-US" sz="1000" smtClean="0"/>
          </a:p>
          <a:p>
            <a:pPr lvl="1" eaLnBrk="1" hangingPunct="1"/>
            <a:endParaRPr lang="en-US" sz="1000" smtClean="0"/>
          </a:p>
          <a:p>
            <a:pPr lvl="1" eaLnBrk="1" hangingPunct="1"/>
            <a:endParaRPr lang="en-US" sz="1000" smtClean="0"/>
          </a:p>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Rot="1" noChangeAspect="1" noTextEdit="1"/>
          </p:cNvSpPr>
          <p:nvPr>
            <p:ph type="sldImg"/>
          </p:nvPr>
        </p:nvSpPr>
        <p:spPr bwMode="auto">
          <a:noFill/>
          <a:ln>
            <a:solidFill>
              <a:srgbClr val="000000"/>
            </a:solidFill>
            <a:miter lim="800000"/>
            <a:headEnd/>
            <a:tailEnd/>
          </a:ln>
        </p:spPr>
      </p:sp>
      <p:sp>
        <p:nvSpPr>
          <p:cNvPr id="65538" name="Rectangle 3"/>
          <p:cNvSpPr>
            <a:spLocks noGrp="1"/>
          </p:cNvSpPr>
          <p:nvPr>
            <p:ph type="body" idx="1"/>
          </p:nvPr>
        </p:nvSpPr>
        <p:spPr>
          <a:noFill/>
          <a:ln/>
        </p:spPr>
        <p:txBody>
          <a:bodyPr/>
          <a:lstStyle/>
          <a:p>
            <a:pPr eaLnBrk="1" hangingPunct="1"/>
            <a:r>
              <a:rPr lang="fr-CH" altLang="zh-CN" i="1" smtClean="0">
                <a:ea typeface="宋体" pitchFamily="127" charset="-122"/>
                <a:cs typeface="宋体" pitchFamily="127" charset="-122"/>
              </a:rPr>
              <a:t>2011 nous ne pouvons que peu de choses encore sur cette unification puisqu’elle déploie ses effets que depuis le 1er janvier 2011.</a:t>
            </a:r>
          </a:p>
          <a:p>
            <a:pPr eaLnBrk="1" hangingPunct="1"/>
            <a:r>
              <a:rPr lang="fr-CH" altLang="zh-CN" smtClean="0">
                <a:ea typeface="宋体" pitchFamily="127" charset="-122"/>
                <a:cs typeface="宋体" pitchFamily="127" charset="-122"/>
              </a:rPr>
              <a:t>forte corrélation entre les concordats alémaniques (r=0.86)</a:t>
            </a:r>
          </a:p>
          <a:p>
            <a:pPr eaLnBrk="1" hangingPunct="1"/>
            <a:endParaRPr lang="en-US" i="1"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TextEdit="1"/>
          </p:cNvSpPr>
          <p:nvPr>
            <p:ph type="sldImg"/>
          </p:nvPr>
        </p:nvSpPr>
        <p:spPr bwMode="auto">
          <a:noFill/>
          <a:ln>
            <a:solidFill>
              <a:srgbClr val="000000"/>
            </a:solidFill>
            <a:miter lim="800000"/>
            <a:headEnd/>
            <a:tailEnd/>
          </a:ln>
        </p:spPr>
      </p:sp>
      <p:sp>
        <p:nvSpPr>
          <p:cNvPr id="67586" name="Rectangle 3"/>
          <p:cNvSpPr>
            <a:spLocks noGrp="1"/>
          </p:cNvSpPr>
          <p:nvPr>
            <p:ph type="body" idx="1"/>
          </p:nvPr>
        </p:nvSpPr>
        <p:spPr>
          <a:noFill/>
          <a:ln/>
        </p:spPr>
        <p:txBody>
          <a:bodyPr/>
          <a:lstStyle/>
          <a:p>
            <a:pPr eaLnBrk="1" hangingPunct="1"/>
            <a:r>
              <a:rPr lang="fr-CH" altLang="zh-CN" i="1" smtClean="0">
                <a:ea typeface="宋体" pitchFamily="127" charset="-122"/>
                <a:cs typeface="宋体" pitchFamily="127" charset="-122"/>
              </a:rPr>
              <a:t>2011 nous ne pouvons que peu de choses encore sur cette unification puisqu’elle déploie ses effets que depuis le 1er janvier 2011.</a:t>
            </a:r>
          </a:p>
          <a:p>
            <a:pPr eaLnBrk="1" hangingPunct="1"/>
            <a:r>
              <a:rPr lang="fr-CH" altLang="zh-CN" smtClean="0">
                <a:ea typeface="宋体" pitchFamily="127" charset="-122"/>
                <a:cs typeface="宋体" pitchFamily="127" charset="-122"/>
              </a:rPr>
              <a:t>forte corrélation entre les concordats alémaniques (r=0.86)</a:t>
            </a:r>
          </a:p>
          <a:p>
            <a:pPr eaLnBrk="1" hangingPunct="1"/>
            <a:endParaRPr lang="en-US" i="1" smtClean="0"/>
          </a:p>
          <a:p>
            <a:pPr eaLnBrk="1" hangingPunct="1"/>
            <a:endParaRPr lang="en-US" i="1" smtClean="0"/>
          </a:p>
          <a:p>
            <a:pPr eaLnBrk="1" hangingPunct="1"/>
            <a:r>
              <a:rPr lang="en-US" i="1" smtClean="0"/>
              <a:t>Dans les pays nordiques et en CH al. on privilégie les peines courtes qui donnent de meilleures chances de réinsertion et au final diminue le taux de criminalité </a:t>
            </a:r>
          </a:p>
          <a:p>
            <a:pPr eaLnBrk="1" hangingPunct="1"/>
            <a:r>
              <a:rPr lang="en-US" i="1" smtClean="0"/>
              <a:t>EXPLICATION DANS CULTURE : </a:t>
            </a:r>
          </a:p>
          <a:p>
            <a:pPr eaLnBrk="1" hangingPunct="1"/>
            <a:r>
              <a:rPr lang="en-US" i="1" smtClean="0"/>
              <a:t>DANS CANTONS LATINS ON PRIVILEGIE LA LIBERTE INDIVIDUELLE </a:t>
            </a:r>
          </a:p>
          <a:p>
            <a:pPr eaLnBrk="1" hangingPunct="1"/>
            <a:r>
              <a:rPr lang="en-US" i="1" smtClean="0"/>
              <a:t>DANS  CANTONS ALLEMANIQUES ON PRIVILEGIE LA RESPONSABILITE INDIVIDUELLE </a:t>
            </a:r>
          </a:p>
          <a:p>
            <a:pPr eaLnBrk="1" hangingPunct="1"/>
            <a:r>
              <a:rPr lang="en-US" i="1" smtClean="0"/>
              <a:t>EXP CEINTURE DE SECURITE ! </a:t>
            </a:r>
          </a:p>
          <a:p>
            <a:pPr eaLnBrk="1" hangingPunct="1"/>
            <a:endParaRPr lang="en-US" i="1" smtClean="0"/>
          </a:p>
          <a:p>
            <a:pPr eaLnBrk="1" hangingPunct="1"/>
            <a:endParaRPr lang="en-US" i="1"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TextEdit="1"/>
          </p:cNvSpPr>
          <p:nvPr>
            <p:ph type="sldImg"/>
          </p:nvPr>
        </p:nvSpPr>
        <p:spPr bwMode="auto">
          <a:noFill/>
          <a:ln>
            <a:solidFill>
              <a:srgbClr val="000000"/>
            </a:solidFill>
            <a:miter lim="800000"/>
            <a:headEnd/>
            <a:tailEnd/>
          </a:ln>
        </p:spPr>
      </p:sp>
      <p:sp>
        <p:nvSpPr>
          <p:cNvPr id="69634" name="Rectangle 3"/>
          <p:cNvSpPr>
            <a:spLocks noGrp="1"/>
          </p:cNvSpPr>
          <p:nvPr>
            <p:ph type="body" idx="1"/>
          </p:nvPr>
        </p:nvSpPr>
        <p:spPr>
          <a:noFill/>
          <a:ln/>
        </p:spPr>
        <p:txBody>
          <a:bodyPr/>
          <a:lstStyle/>
          <a:p>
            <a:pPr eaLnBrk="1" hangingPunct="1">
              <a:lnSpc>
                <a:spcPct val="80000"/>
              </a:lnSpc>
            </a:pPr>
            <a:r>
              <a:rPr lang="en-US" sz="800" smtClean="0"/>
              <a:t>Le législateur voulait désengorger les prisons rendre ainsi le système plus humain. </a:t>
            </a:r>
          </a:p>
          <a:p>
            <a:pPr eaLnBrk="1" hangingPunct="1">
              <a:lnSpc>
                <a:spcPct val="80000"/>
              </a:lnSpc>
            </a:pPr>
            <a:endParaRPr lang="en-US" sz="800" smtClean="0"/>
          </a:p>
          <a:p>
            <a:pPr eaLnBrk="1" hangingPunct="1">
              <a:lnSpc>
                <a:spcPct val="80000"/>
              </a:lnSpc>
            </a:pPr>
            <a:r>
              <a:rPr lang="en-US" sz="800" smtClean="0"/>
              <a:t>L’effet pervers : </a:t>
            </a:r>
          </a:p>
          <a:p>
            <a:pPr eaLnBrk="1" hangingPunct="1">
              <a:lnSpc>
                <a:spcPct val="80000"/>
              </a:lnSpc>
            </a:pPr>
            <a:r>
              <a:rPr lang="en-US" sz="800" smtClean="0"/>
              <a:t>Le nouveau droit des sanction : </a:t>
            </a:r>
          </a:p>
          <a:p>
            <a:pPr eaLnBrk="1" hangingPunct="1">
              <a:lnSpc>
                <a:spcPct val="80000"/>
              </a:lnSpc>
            </a:pPr>
            <a:endParaRPr lang="en-US" sz="800" smtClean="0"/>
          </a:p>
          <a:p>
            <a:pPr eaLnBrk="1" hangingPunct="1">
              <a:lnSpc>
                <a:spcPct val="80000"/>
              </a:lnSpc>
            </a:pPr>
            <a:r>
              <a:rPr lang="en-US" sz="800" smtClean="0"/>
              <a:t>Avant 4 mois de prison aurait dû se transformer en 4 mois de travail d’intérêt général mais non le juge ayant estimé que le prévenu devait faire de la prison force le nombre de mois afin de pouvoir l’emprisonner et donc fait passer la peine </a:t>
            </a:r>
          </a:p>
          <a:p>
            <a:pPr eaLnBrk="1" hangingPunct="1">
              <a:lnSpc>
                <a:spcPct val="80000"/>
              </a:lnSpc>
            </a:pPr>
            <a:r>
              <a:rPr lang="en-US" sz="800" smtClean="0"/>
              <a:t>de 4 mois  passent à  6 mois </a:t>
            </a:r>
          </a:p>
          <a:p>
            <a:pPr eaLnBrk="1" hangingPunct="1">
              <a:lnSpc>
                <a:spcPct val="80000"/>
              </a:lnSpc>
            </a:pPr>
            <a:r>
              <a:rPr lang="en-US" sz="800" smtClean="0"/>
              <a:t>De 6 mois passent à 8 mois</a:t>
            </a:r>
          </a:p>
          <a:p>
            <a:pPr eaLnBrk="1" hangingPunct="1">
              <a:lnSpc>
                <a:spcPct val="80000"/>
              </a:lnSpc>
            </a:pPr>
            <a:endParaRPr lang="en-US" sz="800" smtClean="0"/>
          </a:p>
          <a:p>
            <a:pPr eaLnBrk="1" hangingPunct="1">
              <a:lnSpc>
                <a:spcPct val="80000"/>
              </a:lnSpc>
            </a:pPr>
            <a:endParaRPr lang="en-US" sz="800" smtClean="0"/>
          </a:p>
          <a:p>
            <a:pPr eaLnBrk="1" hangingPunct="1">
              <a:lnSpc>
                <a:spcPct val="80000"/>
              </a:lnSpc>
            </a:pPr>
            <a:r>
              <a:rPr lang="en-US" sz="800" smtClean="0"/>
              <a:t>La gauche parle d’une justice à 2 vitesse. La gauche ne veut pas de la procédure simplifiée qui donne la possibilité de soumettre directement un cas au TB compétent à la seule demande du prévenu qui reconnaît les faits et renonce à tout recours. </a:t>
            </a:r>
          </a:p>
          <a:p>
            <a:pPr eaLnBrk="1" hangingPunct="1">
              <a:lnSpc>
                <a:spcPct val="80000"/>
              </a:lnSpc>
            </a:pPr>
            <a:endParaRPr lang="en-US" sz="800" smtClean="0"/>
          </a:p>
          <a:p>
            <a:pPr eaLnBrk="1" hangingPunct="1">
              <a:lnSpc>
                <a:spcPct val="80000"/>
              </a:lnSpc>
            </a:pPr>
            <a:r>
              <a:rPr lang="en-US" sz="800" smtClean="0"/>
              <a:t>Justice à 2 vitesse qui permet au col blanc rusé de négocier un deal. Cela a été vu comme une démission de la justice incapable de démêler des écheveaux trop embrouillés. </a:t>
            </a:r>
          </a:p>
          <a:p>
            <a:pPr eaLnBrk="1" hangingPunct="1">
              <a:lnSpc>
                <a:spcPct val="80000"/>
              </a:lnSpc>
            </a:pPr>
            <a:endParaRPr lang="en-US" sz="800" smtClean="0"/>
          </a:p>
          <a:p>
            <a:pPr eaLnBrk="1" hangingPunct="1">
              <a:lnSpc>
                <a:spcPct val="80000"/>
              </a:lnSpc>
            </a:pPr>
            <a:r>
              <a:rPr lang="en-US" sz="800" smtClean="0"/>
              <a:t>Délits économique souvent complexe qui risquent de tomber sous la prescription un accord entre prévenu et ministère public permet de gagner en efficacité. </a:t>
            </a:r>
          </a:p>
          <a:p>
            <a:pPr eaLnBrk="1" hangingPunct="1">
              <a:lnSpc>
                <a:spcPct val="80000"/>
              </a:lnSpc>
            </a:pPr>
            <a:endParaRPr lang="en-US" sz="800" smtClean="0"/>
          </a:p>
          <a:p>
            <a:pPr eaLnBrk="1" hangingPunct="1">
              <a:lnSpc>
                <a:spcPct val="80000"/>
              </a:lnSpc>
            </a:pPr>
            <a:endParaRPr lang="en-US" sz="800" smtClean="0"/>
          </a:p>
          <a:p>
            <a:pPr eaLnBrk="1" hangingPunct="1">
              <a:lnSpc>
                <a:spcPct val="80000"/>
              </a:lnSpc>
            </a:pPr>
            <a:endParaRPr lang="en-US" sz="800" smtClean="0"/>
          </a:p>
          <a:p>
            <a:pPr eaLnBrk="1" hangingPunct="1">
              <a:lnSpc>
                <a:spcPct val="80000"/>
              </a:lnSpc>
            </a:pPr>
            <a:r>
              <a:rPr lang="en-US" sz="800" smtClean="0"/>
              <a:t>ENCORE AJOUTER QQCH. QUE LES CANTONS S’ETAIENT TOUJOURS BATTUS POUR GARDER CETTE PREROGATIVES DE DECIDER EN MATIERE DE PROCEDURE PENALE. (BATTUS CONTRE UNE CENTRALISATION HISTORIQUE) </a:t>
            </a:r>
          </a:p>
          <a:p>
            <a:pPr eaLnBrk="1" hangingPunct="1">
              <a:lnSpc>
                <a:spcPct val="80000"/>
              </a:lnSpc>
            </a:pPr>
            <a:endParaRPr lang="en-US" sz="800" smtClean="0"/>
          </a:p>
          <a:p>
            <a:pPr eaLnBrk="1" hangingPunct="1">
              <a:lnSpc>
                <a:spcPct val="80000"/>
              </a:lnSpc>
              <a:spcBef>
                <a:spcPct val="0"/>
              </a:spcBef>
            </a:pPr>
            <a:r>
              <a:rPr lang="fr-CH" sz="800" smtClean="0"/>
              <a:t>Coût en hausse pour le fonctionnement de la justice (renforcement d’effectif de juges et procureurs (au ministère public) </a:t>
            </a:r>
          </a:p>
          <a:p>
            <a:pPr eaLnBrk="1" hangingPunct="1">
              <a:lnSpc>
                <a:spcPct val="80000"/>
              </a:lnSpc>
            </a:pPr>
            <a:endParaRPr lang="en-US" sz="800" smtClean="0"/>
          </a:p>
          <a:p>
            <a:pPr eaLnBrk="1" hangingPunct="1">
              <a:lnSpc>
                <a:spcPct val="80000"/>
              </a:lnSpc>
            </a:pPr>
            <a:endParaRPr lang="en-US" sz="800" smtClean="0"/>
          </a:p>
          <a:p>
            <a:pPr eaLnBrk="1" hangingPunct="1">
              <a:lnSpc>
                <a:spcPct val="80000"/>
              </a:lnSpc>
            </a:pPr>
            <a:endParaRPr lang="en-US" sz="800" smtClean="0"/>
          </a:p>
          <a:p>
            <a:pPr eaLnBrk="1" hangingPunct="1">
              <a:lnSpc>
                <a:spcPct val="80000"/>
              </a:lnSpc>
            </a:pPr>
            <a:r>
              <a:rPr lang="en-US" sz="800" smtClean="0"/>
              <a:t>Donc toujours une certaine latitude mais plus dur ! </a:t>
            </a:r>
          </a:p>
          <a:p>
            <a:pPr eaLnBrk="1" hangingPunct="1">
              <a:lnSpc>
                <a:spcPct val="80000"/>
              </a:lnSpc>
            </a:pPr>
            <a:r>
              <a:rPr lang="en-US" sz="800" smtClean="0"/>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Rot="1" noChangeAspect="1" noTextEdit="1"/>
          </p:cNvSpPr>
          <p:nvPr>
            <p:ph type="sldImg"/>
          </p:nvPr>
        </p:nvSpPr>
        <p:spPr bwMode="auto">
          <a:noFill/>
          <a:ln>
            <a:solidFill>
              <a:srgbClr val="000000"/>
            </a:solidFill>
            <a:miter lim="800000"/>
            <a:headEnd/>
            <a:tailEnd/>
          </a:ln>
        </p:spPr>
      </p:sp>
      <p:sp>
        <p:nvSpPr>
          <p:cNvPr id="13314" name="Rectangle 3"/>
          <p:cNvSpPr>
            <a:spLocks noGrp="1"/>
          </p:cNvSpPr>
          <p:nvPr>
            <p:ph type="body" idx="1"/>
          </p:nvPr>
        </p:nvSpPr>
        <p:spPr>
          <a:noFill/>
          <a:ln/>
        </p:spPr>
        <p:txBody>
          <a:bodyPr/>
          <a:lstStyle/>
          <a:p>
            <a:pPr eaLnBrk="1" hangingPunct="1">
              <a:lnSpc>
                <a:spcPct val="90000"/>
              </a:lnSpc>
            </a:pPr>
            <a:r>
              <a:rPr lang="fr-CH" altLang="zh-CN" b="1" smtClean="0">
                <a:ea typeface="宋体" pitchFamily="127" charset="-122"/>
                <a:cs typeface="宋体" pitchFamily="127" charset="-122"/>
              </a:rPr>
              <a:t>Le nouveau droit traite en premier lieu de la peine pécuniaire puis de la peine de travail d’intérêt général avant de règlementer les peines privatives de liberté </a:t>
            </a:r>
          </a:p>
          <a:p>
            <a:pPr eaLnBrk="1" hangingPunct="1">
              <a:lnSpc>
                <a:spcPct val="90000"/>
              </a:lnSpc>
            </a:pPr>
            <a:r>
              <a:rPr lang="fr-CH" altLang="zh-CN" b="1" smtClean="0">
                <a:ea typeface="宋体" pitchFamily="127" charset="-122"/>
                <a:cs typeface="宋体" pitchFamily="127" charset="-122"/>
              </a:rPr>
              <a:t>Même chose pour les contraventions : (amende, travail d’intérêt général puis privation de liberté(qui si le condamné n’exécute pas correctement le travail d’intérêt général ou ne paie pas son amende) </a:t>
            </a:r>
          </a:p>
          <a:p>
            <a:pPr eaLnBrk="1" hangingPunct="1">
              <a:lnSpc>
                <a:spcPct val="90000"/>
              </a:lnSpc>
            </a:pPr>
            <a:endParaRPr lang="fr-CH" altLang="zh-CN" b="1" smtClean="0">
              <a:ea typeface="宋体" pitchFamily="127" charset="-122"/>
              <a:cs typeface="宋体" pitchFamily="127" charset="-122"/>
            </a:endParaRPr>
          </a:p>
          <a:p>
            <a:pPr eaLnBrk="1" hangingPunct="1">
              <a:lnSpc>
                <a:spcPct val="90000"/>
              </a:lnSpc>
            </a:pPr>
            <a:r>
              <a:rPr lang="fr-CH" altLang="zh-CN" b="1" smtClean="0">
                <a:ea typeface="宋体" pitchFamily="127" charset="-122"/>
                <a:cs typeface="宋体" pitchFamily="127" charset="-122"/>
              </a:rPr>
              <a:t>Le message du CF stipule clairement qu’il n’entend pas supprimer totalement les courtes peines privatives de liberté mais seulement en diminuer le nombre et admet que certaines peines de courte durée subsisteront dans des cas exceptionnels à la suite d’une conversion de peine pécuniaire ou en raison d’un non exécution d’un travail d’intérêt général.  On pourrait imaginer une forte diminution du nombre de personnes envoyées en prison. </a:t>
            </a:r>
          </a:p>
          <a:p>
            <a:pPr eaLnBrk="1" hangingPunct="1">
              <a:lnSpc>
                <a:spcPct val="90000"/>
              </a:lnSpc>
            </a:pPr>
            <a:endParaRPr lang="fr-CH" altLang="zh-CN" b="1" smtClean="0">
              <a:ea typeface="宋体" pitchFamily="127" charset="-122"/>
              <a:cs typeface="宋体" pitchFamily="127" charset="-122"/>
            </a:endParaRPr>
          </a:p>
          <a:p>
            <a:pPr eaLnBrk="1" hangingPunct="1">
              <a:lnSpc>
                <a:spcPct val="90000"/>
              </a:lnSpc>
            </a:pPr>
            <a:r>
              <a:rPr lang="fr-CH" altLang="zh-CN" b="1" smtClean="0">
                <a:ea typeface="宋体" pitchFamily="127" charset="-122"/>
                <a:cs typeface="宋体" pitchFamily="127" charset="-122"/>
              </a:rPr>
              <a:t>Les avantages reconnus par les cantons sont la supression des effets négatifs de l’exécution des courtes peines, la diminution du taux d’occupation des prisons et le coût financier de ce régime moins élevé (plus de 3oo FRS par jour ) </a:t>
            </a:r>
          </a:p>
          <a:p>
            <a:pPr eaLnBrk="1" hangingPunct="1">
              <a:lnSpc>
                <a:spcPct val="90000"/>
              </a:lnSpc>
            </a:pPr>
            <a:endParaRPr lang="fr-CH" altLang="zh-CN" b="1" smtClean="0">
              <a:ea typeface="宋体" pitchFamily="127" charset="-122"/>
              <a:cs typeface="宋体" pitchFamily="127" charset="-122"/>
            </a:endParaRPr>
          </a:p>
          <a:p>
            <a:pPr eaLnBrk="1" hangingPunct="1">
              <a:lnSpc>
                <a:spcPct val="90000"/>
              </a:lnSpc>
            </a:pPr>
            <a:r>
              <a:rPr lang="fr-CH" altLang="zh-CN" b="1" smtClean="0">
                <a:ea typeface="宋体" pitchFamily="127" charset="-122"/>
                <a:cs typeface="宋体" pitchFamily="127" charset="-122"/>
              </a:rPr>
              <a:t>Sursis partiel : mode d’exécution particulier d’une peine </a:t>
            </a:r>
          </a:p>
          <a:p>
            <a:pPr eaLnBrk="1" hangingPunct="1">
              <a:lnSpc>
                <a:spcPct val="90000"/>
              </a:lnSpc>
            </a:pPr>
            <a:r>
              <a:rPr lang="fr-CH" altLang="zh-CN" b="1" smtClean="0">
                <a:ea typeface="宋体" pitchFamily="127" charset="-122"/>
                <a:cs typeface="宋体" pitchFamily="127" charset="-122"/>
              </a:rPr>
              <a:t>Ici une peine peut être fractionnée en 2 parties l’une ferme et l’autre avec sursis. </a:t>
            </a:r>
          </a:p>
          <a:p>
            <a:pPr eaLnBrk="1" hangingPunct="1">
              <a:lnSpc>
                <a:spcPct val="90000"/>
              </a:lnSpc>
            </a:pPr>
            <a:r>
              <a:rPr lang="fr-CH" altLang="zh-CN" b="1" smtClean="0">
                <a:ea typeface="宋体" pitchFamily="127" charset="-122"/>
                <a:cs typeface="宋体" pitchFamily="127" charset="-122"/>
              </a:rPr>
              <a:t>Permet au juge d’échapper au tout ou rien tel que prévus par le sursis simple. </a:t>
            </a:r>
          </a:p>
          <a:p>
            <a:pPr eaLnBrk="1" hangingPunct="1">
              <a:lnSpc>
                <a:spcPct val="90000"/>
              </a:lnSpc>
            </a:pPr>
            <a:r>
              <a:rPr lang="fr-CH" altLang="zh-CN" b="1" smtClean="0">
                <a:ea typeface="宋体" pitchFamily="127" charset="-122"/>
                <a:cs typeface="宋体" pitchFamily="127" charset="-122"/>
              </a:rPr>
              <a:t>Il est toujours accompagné d’un délai d’épreuve. </a:t>
            </a:r>
          </a:p>
          <a:p>
            <a:pPr eaLnBrk="1" hangingPunct="1">
              <a:lnSpc>
                <a:spcPct val="90000"/>
              </a:lnSpc>
            </a:pPr>
            <a:endParaRPr lang="fr-CH" altLang="zh-CN" b="1" smtClean="0">
              <a:ea typeface="宋体" pitchFamily="127" charset="-122"/>
              <a:cs typeface="宋体" pitchFamily="127" charset="-122"/>
            </a:endParaRPr>
          </a:p>
          <a:p>
            <a:pPr eaLnBrk="1" hangingPunct="1">
              <a:lnSpc>
                <a:spcPct val="90000"/>
              </a:lnSpc>
            </a:pPr>
            <a:endParaRPr lang="fr-CH" altLang="zh-CN" b="1" smtClean="0">
              <a:ea typeface="宋体" pitchFamily="127" charset="-122"/>
              <a:cs typeface="宋体" pitchFamily="127" charset="-122"/>
            </a:endParaRPr>
          </a:p>
          <a:p>
            <a:pPr eaLnBrk="1" hangingPunct="1">
              <a:lnSpc>
                <a:spcPct val="90000"/>
              </a:lnSpc>
            </a:pPr>
            <a:endParaRPr lang="fr-CH" altLang="zh-CN" b="1" smtClean="0">
              <a:ea typeface="宋体" pitchFamily="127" charset="-122"/>
              <a:cs typeface="宋体" pitchFamily="127" charset="-122"/>
            </a:endParaRPr>
          </a:p>
          <a:p>
            <a:pPr eaLnBrk="1" hangingPunct="1">
              <a:lnSpc>
                <a:spcPct val="90000"/>
              </a:lnSpc>
            </a:pPr>
            <a:endParaRPr lang="fr-CH" altLang="zh-CN" b="1" smtClean="0">
              <a:ea typeface="宋体" pitchFamily="127" charset="-122"/>
              <a:cs typeface="宋体" pitchFamily="127" charset="-122"/>
            </a:endParaRPr>
          </a:p>
          <a:p>
            <a:pPr eaLnBrk="1" hangingPunct="1">
              <a:lnSpc>
                <a:spcPct val="90000"/>
              </a:lnSpc>
            </a:pPr>
            <a:endParaRPr lang="fr-CH" altLang="zh-CN" b="1" smtClean="0">
              <a:ea typeface="宋体" pitchFamily="127" charset="-122"/>
              <a:cs typeface="宋体" pitchFamily="127" charset="-122"/>
            </a:endParaRPr>
          </a:p>
          <a:p>
            <a:pPr eaLnBrk="1" hangingPunct="1">
              <a:lnSpc>
                <a:spcPct val="90000"/>
              </a:lnSpc>
            </a:pPr>
            <a:r>
              <a:rPr lang="fr-CH" altLang="zh-CN" b="1" smtClean="0">
                <a:ea typeface="宋体" pitchFamily="127" charset="-122"/>
                <a:cs typeface="宋体" pitchFamily="127" charset="-122"/>
              </a:rPr>
              <a:t>Objectif : </a:t>
            </a:r>
          </a:p>
          <a:p>
            <a:pPr eaLnBrk="1" hangingPunct="1">
              <a:lnSpc>
                <a:spcPct val="90000"/>
              </a:lnSpc>
            </a:pPr>
            <a:r>
              <a:rPr lang="fr-FR" b="1" smtClean="0"/>
              <a:t>Le point le plus important de la révision est la nouvelle réglementation du système des sanctions</a:t>
            </a:r>
            <a:r>
              <a:rPr lang="fr-FR" smtClean="0"/>
              <a:t>.</a:t>
            </a:r>
            <a:endParaRPr lang="fr-CH" altLang="zh-CN" b="1" smtClean="0">
              <a:ea typeface="宋体" pitchFamily="127" charset="-122"/>
              <a:cs typeface="宋体" pitchFamily="127" charset="-122"/>
            </a:endParaRPr>
          </a:p>
          <a:p>
            <a:pPr eaLnBrk="1" hangingPunct="1">
              <a:lnSpc>
                <a:spcPct val="90000"/>
              </a:lnSpc>
            </a:pPr>
            <a:endParaRPr lang="fr-FR" smtClean="0"/>
          </a:p>
          <a:p>
            <a:pPr eaLnBrk="1" hangingPunct="1">
              <a:lnSpc>
                <a:spcPct val="90000"/>
              </a:lnSpc>
            </a:pPr>
            <a:r>
              <a:rPr lang="fr-FR" smtClean="0"/>
              <a:t>Les droits fondamentaux de l'auteur ne sont limités que dans la mesure</a:t>
            </a:r>
          </a:p>
          <a:p>
            <a:pPr eaLnBrk="1" hangingPunct="1">
              <a:lnSpc>
                <a:spcPct val="90000"/>
              </a:lnSpc>
            </a:pPr>
            <a:r>
              <a:rPr lang="fr-FR" smtClean="0"/>
              <a:t>nécessaire pour que soit atteint le but de la peine (on le prive de sa</a:t>
            </a:r>
          </a:p>
          <a:p>
            <a:pPr eaLnBrk="1" hangingPunct="1">
              <a:lnSpc>
                <a:spcPct val="90000"/>
              </a:lnSpc>
            </a:pPr>
            <a:r>
              <a:rPr lang="fr-FR" smtClean="0"/>
              <a:t>liberté, on le force à payer... Tout cela constitue des atteintes -licitesaux</a:t>
            </a:r>
          </a:p>
          <a:p>
            <a:pPr eaLnBrk="1" hangingPunct="1">
              <a:lnSpc>
                <a:spcPct val="90000"/>
              </a:lnSpc>
            </a:pPr>
            <a:r>
              <a:rPr lang="fr-FR" smtClean="0"/>
              <a:t>droits fondamentaux). Cette approche est accompagnée d'efforts</a:t>
            </a:r>
          </a:p>
          <a:p>
            <a:pPr eaLnBrk="1" hangingPunct="1">
              <a:lnSpc>
                <a:spcPct val="90000"/>
              </a:lnSpc>
            </a:pPr>
            <a:r>
              <a:rPr lang="fr-FR" smtClean="0"/>
              <a:t>visant à diminuer les coûts de la justice pénale et en particulier de</a:t>
            </a:r>
          </a:p>
          <a:p>
            <a:pPr eaLnBrk="1" hangingPunct="1">
              <a:lnSpc>
                <a:spcPct val="90000"/>
              </a:lnSpc>
            </a:pPr>
            <a:r>
              <a:rPr lang="fr-FR" smtClean="0"/>
              <a:t>l'exécution des peines et des mesures. On exigera de l'auteur une plus</a:t>
            </a:r>
          </a:p>
          <a:p>
            <a:pPr eaLnBrk="1" hangingPunct="1">
              <a:lnSpc>
                <a:spcPct val="90000"/>
              </a:lnSpc>
            </a:pPr>
            <a:r>
              <a:rPr lang="fr-FR" smtClean="0"/>
              <a:t>grande contribution aux frais qu'il engendre pour l'Etat</a:t>
            </a:r>
          </a:p>
          <a:p>
            <a:pPr eaLnBrk="1" hangingPunct="1">
              <a:lnSpc>
                <a:spcPct val="90000"/>
              </a:lnSpc>
            </a:pPr>
            <a:endParaRPr lang="fr-CH" altLang="zh-CN" b="1" smtClean="0">
              <a:ea typeface="宋体" pitchFamily="127" charset="-122"/>
              <a:cs typeface="宋体" pitchFamily="127" charset="-122"/>
            </a:endParaRPr>
          </a:p>
          <a:p>
            <a:pPr eaLnBrk="1" hangingPunct="1">
              <a:lnSpc>
                <a:spcPct val="90000"/>
              </a:lnSpc>
            </a:pPr>
            <a:r>
              <a:rPr lang="fr-FR" smtClean="0"/>
              <a:t>Le droit pénal des mineurs est séparé de celui des adultes. Le projet</a:t>
            </a:r>
          </a:p>
          <a:p>
            <a:pPr eaLnBrk="1" hangingPunct="1">
              <a:lnSpc>
                <a:spcPct val="90000"/>
              </a:lnSpc>
            </a:pPr>
            <a:r>
              <a:rPr lang="fr-FR" smtClean="0"/>
              <a:t>souligne davantage le caractère éducatif des sanctions prévues par le droit</a:t>
            </a:r>
          </a:p>
          <a:p>
            <a:pPr eaLnBrk="1" hangingPunct="1">
              <a:lnSpc>
                <a:spcPct val="90000"/>
              </a:lnSpc>
            </a:pPr>
            <a:r>
              <a:rPr lang="fr-FR" smtClean="0"/>
              <a:t>pénal des mineurs que le droit actuel et pose certaines garanties</a:t>
            </a:r>
          </a:p>
          <a:p>
            <a:pPr eaLnBrk="1" hangingPunct="1">
              <a:lnSpc>
                <a:spcPct val="90000"/>
              </a:lnSpc>
            </a:pPr>
            <a:r>
              <a:rPr lang="fr-FR" smtClean="0"/>
              <a:t>minimales de procédure.</a:t>
            </a:r>
          </a:p>
          <a:p>
            <a:pPr eaLnBrk="1" hangingPunct="1">
              <a:lnSpc>
                <a:spcPct val="90000"/>
              </a:lnSpc>
            </a:pPr>
            <a:endParaRPr lang="fr-CH" altLang="zh-CN" b="1" smtClean="0">
              <a:ea typeface="宋体" pitchFamily="127" charset="-122"/>
              <a:cs typeface="宋体" pitchFamily="127" charset="-122"/>
            </a:endParaRPr>
          </a:p>
          <a:p>
            <a:pPr eaLnBrk="1" hangingPunct="1">
              <a:lnSpc>
                <a:spcPct val="90000"/>
              </a:lnSpc>
            </a:pPr>
            <a:endParaRPr lang="fr-CH" altLang="zh-CN" b="1" smtClean="0">
              <a:ea typeface="宋体" pitchFamily="127" charset="-122"/>
              <a:cs typeface="宋体" pitchFamily="127" charset="-122"/>
            </a:endParaRPr>
          </a:p>
          <a:p>
            <a:pPr eaLnBrk="1" hangingPunct="1">
              <a:lnSpc>
                <a:spcPct val="90000"/>
              </a:lnSpc>
            </a:pPr>
            <a:endParaRPr lang="fr-CH" altLang="zh-CN" b="1" smtClean="0">
              <a:ea typeface="宋体" pitchFamily="127" charset="-122"/>
              <a:cs typeface="宋体" pitchFamily="127" charset="-122"/>
            </a:endParaRPr>
          </a:p>
          <a:p>
            <a:pPr eaLnBrk="1" hangingPunct="1">
              <a:lnSpc>
                <a:spcPct val="90000"/>
              </a:lnSpc>
            </a:pPr>
            <a:r>
              <a:rPr lang="fr-CH" altLang="zh-CN" b="1" smtClean="0">
                <a:ea typeface="宋体" pitchFamily="127" charset="-122"/>
                <a:cs typeface="宋体" pitchFamily="127" charset="-122"/>
              </a:rPr>
              <a:t>En 2011 L’unification de la procédure pénale entre en vigueur pour tous les cantons : </a:t>
            </a:r>
            <a:endParaRPr lang="fr-CH" altLang="zh-CN" smtClean="0">
              <a:ea typeface="宋体" pitchFamily="127" charset="-122"/>
              <a:cs typeface="宋体" pitchFamily="127" charset="-122"/>
            </a:endParaRPr>
          </a:p>
          <a:p>
            <a:pPr eaLnBrk="1" hangingPunct="1">
              <a:lnSpc>
                <a:spcPct val="90000"/>
              </a:lnSpc>
            </a:pPr>
            <a:r>
              <a:rPr lang="fr-CH" altLang="zh-CN" smtClean="0">
                <a:ea typeface="宋体" pitchFamily="127" charset="-122"/>
                <a:cs typeface="宋体" pitchFamily="127" charset="-122"/>
              </a:rPr>
              <a:t>Rappelons que selon la Cst féd. l’organisation judiciaire est de la compétence des cantons (donc le fait qu’il y ait un procureur général, un procureur adjoint, la police l’autorité un ministère public….). </a:t>
            </a:r>
          </a:p>
          <a:p>
            <a:pPr eaLnBrk="1" hangingPunct="1">
              <a:lnSpc>
                <a:spcPct val="90000"/>
              </a:lnSpc>
            </a:pPr>
            <a:r>
              <a:rPr lang="fr-CH" altLang="zh-CN" smtClean="0">
                <a:ea typeface="宋体" pitchFamily="127" charset="-122"/>
                <a:cs typeface="宋体" pitchFamily="127" charset="-122"/>
              </a:rPr>
              <a:t>Le CPP implique qqs obligations pour les cantons en matière d’organisation judiciaire : </a:t>
            </a:r>
          </a:p>
          <a:p>
            <a:pPr eaLnBrk="1" hangingPunct="1">
              <a:lnSpc>
                <a:spcPct val="90000"/>
              </a:lnSpc>
            </a:pPr>
            <a:r>
              <a:rPr lang="fr-CH" altLang="zh-CN" smtClean="0">
                <a:ea typeface="宋体" pitchFamily="127" charset="-122"/>
                <a:cs typeface="宋体" pitchFamily="127" charset="-122"/>
              </a:rPr>
              <a:t>Ainsi tous les cantons doivent prévoir le recours en appel, ils doivent également instituer un tribunal des mesures de contrainte, et doivent intégrer leurs autorités d’instruction dans le ministère public (particulièrement important pour les cantons romands qui devront mettre fin à la longue tradition du juge indépendant). </a:t>
            </a:r>
          </a:p>
          <a:p>
            <a:pPr eaLnBrk="1" hangingPunct="1">
              <a:lnSpc>
                <a:spcPct val="90000"/>
              </a:lnSpc>
            </a:pPr>
            <a:r>
              <a:rPr lang="fr-CH" altLang="zh-CN" smtClean="0">
                <a:ea typeface="宋体" pitchFamily="127" charset="-122"/>
                <a:cs typeface="宋体" pitchFamily="127" charset="-122"/>
              </a:rPr>
              <a:t>Cette influence de la procédure pénale sur l’organisation  judiciaire était indissociable et que la Confédération s’était donc indirectement immiscée dans les compétences cantonales d’organisation judiciaire en unifiant la procédure pénale. </a:t>
            </a:r>
          </a:p>
          <a:p>
            <a:pPr eaLnBrk="1" hangingPunct="1">
              <a:lnSpc>
                <a:spcPct val="90000"/>
              </a:lnSpc>
            </a:pPr>
            <a:r>
              <a:rPr lang="fr-CH" altLang="zh-CN" smtClean="0">
                <a:ea typeface="宋体" pitchFamily="127" charset="-122"/>
                <a:cs typeface="宋体" pitchFamily="127" charset="-122"/>
              </a:rPr>
              <a:t>Cette critique doit être atténuée au vu de l’espace de liberté que le CPP offre aux cantons dans l’organisation de leur justice. </a:t>
            </a:r>
          </a:p>
          <a:p>
            <a:pPr eaLnBrk="1" hangingPunct="1">
              <a:lnSpc>
                <a:spcPct val="90000"/>
              </a:lnSpc>
            </a:pPr>
            <a:r>
              <a:rPr lang="fr-CH" altLang="zh-CN" smtClean="0">
                <a:ea typeface="宋体" pitchFamily="127" charset="-122"/>
                <a:cs typeface="宋体" pitchFamily="127" charset="-122"/>
              </a:rPr>
              <a:t>La confédération octroie aux cantons la désignation et la nomination de leurs autorités pénales et la fixation des modalité de leur élection, leur composition, leur organisation et leur attribution tout cela évidement à l’intérieur d’u cadre général imposé par le CPP. C’est ainsi que les principales implications de la procédure pénale unifiée sur l’organisation judiciaire touchent autant à la police et au ministères public qu’aux tribunaux.  </a:t>
            </a:r>
          </a:p>
          <a:p>
            <a:pPr eaLnBrk="1" hangingPunct="1">
              <a:lnSpc>
                <a:spcPct val="90000"/>
              </a:lnSpc>
            </a:pPr>
            <a:r>
              <a:rPr lang="fr-CH" altLang="zh-CN" smtClean="0">
                <a:ea typeface="宋体" pitchFamily="127" charset="-122"/>
                <a:cs typeface="宋体" pitchFamily="127" charset="-122"/>
              </a:rPr>
              <a:t> </a:t>
            </a:r>
          </a:p>
          <a:p>
            <a:pPr eaLnBrk="1" hangingPunct="1">
              <a:lnSpc>
                <a:spcPct val="90000"/>
              </a:lnSpc>
            </a:pPr>
            <a:r>
              <a:rPr lang="fr-CH" altLang="zh-CN" smtClean="0">
                <a:ea typeface="宋体" pitchFamily="127" charset="-122"/>
                <a:cs typeface="宋体" pitchFamily="127" charset="-122"/>
              </a:rPr>
              <a:t>Les cantons disposent encore d’une marge de manœuvre conséquente. Ci-dessous la liste d’attributions que leur laisse le CPP :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5362" name="Espace réservé des commentaires 2"/>
          <p:cNvSpPr>
            <a:spLocks noGrp="1"/>
          </p:cNvSpPr>
          <p:nvPr>
            <p:ph type="body" idx="1"/>
          </p:nvPr>
        </p:nvSpPr>
        <p:spPr>
          <a:noFill/>
          <a:ln/>
        </p:spPr>
        <p:txBody>
          <a:bodyPr/>
          <a:lstStyle/>
          <a:p>
            <a:pPr eaLnBrk="1" hangingPunct="1"/>
            <a:endParaRPr lang="en-US" smtClean="0"/>
          </a:p>
        </p:txBody>
      </p:sp>
      <p:sp>
        <p:nvSpPr>
          <p:cNvPr id="4" name="Espace réservé du numéro de diapositive 3"/>
          <p:cNvSpPr>
            <a:spLocks noGrp="1"/>
          </p:cNvSpPr>
          <p:nvPr>
            <p:ph type="sldNum" sz="quarter" idx="5"/>
          </p:nvPr>
        </p:nvSpPr>
        <p:spPr/>
        <p:txBody>
          <a:bodyPr/>
          <a:lstStyle/>
          <a:p>
            <a:pPr>
              <a:defRPr/>
            </a:pPr>
            <a:fld id="{2905C797-8D19-4EFF-9C70-3C6E4B65C46F}" type="slidenum">
              <a:rPr lang="fr-FR" smtClean="0"/>
              <a:pPr>
                <a:defRPr/>
              </a:pPr>
              <a:t>7</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a:noFill/>
          <a:ln/>
        </p:spPr>
        <p:txBody>
          <a:bodyPr/>
          <a:lstStyle/>
          <a:p>
            <a:pPr eaLnBrk="1" hangingPunct="1">
              <a:lnSpc>
                <a:spcPct val="90000"/>
              </a:lnSpc>
            </a:pPr>
            <a:r>
              <a:rPr lang="fr-CH" altLang="zh-CN" sz="1000" smtClean="0">
                <a:ea typeface="宋体" pitchFamily="127" charset="-122"/>
                <a:cs typeface="宋体" pitchFamily="127" charset="-122"/>
              </a:rPr>
              <a:t>Le CPP implique des obligations pour les cantons en matière d’organisation judiciaire. </a:t>
            </a:r>
          </a:p>
          <a:p>
            <a:pPr eaLnBrk="1" hangingPunct="1">
              <a:lnSpc>
                <a:spcPct val="90000"/>
              </a:lnSpc>
            </a:pPr>
            <a:r>
              <a:rPr lang="fr-CH" altLang="zh-CN" sz="1000" b="1" smtClean="0">
                <a:ea typeface="宋体" pitchFamily="127" charset="-122"/>
                <a:cs typeface="宋体" pitchFamily="127" charset="-122"/>
              </a:rPr>
              <a:t>Exp: tous les cantons doivent prévoir : </a:t>
            </a:r>
          </a:p>
          <a:p>
            <a:pPr eaLnBrk="1" hangingPunct="1">
              <a:lnSpc>
                <a:spcPct val="90000"/>
              </a:lnSpc>
              <a:buFontTx/>
              <a:buChar char="-"/>
            </a:pPr>
            <a:r>
              <a:rPr lang="fr-CH" altLang="zh-CN" sz="1000" b="1" smtClean="0">
                <a:ea typeface="宋体" pitchFamily="127" charset="-122"/>
                <a:cs typeface="宋体" pitchFamily="127" charset="-122"/>
              </a:rPr>
              <a:t>Le recours en appel  </a:t>
            </a:r>
          </a:p>
          <a:p>
            <a:pPr eaLnBrk="1" hangingPunct="1">
              <a:lnSpc>
                <a:spcPct val="90000"/>
              </a:lnSpc>
              <a:buFontTx/>
              <a:buChar char="-"/>
            </a:pPr>
            <a:r>
              <a:rPr lang="fr-CH" altLang="zh-CN" sz="1000" b="1" smtClean="0">
                <a:ea typeface="宋体" pitchFamily="127" charset="-122"/>
                <a:cs typeface="宋体" pitchFamily="127" charset="-122"/>
              </a:rPr>
              <a:t>Doivent instituer un tribunal des mesures de contrainte </a:t>
            </a:r>
          </a:p>
          <a:p>
            <a:pPr eaLnBrk="1" hangingPunct="1">
              <a:lnSpc>
                <a:spcPct val="90000"/>
              </a:lnSpc>
              <a:buFontTx/>
              <a:buChar char="-"/>
            </a:pPr>
            <a:r>
              <a:rPr lang="fr-CH" altLang="zh-CN" sz="1000" b="1" smtClean="0">
                <a:ea typeface="宋体" pitchFamily="127" charset="-122"/>
                <a:cs typeface="宋体" pitchFamily="127" charset="-122"/>
              </a:rPr>
              <a:t>Doivent intégrer leurs autorités d’instruction dans le ministère public</a:t>
            </a:r>
            <a:r>
              <a:rPr lang="fr-CH" altLang="zh-CN" sz="1000" smtClean="0">
                <a:ea typeface="宋体" pitchFamily="127" charset="-122"/>
                <a:cs typeface="宋体" pitchFamily="127" charset="-122"/>
              </a:rPr>
              <a:t> =&gt; </a:t>
            </a:r>
            <a:r>
              <a:rPr lang="fr-CH" altLang="zh-CN" sz="1000" b="1" smtClean="0">
                <a:ea typeface="宋体" pitchFamily="127" charset="-122"/>
                <a:cs typeface="宋体" pitchFamily="127" charset="-122"/>
              </a:rPr>
              <a:t>fin pour les cantons romands à la longue tradition du juge d’instruction indépendant.</a:t>
            </a:r>
          </a:p>
          <a:p>
            <a:pPr eaLnBrk="1" hangingPunct="1">
              <a:lnSpc>
                <a:spcPct val="90000"/>
              </a:lnSpc>
            </a:pPr>
            <a:endParaRPr lang="fr-CH" altLang="zh-CN" sz="1000" smtClean="0">
              <a:ea typeface="宋体" pitchFamily="127" charset="-122"/>
              <a:cs typeface="宋体" pitchFamily="127" charset="-122"/>
            </a:endParaRPr>
          </a:p>
          <a:p>
            <a:pPr eaLnBrk="1" hangingPunct="1">
              <a:lnSpc>
                <a:spcPct val="90000"/>
              </a:lnSpc>
            </a:pPr>
            <a:r>
              <a:rPr lang="fr-CH" altLang="zh-CN" sz="1000" smtClean="0">
                <a:ea typeface="宋体" pitchFamily="127" charset="-122"/>
                <a:cs typeface="宋体" pitchFamily="127" charset="-122"/>
              </a:rPr>
              <a:t>Pour bcp le couple procédure pénale et organisation judiciaire vont de pair et pense qu’ils sont indissociables et donc que la Confédération s’est immiscée dans les compétences cantonales d’organisation judiciaire. </a:t>
            </a:r>
          </a:p>
          <a:p>
            <a:pPr eaLnBrk="1" hangingPunct="1">
              <a:lnSpc>
                <a:spcPct val="90000"/>
              </a:lnSpc>
            </a:pPr>
            <a:r>
              <a:rPr lang="fr-CH" altLang="zh-CN" sz="1000" smtClean="0">
                <a:ea typeface="宋体" pitchFamily="127" charset="-122"/>
                <a:cs typeface="宋体" pitchFamily="127" charset="-122"/>
              </a:rPr>
              <a:t>En d’autres termes nous pouvons constater que le couple procédure pénale et organisation judiciaire n’est pas aussi indissociable qu’on pouvait le penser. Les cantons jouissent d’une grande marge de liberté concernant la mise en place des autorités pénales. </a:t>
            </a:r>
            <a:endParaRPr lang="en-US" sz="1000" smtClean="0"/>
          </a:p>
          <a:p>
            <a:pPr eaLnBrk="1" hangingPunct="1">
              <a:lnSpc>
                <a:spcPct val="90000"/>
              </a:lnSpc>
            </a:pPr>
            <a:endParaRPr lang="en-US" sz="1000" smtClean="0"/>
          </a:p>
          <a:p>
            <a:pPr eaLnBrk="1" hangingPunct="1">
              <a:lnSpc>
                <a:spcPct val="90000"/>
              </a:lnSpc>
            </a:pPr>
            <a:r>
              <a:rPr lang="en-US" sz="1000" b="1" smtClean="0"/>
              <a:t>En effet, la confédération permet aux cantons de désigner et dénommer leurs autorités pénales  dans un cadre imposé par le CPP</a:t>
            </a:r>
            <a:r>
              <a:rPr lang="en-US" sz="1000" smtClean="0"/>
              <a:t> </a:t>
            </a:r>
          </a:p>
          <a:p>
            <a:pPr eaLnBrk="1" hangingPunct="1">
              <a:lnSpc>
                <a:spcPct val="90000"/>
              </a:lnSpc>
            </a:pPr>
            <a:endParaRPr lang="en-US" sz="10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TextEdit="1"/>
          </p:cNvSpPr>
          <p:nvPr>
            <p:ph type="sldImg"/>
          </p:nvPr>
        </p:nvSpPr>
        <p:spPr bwMode="auto">
          <a:noFill/>
          <a:ln>
            <a:solidFill>
              <a:srgbClr val="000000"/>
            </a:solidFill>
            <a:miter lim="800000"/>
            <a:headEnd/>
            <a:tailEnd/>
          </a:ln>
        </p:spPr>
      </p:sp>
      <p:sp>
        <p:nvSpPr>
          <p:cNvPr id="19458" name="Rectangle 3"/>
          <p:cNvSpPr>
            <a:spLocks noGrp="1"/>
          </p:cNvSpPr>
          <p:nvPr>
            <p:ph type="body" idx="1"/>
          </p:nvPr>
        </p:nvSpPr>
        <p:spPr>
          <a:noFill/>
          <a:ln/>
        </p:spPr>
        <p:txBody>
          <a:bodyPr/>
          <a:lstStyle/>
          <a:p>
            <a:pPr eaLnBrk="1" hangingPunct="1">
              <a:lnSpc>
                <a:spcPct val="90000"/>
              </a:lnSpc>
            </a:pPr>
            <a:endParaRPr lang="en-US" sz="1000" smtClean="0"/>
          </a:p>
          <a:p>
            <a:pPr eaLnBrk="1" hangingPunct="1">
              <a:lnSpc>
                <a:spcPct val="90000"/>
              </a:lnSpc>
            </a:pPr>
            <a:endParaRPr lang="en-US" sz="1000" smtClean="0"/>
          </a:p>
          <a:p>
            <a:pPr eaLnBrk="1" hangingPunct="1">
              <a:lnSpc>
                <a:spcPct val="90000"/>
              </a:lnSpc>
            </a:pPr>
            <a:endParaRPr lang="en-US" sz="10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a:noFill/>
          <a:ln/>
        </p:spPr>
        <p:txBody>
          <a:bodyPr/>
          <a:lstStyle/>
          <a:p>
            <a:pPr eaLnBrk="1" hangingPunct="1"/>
            <a:r>
              <a:rPr lang="fr-CH" altLang="zh-CN" b="1" smtClean="0">
                <a:ea typeface="宋体" pitchFamily="127" charset="-122"/>
                <a:cs typeface="宋体" pitchFamily="127" charset="-122"/>
              </a:rPr>
              <a:t>Concentration sur un aspect la surpopulation carcérale:</a:t>
            </a:r>
          </a:p>
          <a:p>
            <a:pPr eaLnBrk="1" hangingPunct="1"/>
            <a:endParaRPr lang="fr-CH" altLang="zh-CN" b="1" smtClean="0">
              <a:ea typeface="宋体" pitchFamily="127" charset="-122"/>
              <a:cs typeface="宋体" pitchFamily="127" charset="-122"/>
            </a:endParaRPr>
          </a:p>
          <a:p>
            <a:pPr eaLnBrk="1" hangingPunct="1"/>
            <a:r>
              <a:rPr lang="fr-CH" altLang="zh-CN" b="1" smtClean="0">
                <a:ea typeface="宋体" pitchFamily="127" charset="-122"/>
                <a:cs typeface="宋体" pitchFamily="127" charset="-122"/>
              </a:rPr>
              <a:t>Hypothèse  </a:t>
            </a:r>
            <a:endParaRPr lang="fr-CH" altLang="zh-CN" smtClean="0">
              <a:ea typeface="宋体" pitchFamily="127" charset="-122"/>
              <a:cs typeface="宋体" pitchFamily="127" charset="-122"/>
            </a:endParaRPr>
          </a:p>
          <a:p>
            <a:pPr eaLnBrk="1" hangingPunct="1"/>
            <a:r>
              <a:rPr lang="fr-CH" altLang="zh-CN" smtClean="0">
                <a:ea typeface="宋体" pitchFamily="127" charset="-122"/>
                <a:cs typeface="宋体" pitchFamily="127" charset="-122"/>
              </a:rPr>
              <a:t>Nous venons de voir qu’en </a:t>
            </a:r>
            <a:r>
              <a:rPr lang="fr-CH" altLang="zh-CN" b="1" smtClean="0">
                <a:ea typeface="宋体" pitchFamily="127" charset="-122"/>
                <a:cs typeface="宋体" pitchFamily="127" charset="-122"/>
              </a:rPr>
              <a:t>2007 </a:t>
            </a:r>
            <a:r>
              <a:rPr lang="fr-CH" altLang="zh-CN" smtClean="0">
                <a:ea typeface="宋体" pitchFamily="127" charset="-122"/>
                <a:cs typeface="宋体" pitchFamily="127" charset="-122"/>
              </a:rPr>
              <a:t>il y a eu l’</a:t>
            </a:r>
            <a:r>
              <a:rPr lang="fr-CH" altLang="zh-CN" b="1" i="1" smtClean="0">
                <a:ea typeface="宋体" pitchFamily="127" charset="-122"/>
                <a:cs typeface="宋体" pitchFamily="127" charset="-122"/>
              </a:rPr>
              <a:t>introduction du nouveau code pénal ou nouveau système des sanctions (concerne plutôt le fond)</a:t>
            </a:r>
            <a:r>
              <a:rPr lang="fr-CH" altLang="zh-CN" smtClean="0">
                <a:ea typeface="宋体" pitchFamily="127" charset="-122"/>
                <a:cs typeface="宋体" pitchFamily="127" charset="-122"/>
              </a:rPr>
              <a:t> et qu’en janvier </a:t>
            </a:r>
            <a:r>
              <a:rPr lang="fr-CH" altLang="zh-CN" b="1" smtClean="0">
                <a:ea typeface="宋体" pitchFamily="127" charset="-122"/>
                <a:cs typeface="宋体" pitchFamily="127" charset="-122"/>
              </a:rPr>
              <a:t>2011</a:t>
            </a:r>
            <a:r>
              <a:rPr lang="fr-CH" altLang="zh-CN" smtClean="0">
                <a:ea typeface="宋体" pitchFamily="127" charset="-122"/>
                <a:cs typeface="宋体" pitchFamily="127" charset="-122"/>
              </a:rPr>
              <a:t> nous venons de vivre l’</a:t>
            </a:r>
            <a:r>
              <a:rPr lang="fr-CH" altLang="zh-CN" b="1" i="1" smtClean="0">
                <a:ea typeface="宋体" pitchFamily="127" charset="-122"/>
                <a:cs typeface="宋体" pitchFamily="127" charset="-122"/>
              </a:rPr>
              <a:t>unification de la procédure pénale (concerne plutôt la forme, donc la manière dont on mène l’enquête)</a:t>
            </a:r>
            <a:r>
              <a:rPr lang="fr-CH" altLang="zh-CN" smtClean="0">
                <a:ea typeface="宋体" pitchFamily="127" charset="-122"/>
                <a:cs typeface="宋体" pitchFamily="127" charset="-122"/>
              </a:rPr>
              <a:t>. </a:t>
            </a:r>
          </a:p>
          <a:p>
            <a:pPr eaLnBrk="1" hangingPunct="1"/>
            <a:endParaRPr lang="fr-CH" altLang="zh-CN" smtClean="0">
              <a:ea typeface="宋体" pitchFamily="127" charset="-122"/>
              <a:cs typeface="宋体" pitchFamily="127" charset="-122"/>
            </a:endParaRPr>
          </a:p>
          <a:p>
            <a:pPr eaLnBrk="1" hangingPunct="1"/>
            <a:r>
              <a:rPr lang="fr-CH" altLang="zh-CN" smtClean="0">
                <a:ea typeface="宋体" pitchFamily="127" charset="-122"/>
                <a:cs typeface="宋体" pitchFamily="127" charset="-122"/>
              </a:rPr>
              <a:t>Actuellement une grande problématique nous concerne c’est la surpopulation (carcérale) des prisons. Dès lors, il semble légitime de faire le lien et de se demander si l’une ou l’autre de ces deux mesures introduites (ou alors les deux à la fois) a eu un impact sur la surpopulation carcérale et si oui  quel effet?</a:t>
            </a:r>
          </a:p>
          <a:p>
            <a:pPr eaLnBrk="1" hangingPunct="1"/>
            <a:r>
              <a:rPr lang="fr-CH" altLang="zh-CN" smtClean="0">
                <a:ea typeface="宋体" pitchFamily="127" charset="-122"/>
                <a:cs typeface="宋体" pitchFamily="127" charset="-122"/>
              </a:rPr>
              <a:t>Dans un premier temps (et à première vue), nous serions enclins à dire que ces deux mesures visent à gommer toutes différences entre les cantons. Or, nous allons voir, que tel n’est pas le cas du moins pas encore ! </a:t>
            </a:r>
            <a:endParaRPr lang="en-US" smtClean="0"/>
          </a:p>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TextEdit="1"/>
          </p:cNvSpPr>
          <p:nvPr>
            <p:ph type="sldImg"/>
          </p:nvPr>
        </p:nvSpPr>
        <p:spPr bwMode="auto">
          <a:noFill/>
          <a:ln>
            <a:solidFill>
              <a:srgbClr val="000000"/>
            </a:solidFill>
            <a:miter lim="800000"/>
            <a:headEnd/>
            <a:tailEnd/>
          </a:ln>
        </p:spPr>
      </p:sp>
      <p:sp>
        <p:nvSpPr>
          <p:cNvPr id="23554" name="Rectangle 3"/>
          <p:cNvSpPr>
            <a:spLocks noGrp="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TextEdit="1"/>
          </p:cNvSpPr>
          <p:nvPr>
            <p:ph type="sldImg"/>
          </p:nvPr>
        </p:nvSpPr>
        <p:spPr bwMode="auto">
          <a:noFill/>
          <a:ln>
            <a:solidFill>
              <a:srgbClr val="000000"/>
            </a:solidFill>
            <a:miter lim="800000"/>
            <a:headEnd/>
            <a:tailEnd/>
          </a:ln>
        </p:spPr>
      </p:sp>
      <p:sp>
        <p:nvSpPr>
          <p:cNvPr id="101379" name="Rectangle 3"/>
          <p:cNvSpPr>
            <a:spLocks noGrp="1"/>
          </p:cNvSpPr>
          <p:nvPr>
            <p:ph type="body" idx="1"/>
          </p:nvPr>
        </p:nvSpPr>
        <p:spPr>
          <a:ln/>
        </p:spPr>
        <p:txBody>
          <a:bodyPr/>
          <a:lstStyle/>
          <a:p>
            <a:pPr eaLnBrk="1" hangingPunct="1">
              <a:lnSpc>
                <a:spcPct val="80000"/>
              </a:lnSpc>
              <a:defRPr/>
            </a:pPr>
            <a:r>
              <a:rPr lang="fr-CH" sz="800" b="1" smtClean="0">
                <a:ea typeface="ＭＳ Ｐゴシック"/>
                <a:cs typeface="ＭＳ Ｐゴシック"/>
              </a:rPr>
              <a:t>Le nouveau code pénal (droit des sanctions)</a:t>
            </a:r>
          </a:p>
          <a:p>
            <a:pPr eaLnBrk="1" hangingPunct="1">
              <a:lnSpc>
                <a:spcPct val="80000"/>
              </a:lnSpc>
              <a:defRPr/>
            </a:pPr>
            <a:r>
              <a:rPr lang="fr-CH" sz="800" smtClean="0">
                <a:ea typeface="ＭＳ Ｐゴシック"/>
                <a:cs typeface="ＭＳ Ｐゴシック"/>
              </a:rPr>
              <a:t> </a:t>
            </a:r>
          </a:p>
          <a:p>
            <a:pPr eaLnBrk="1" hangingPunct="1">
              <a:lnSpc>
                <a:spcPct val="80000"/>
              </a:lnSpc>
              <a:buFont typeface="Symbol" pitchFamily="18" charset="2"/>
              <a:buChar char="Þ"/>
              <a:defRPr/>
            </a:pPr>
            <a:r>
              <a:rPr lang="fr-CH" sz="800" smtClean="0">
                <a:ea typeface="ＭＳ Ｐゴシック"/>
                <a:cs typeface="ＭＳ Ｐゴシック"/>
              </a:rPr>
              <a:t>A une </a:t>
            </a:r>
            <a:r>
              <a:rPr lang="fr-CH" sz="800" b="1" smtClean="0">
                <a:ea typeface="ＭＳ Ｐゴシック"/>
                <a:cs typeface="ＭＳ Ｐゴシック"/>
              </a:rPr>
              <a:t>influence </a:t>
            </a:r>
            <a:r>
              <a:rPr lang="fr-CH" sz="800" b="1" smtClean="0">
                <a:effectLst>
                  <a:outerShdw blurRad="38100" dist="38100" dir="2700000" algn="tl">
                    <a:srgbClr val="C0C0C0"/>
                  </a:outerShdw>
                </a:effectLst>
                <a:ea typeface="ＭＳ Ｐゴシック"/>
                <a:cs typeface="ＭＳ Ｐゴシック"/>
              </a:rPr>
              <a:t>sur les sanctions</a:t>
            </a:r>
            <a:r>
              <a:rPr lang="fr-CH" sz="800" b="1" smtClean="0">
                <a:ea typeface="ＭＳ Ｐゴシック"/>
                <a:cs typeface="ＭＳ Ｐゴシック"/>
              </a:rPr>
              <a:t> donc influence le jugement et l’exécution de la sanction</a:t>
            </a:r>
          </a:p>
          <a:p>
            <a:pPr eaLnBrk="1" hangingPunct="1">
              <a:lnSpc>
                <a:spcPct val="80000"/>
              </a:lnSpc>
              <a:buFont typeface="Symbol" pitchFamily="18" charset="2"/>
              <a:buChar char="Þ"/>
              <a:defRPr/>
            </a:pPr>
            <a:r>
              <a:rPr lang="fr-CH" sz="800" b="1" smtClean="0">
                <a:ea typeface="ＭＳ Ｐゴシック"/>
                <a:cs typeface="ＭＳ Ｐゴシック"/>
              </a:rPr>
              <a:t>=&gt; les peines sont moins pour la prisons mais plus pour travail d’intérêt général ou amendes… DONC IL DEVRAIT Y AVOIR MOINS DE MONDE DANS LES PRISONS ! OR PAS LE CAS ! </a:t>
            </a:r>
          </a:p>
          <a:p>
            <a:pPr eaLnBrk="1" hangingPunct="1">
              <a:lnSpc>
                <a:spcPct val="80000"/>
              </a:lnSpc>
              <a:buFont typeface="Symbol" pitchFamily="18" charset="2"/>
              <a:buNone/>
              <a:defRPr/>
            </a:pPr>
            <a:r>
              <a:rPr lang="fr-CH" sz="800" b="1" smtClean="0">
                <a:ea typeface="ＭＳ Ｐゴシック"/>
                <a:cs typeface="ＭＳ Ｐゴシック"/>
              </a:rPr>
              <a:t>Car la DUREE DE DETENTION A AUGMENTE EGALEMENT </a:t>
            </a:r>
          </a:p>
          <a:p>
            <a:pPr eaLnBrk="1" hangingPunct="1">
              <a:lnSpc>
                <a:spcPct val="80000"/>
              </a:lnSpc>
              <a:buFont typeface="Symbol" pitchFamily="18" charset="2"/>
              <a:buNone/>
              <a:defRPr/>
            </a:pPr>
            <a:endParaRPr lang="fr-CH" sz="800" b="1" smtClean="0">
              <a:ea typeface="ＭＳ Ｐゴシック"/>
              <a:cs typeface="ＭＳ Ｐゴシック"/>
            </a:endParaRPr>
          </a:p>
          <a:p>
            <a:pPr eaLnBrk="1" hangingPunct="1">
              <a:lnSpc>
                <a:spcPct val="80000"/>
              </a:lnSpc>
              <a:buFont typeface="Symbol" pitchFamily="18" charset="2"/>
              <a:buNone/>
              <a:defRPr/>
            </a:pPr>
            <a:endParaRPr lang="fr-CH" sz="800" b="1" smtClean="0">
              <a:ea typeface="ＭＳ Ｐゴシック"/>
              <a:cs typeface="ＭＳ Ｐゴシック"/>
            </a:endParaRPr>
          </a:p>
          <a:p>
            <a:pPr eaLnBrk="1" hangingPunct="1">
              <a:lnSpc>
                <a:spcPct val="80000"/>
              </a:lnSpc>
              <a:buFont typeface="Symbol" pitchFamily="18" charset="2"/>
              <a:buChar char="Þ"/>
              <a:defRPr/>
            </a:pPr>
            <a:r>
              <a:rPr lang="fr-CH" sz="800" smtClean="0">
                <a:ea typeface="ＭＳ Ｐゴシック"/>
                <a:cs typeface="ＭＳ Ｐゴシック"/>
              </a:rPr>
              <a:t>Dans certains cantons comme à Genève les détentions préventives sont prononcées plus rapidement que dans les autres cantons et durent généralement plus longtemps. </a:t>
            </a:r>
          </a:p>
          <a:p>
            <a:pPr eaLnBrk="1" hangingPunct="1">
              <a:lnSpc>
                <a:spcPct val="80000"/>
              </a:lnSpc>
              <a:buFont typeface="Symbol" pitchFamily="18" charset="2"/>
              <a:buChar char="Þ"/>
              <a:defRPr/>
            </a:pPr>
            <a:r>
              <a:rPr lang="fr-CH" sz="800" smtClean="0">
                <a:ea typeface="ＭＳ Ｐゴシック"/>
                <a:cs typeface="ＭＳ Ｐゴシック"/>
              </a:rPr>
              <a:t>Il faut savoir que à Ge 40 % des prisonniers retrouvent leur liberté (d’Oû la question la détention préventive était-elle nécessaire ? </a:t>
            </a:r>
          </a:p>
          <a:p>
            <a:pPr eaLnBrk="1" hangingPunct="1">
              <a:lnSpc>
                <a:spcPct val="80000"/>
              </a:lnSpc>
              <a:buFont typeface="Symbol" pitchFamily="18" charset="2"/>
              <a:buNone/>
              <a:defRPr/>
            </a:pPr>
            <a:endParaRPr lang="fr-CH" sz="800" smtClean="0">
              <a:ea typeface="ＭＳ Ｐゴシック"/>
              <a:cs typeface="ＭＳ Ｐゴシック"/>
            </a:endParaRPr>
          </a:p>
          <a:p>
            <a:pPr eaLnBrk="1" hangingPunct="1">
              <a:lnSpc>
                <a:spcPct val="80000"/>
              </a:lnSpc>
              <a:buFont typeface="Symbol" pitchFamily="18" charset="2"/>
              <a:buNone/>
              <a:defRPr/>
            </a:pPr>
            <a:r>
              <a:rPr lang="fr-CH" sz="800" b="1" smtClean="0">
                <a:ea typeface="ＭＳ Ｐゴシック"/>
                <a:cs typeface="ＭＳ Ｐゴシック"/>
              </a:rPr>
              <a:t>La procédure pénale unifiée : </a:t>
            </a:r>
          </a:p>
          <a:p>
            <a:pPr eaLnBrk="1" hangingPunct="1">
              <a:lnSpc>
                <a:spcPct val="80000"/>
              </a:lnSpc>
              <a:buFont typeface="Symbol" pitchFamily="18" charset="2"/>
              <a:buNone/>
              <a:defRPr/>
            </a:pPr>
            <a:r>
              <a:rPr lang="fr-CH" sz="800" smtClean="0">
                <a:ea typeface="ＭＳ Ｐゴシック"/>
                <a:cs typeface="ＭＳ Ｐゴシック"/>
              </a:rPr>
              <a:t>A une influence sur la procédure d’investigation et l’instruction et </a:t>
            </a:r>
            <a:r>
              <a:rPr lang="fr-CH" sz="800" u="sng" smtClean="0">
                <a:effectLst>
                  <a:outerShdw blurRad="38100" dist="38100" dir="2700000" algn="tl">
                    <a:srgbClr val="C0C0C0"/>
                  </a:outerShdw>
                </a:effectLst>
                <a:ea typeface="ＭＳ Ｐゴシック"/>
                <a:cs typeface="ＭＳ Ｐゴシック"/>
              </a:rPr>
              <a:t>sur la rapidité de traitement</a:t>
            </a:r>
            <a:r>
              <a:rPr lang="fr-CH" sz="800" smtClean="0">
                <a:effectLst>
                  <a:outerShdw blurRad="38100" dist="38100" dir="2700000" algn="tl">
                    <a:srgbClr val="C0C0C0"/>
                  </a:outerShdw>
                </a:effectLst>
                <a:ea typeface="ＭＳ Ｐゴシック"/>
                <a:cs typeface="ＭＳ Ｐゴシック"/>
              </a:rPr>
              <a:t> </a:t>
            </a:r>
          </a:p>
          <a:p>
            <a:pPr eaLnBrk="1" hangingPunct="1">
              <a:lnSpc>
                <a:spcPct val="80000"/>
              </a:lnSpc>
              <a:buFont typeface="Symbol" pitchFamily="18" charset="2"/>
              <a:buNone/>
              <a:defRPr/>
            </a:pPr>
            <a:r>
              <a:rPr lang="fr-CH" sz="800" smtClean="0">
                <a:ea typeface="ＭＳ Ｐゴシック"/>
                <a:cs typeface="ＭＳ Ｐゴシック"/>
              </a:rPr>
              <a:t>exp: en Valais : le juge avait </a:t>
            </a:r>
            <a:r>
              <a:rPr lang="fr-CH" sz="800" b="1" smtClean="0">
                <a:ea typeface="ＭＳ Ｐゴシック"/>
                <a:cs typeface="ＭＳ Ｐゴシック"/>
              </a:rPr>
              <a:t>48 heures</a:t>
            </a:r>
            <a:r>
              <a:rPr lang="fr-CH" sz="800" smtClean="0">
                <a:ea typeface="ＭＳ Ｐゴシック"/>
                <a:cs typeface="ＭＳ Ｐゴシック"/>
              </a:rPr>
              <a:t> ouvrable pour voir un prévenu </a:t>
            </a:r>
          </a:p>
          <a:p>
            <a:pPr eaLnBrk="1" hangingPunct="1">
              <a:lnSpc>
                <a:spcPct val="80000"/>
              </a:lnSpc>
              <a:buFont typeface="Symbol" pitchFamily="18" charset="2"/>
              <a:buNone/>
              <a:defRPr/>
            </a:pPr>
            <a:r>
              <a:rPr lang="fr-CH" sz="800" smtClean="0">
                <a:ea typeface="ＭＳ Ｐゴシック"/>
                <a:cs typeface="ＭＳ Ｐゴシック"/>
              </a:rPr>
              <a:t>Aujourd’hui il n’a plus que </a:t>
            </a:r>
            <a:r>
              <a:rPr lang="fr-CH" sz="800" b="1" smtClean="0">
                <a:ea typeface="ＭＳ Ｐゴシック"/>
                <a:cs typeface="ＭＳ Ｐゴシック"/>
              </a:rPr>
              <a:t>24 heures</a:t>
            </a:r>
            <a:r>
              <a:rPr lang="fr-CH" sz="800" smtClean="0">
                <a:ea typeface="ＭＳ Ｐゴシック"/>
                <a:cs typeface="ＭＳ Ｐゴシック"/>
              </a:rPr>
              <a:t> au niveau de l’instruction (et pas seulement en jour ouvrable) </a:t>
            </a:r>
          </a:p>
          <a:p>
            <a:pPr eaLnBrk="1" hangingPunct="1">
              <a:lnSpc>
                <a:spcPct val="80000"/>
              </a:lnSpc>
              <a:buFont typeface="Symbol" pitchFamily="18" charset="2"/>
              <a:buNone/>
              <a:defRPr/>
            </a:pPr>
            <a:r>
              <a:rPr lang="fr-CH" sz="800" smtClean="0">
                <a:ea typeface="ＭＳ Ｐゴシック"/>
                <a:cs typeface="ＭＳ Ｐゴシック"/>
              </a:rPr>
              <a:t>Après 24heures on est obligé de relâcher ou alors de le garder et donc de bétonner le dossier. </a:t>
            </a:r>
          </a:p>
          <a:p>
            <a:pPr eaLnBrk="1" hangingPunct="1">
              <a:lnSpc>
                <a:spcPct val="80000"/>
              </a:lnSpc>
              <a:buFont typeface="Symbol" pitchFamily="18" charset="2"/>
              <a:buNone/>
              <a:defRPr/>
            </a:pPr>
            <a:r>
              <a:rPr lang="fr-CH" sz="800" b="1" smtClean="0">
                <a:ea typeface="ＭＳ Ｐゴシック"/>
                <a:cs typeface="ＭＳ Ｐゴシック"/>
              </a:rPr>
              <a:t>Le suspect doit être conduit devant le ministère public au plus tard 24heures après la privation de liberté. </a:t>
            </a:r>
          </a:p>
          <a:p>
            <a:pPr eaLnBrk="1" hangingPunct="1">
              <a:lnSpc>
                <a:spcPct val="80000"/>
              </a:lnSpc>
              <a:buFont typeface="Symbol" pitchFamily="18" charset="2"/>
              <a:buNone/>
              <a:defRPr/>
            </a:pPr>
            <a:r>
              <a:rPr lang="fr-CH" sz="800" b="1" smtClean="0">
                <a:ea typeface="ＭＳ Ｐゴシック"/>
                <a:cs typeface="ＭＳ Ｐゴシック"/>
              </a:rPr>
              <a:t>Avocat de la première heure. </a:t>
            </a:r>
          </a:p>
          <a:p>
            <a:pPr eaLnBrk="1" hangingPunct="1">
              <a:lnSpc>
                <a:spcPct val="80000"/>
              </a:lnSpc>
              <a:buFont typeface="Symbol" pitchFamily="18" charset="2"/>
              <a:buNone/>
              <a:defRPr/>
            </a:pPr>
            <a:endParaRPr lang="fr-CH" sz="800" smtClean="0">
              <a:ea typeface="ＭＳ Ｐゴシック"/>
              <a:cs typeface="ＭＳ Ｐゴシック"/>
            </a:endParaRPr>
          </a:p>
          <a:p>
            <a:pPr eaLnBrk="1" hangingPunct="1">
              <a:lnSpc>
                <a:spcPct val="80000"/>
              </a:lnSpc>
              <a:buFont typeface="Symbol" pitchFamily="18" charset="2"/>
              <a:buNone/>
              <a:defRPr/>
            </a:pPr>
            <a:r>
              <a:rPr lang="fr-CH" sz="800" b="1" smtClean="0">
                <a:ea typeface="ＭＳ Ｐゴシック"/>
                <a:cs typeface="ＭＳ Ｐゴシック"/>
              </a:rPr>
              <a:t>Simplification des procédures : </a:t>
            </a:r>
          </a:p>
          <a:p>
            <a:pPr eaLnBrk="1" hangingPunct="1">
              <a:lnSpc>
                <a:spcPct val="80000"/>
              </a:lnSpc>
              <a:buFont typeface="Symbol" pitchFamily="18" charset="2"/>
              <a:buNone/>
              <a:defRPr/>
            </a:pPr>
            <a:r>
              <a:rPr lang="fr-CH" sz="800" smtClean="0">
                <a:ea typeface="ＭＳ Ｐゴシック"/>
                <a:cs typeface="ＭＳ Ｐゴシック"/>
              </a:rPr>
              <a:t>Beaucoup de personnes surtout sur le terrain nuance le fait que cela aille plus vite. </a:t>
            </a:r>
          </a:p>
          <a:p>
            <a:pPr eaLnBrk="1" hangingPunct="1">
              <a:lnSpc>
                <a:spcPct val="80000"/>
              </a:lnSpc>
              <a:buFont typeface="Symbol" pitchFamily="18" charset="2"/>
              <a:buNone/>
              <a:defRPr/>
            </a:pPr>
            <a:r>
              <a:rPr lang="fr-CH" sz="800" smtClean="0">
                <a:ea typeface="ＭＳ Ｐゴシック"/>
                <a:cs typeface="ＭＳ Ｐゴシック"/>
              </a:rPr>
              <a:t>Car avec ce nouveau système on insiste sur la traçabilité donc (à 8h00 à 10h00….) </a:t>
            </a:r>
          </a:p>
          <a:p>
            <a:pPr eaLnBrk="1" hangingPunct="1">
              <a:lnSpc>
                <a:spcPct val="80000"/>
              </a:lnSpc>
              <a:buFont typeface="Symbol" pitchFamily="18" charset="2"/>
              <a:buNone/>
              <a:defRPr/>
            </a:pPr>
            <a:r>
              <a:rPr lang="fr-CH" sz="800" smtClean="0">
                <a:ea typeface="ＭＳ Ｐゴシック"/>
                <a:cs typeface="ＭＳ Ｐゴシック"/>
              </a:rPr>
              <a:t>Avocat de la première heure. </a:t>
            </a:r>
          </a:p>
          <a:p>
            <a:pPr eaLnBrk="1" hangingPunct="1">
              <a:lnSpc>
                <a:spcPct val="80000"/>
              </a:lnSpc>
              <a:buFont typeface="Symbol" pitchFamily="18" charset="2"/>
              <a:buNone/>
              <a:defRPr/>
            </a:pPr>
            <a:endParaRPr lang="fr-CH" sz="800" smtClean="0">
              <a:ea typeface="ＭＳ Ｐゴシック"/>
              <a:cs typeface="ＭＳ Ｐゴシック"/>
            </a:endParaRPr>
          </a:p>
          <a:p>
            <a:pPr eaLnBrk="1" hangingPunct="1">
              <a:lnSpc>
                <a:spcPct val="80000"/>
              </a:lnSpc>
              <a:buFont typeface="Symbol" pitchFamily="18" charset="2"/>
              <a:buNone/>
              <a:defRPr/>
            </a:pPr>
            <a:r>
              <a:rPr lang="fr-CH" sz="800" smtClean="0">
                <a:ea typeface="ＭＳ Ｐゴシック"/>
                <a:cs typeface="ＭＳ Ｐゴシック"/>
              </a:rPr>
              <a:t>Maintenant le procureur doit après 24heures soumettre au TB des mesure de contraintes. </a:t>
            </a:r>
          </a:p>
          <a:p>
            <a:pPr eaLnBrk="1" hangingPunct="1">
              <a:lnSpc>
                <a:spcPct val="80000"/>
              </a:lnSpc>
              <a:buFont typeface="Symbol" pitchFamily="18" charset="2"/>
              <a:buNone/>
              <a:defRPr/>
            </a:pPr>
            <a:r>
              <a:rPr lang="fr-CH" sz="800" smtClean="0">
                <a:ea typeface="ＭＳ Ｐゴシック"/>
                <a:cs typeface="ＭＳ Ｐゴシック"/>
              </a:rPr>
              <a:t>C’est eux qui peut donner ou non une suite ou mettre en détention provisoire (préventive) </a:t>
            </a:r>
          </a:p>
          <a:p>
            <a:pPr eaLnBrk="1" hangingPunct="1">
              <a:lnSpc>
                <a:spcPct val="80000"/>
              </a:lnSpc>
              <a:buFont typeface="Symbol" pitchFamily="18" charset="2"/>
              <a:buNone/>
              <a:defRPr/>
            </a:pPr>
            <a:endParaRPr lang="fr-CH" sz="800" smtClean="0">
              <a:ea typeface="ＭＳ Ｐゴシック"/>
              <a:cs typeface="ＭＳ Ｐゴシック"/>
            </a:endParaRPr>
          </a:p>
          <a:p>
            <a:pPr eaLnBrk="1" hangingPunct="1">
              <a:lnSpc>
                <a:spcPct val="80000"/>
              </a:lnSpc>
              <a:defRPr/>
            </a:pPr>
            <a:r>
              <a:rPr lang="fr-CH" sz="800" smtClean="0">
                <a:ea typeface="ＭＳ Ｐゴシック"/>
                <a:cs typeface="ＭＳ Ｐゴシック"/>
              </a:rPr>
              <a:t>Les compétences du ministère public et du juge d’instruction sont différentes d’un canton à l’autre.</a:t>
            </a:r>
          </a:p>
          <a:p>
            <a:pPr eaLnBrk="1" hangingPunct="1">
              <a:lnSpc>
                <a:spcPct val="80000"/>
              </a:lnSpc>
              <a:defRPr/>
            </a:pPr>
            <a:endParaRPr lang="fr-CH" sz="800" smtClean="0">
              <a:ea typeface="ＭＳ Ｐゴシック"/>
              <a:cs typeface="ＭＳ Ｐゴシック"/>
            </a:endParaRPr>
          </a:p>
          <a:p>
            <a:pPr eaLnBrk="1" hangingPunct="1">
              <a:lnSpc>
                <a:spcPct val="80000"/>
              </a:lnSpc>
              <a:defRPr/>
            </a:pPr>
            <a:r>
              <a:rPr lang="fr-CH" altLang="zh-CN" sz="800" smtClean="0">
                <a:ea typeface="宋体"/>
                <a:cs typeface="宋体"/>
              </a:rPr>
              <a:t>Sur ce modèle nous avons essayé de représenter les effets /impacts des 2 nouvelles mesures.</a:t>
            </a:r>
          </a:p>
          <a:p>
            <a:pPr eaLnBrk="1" hangingPunct="1">
              <a:lnSpc>
                <a:spcPct val="80000"/>
              </a:lnSpc>
              <a:defRPr/>
            </a:pPr>
            <a:r>
              <a:rPr lang="fr-CH" altLang="zh-CN" sz="800" smtClean="0">
                <a:ea typeface="宋体"/>
                <a:cs typeface="宋体"/>
              </a:rPr>
              <a:t>Avant toute chose il faut savoir que </a:t>
            </a:r>
            <a:r>
              <a:rPr lang="fr-CH" altLang="zh-CN" sz="800" b="1" smtClean="0">
                <a:ea typeface="宋体"/>
                <a:cs typeface="宋体"/>
              </a:rPr>
              <a:t>le nouveau système des sanctions concerne la détention privative de liberté</a:t>
            </a:r>
            <a:r>
              <a:rPr lang="fr-CH" altLang="zh-CN" sz="800" smtClean="0">
                <a:ea typeface="宋体"/>
                <a:cs typeface="宋体"/>
              </a:rPr>
              <a:t> (appelée communément prison) et </a:t>
            </a:r>
            <a:r>
              <a:rPr lang="fr-CH" altLang="zh-CN" sz="800" b="1" smtClean="0">
                <a:ea typeface="宋体"/>
                <a:cs typeface="宋体"/>
              </a:rPr>
              <a:t>non la détention provisoire</a:t>
            </a:r>
            <a:r>
              <a:rPr lang="fr-CH" altLang="zh-CN" sz="800" smtClean="0">
                <a:ea typeface="宋体"/>
                <a:cs typeface="宋体"/>
              </a:rPr>
              <a:t> (appelée initialement préventive).</a:t>
            </a:r>
          </a:p>
          <a:p>
            <a:pPr eaLnBrk="1" hangingPunct="1">
              <a:lnSpc>
                <a:spcPct val="80000"/>
              </a:lnSpc>
              <a:defRPr/>
            </a:pPr>
            <a:r>
              <a:rPr lang="fr-CH" altLang="zh-CN" sz="800" smtClean="0">
                <a:ea typeface="宋体"/>
                <a:cs typeface="宋体"/>
              </a:rPr>
              <a:t> </a:t>
            </a:r>
          </a:p>
          <a:p>
            <a:pPr eaLnBrk="1" hangingPunct="1">
              <a:lnSpc>
                <a:spcPct val="80000"/>
              </a:lnSpc>
              <a:defRPr/>
            </a:pPr>
            <a:r>
              <a:rPr lang="fr-CH" altLang="zh-CN" sz="800" smtClean="0">
                <a:ea typeface="宋体"/>
                <a:cs typeface="宋体"/>
              </a:rPr>
              <a:t>- Les prisons concerne des individus ayant commis un délit et qui devront purger leur peine dans un établissement pénitencier </a:t>
            </a:r>
          </a:p>
          <a:p>
            <a:pPr eaLnBrk="1" hangingPunct="1">
              <a:lnSpc>
                <a:spcPct val="80000"/>
              </a:lnSpc>
              <a:defRPr/>
            </a:pPr>
            <a:r>
              <a:rPr lang="fr-CH" altLang="zh-CN" sz="800" smtClean="0">
                <a:ea typeface="宋体"/>
                <a:cs typeface="宋体"/>
              </a:rPr>
              <a:t>- Quant à la détention provisoire (ou préventive) elle se rapporte à des personnes que l’on enferme avant jugement car susceptible de se soustraire à la justice (délit de fuite par exemple ….) ou suspectée de pouvoir détruire des preuves.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TextEdit="1"/>
          </p:cNvSpPr>
          <p:nvPr>
            <p:ph type="sldImg"/>
          </p:nvPr>
        </p:nvSpPr>
        <p:spPr bwMode="auto">
          <a:noFill/>
          <a:ln>
            <a:solidFill>
              <a:srgbClr val="000000"/>
            </a:solidFill>
            <a:miter lim="800000"/>
            <a:headEnd/>
            <a:tailEnd/>
          </a:ln>
        </p:spPr>
      </p:sp>
      <p:sp>
        <p:nvSpPr>
          <p:cNvPr id="27650" name="Rectangle 3"/>
          <p:cNvSpPr>
            <a:spLocks noGrp="1"/>
          </p:cNvSpPr>
          <p:nvPr>
            <p:ph type="body" idx="1"/>
          </p:nvPr>
        </p:nvSpPr>
        <p:spPr>
          <a:noFill/>
          <a:ln/>
        </p:spPr>
        <p:txBody>
          <a:bodyPr/>
          <a:lstStyle/>
          <a:p>
            <a:pPr eaLnBrk="1" hangingPunct="1"/>
            <a:r>
              <a:rPr lang="en-US" smtClean="0"/>
              <a:t>Pour Valais et Fribourg et Vaud pour les procureurs la nouveauté consistera à instruire les affaires </a:t>
            </a:r>
          </a:p>
          <a:p>
            <a:pPr eaLnBrk="1" hangingPunct="1"/>
            <a:r>
              <a:rPr lang="en-US" smtClean="0"/>
              <a:t>Il y aura disparution du juge d’instruction ! </a:t>
            </a:r>
          </a:p>
          <a:p>
            <a:pPr eaLnBrk="1" hangingPunct="1"/>
            <a:endParaRPr lang="en-US" smtClean="0"/>
          </a:p>
          <a:p>
            <a:pPr eaLnBrk="1" hangingPunct="1"/>
            <a:r>
              <a:rPr lang="en-US" b="1" smtClean="0"/>
              <a:t>Selon les cantons nous avons différents modèles de responsabilité des différents acteurs : </a:t>
            </a:r>
          </a:p>
          <a:p>
            <a:pPr eaLnBrk="1" hangingPunct="1"/>
            <a:r>
              <a:rPr lang="en-US" b="1" smtClean="0"/>
              <a:t>Il se distingue essentiellement par rapport à la procédure préliminaire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0114" name="Espace réservé du titre 1"/>
          <p:cNvSpPr>
            <a:spLocks noGrp="1"/>
          </p:cNvSpPr>
          <p:nvPr>
            <p:ph type="ctrTitle"/>
          </p:nvPr>
        </p:nvSpPr>
        <p:spPr>
          <a:xfrm>
            <a:off x="685800" y="2130425"/>
            <a:ext cx="7772400" cy="1470025"/>
          </a:xfrm>
        </p:spPr>
        <p:txBody>
          <a:bodyPr/>
          <a:lstStyle>
            <a:lvl1pPr>
              <a:defRPr smtClean="0">
                <a:latin typeface="Calibri" pitchFamily="34" charset="0"/>
                <a:ea typeface="ＭＳ Ｐゴシック"/>
                <a:cs typeface="ＭＳ Ｐゴシック"/>
              </a:defRPr>
            </a:lvl1pPr>
          </a:lstStyle>
          <a:p>
            <a:r>
              <a:rPr lang="en-US" smtClean="0"/>
              <a:t>Click to edit Master title style</a:t>
            </a:r>
          </a:p>
        </p:txBody>
      </p:sp>
      <p:sp>
        <p:nvSpPr>
          <p:cNvPr id="90115" name="Espace réservé du texte 2"/>
          <p:cNvSpPr>
            <a:spLocks noGrp="1"/>
          </p:cNvSpPr>
          <p:nvPr>
            <p:ph type="subTitle" idx="1"/>
          </p:nvPr>
        </p:nvSpPr>
        <p:spPr>
          <a:xfrm>
            <a:off x="1371600" y="3886200"/>
            <a:ext cx="6400800" cy="1752600"/>
          </a:xfrm>
        </p:spPr>
        <p:txBody>
          <a:bodyPr/>
          <a:lstStyle>
            <a:lvl1pPr marL="0" indent="0" algn="ctr">
              <a:buFont typeface="Arial" charset="0"/>
              <a:buNone/>
              <a:defRPr smtClean="0">
                <a:latin typeface="Calibri" pitchFamily="34" charset="0"/>
                <a:ea typeface="ＭＳ Ｐゴシック"/>
                <a:cs typeface="ＭＳ Ｐゴシック"/>
              </a:defRPr>
            </a:lvl1pPr>
          </a:lstStyle>
          <a:p>
            <a:r>
              <a:rPr lang="en-US" smtClean="0"/>
              <a:t>Click to edit Master subtitle style</a:t>
            </a:r>
          </a:p>
        </p:txBody>
      </p:sp>
      <p:sp>
        <p:nvSpPr>
          <p:cNvPr id="4" name="Espace réservé de la date 3"/>
          <p:cNvSpPr>
            <a:spLocks noGrp="1"/>
          </p:cNvSpPr>
          <p:nvPr>
            <p:ph type="dt" sz="half" idx="10"/>
          </p:nvPr>
        </p:nvSpPr>
        <p:spPr/>
        <p:txBody>
          <a:bodyPr/>
          <a:lstStyle>
            <a:lvl1pPr>
              <a:defRPr/>
            </a:lvl1pPr>
          </a:lstStyle>
          <a:p>
            <a:pPr>
              <a:defRPr/>
            </a:pPr>
            <a:fld id="{6A228B01-6794-499C-A888-77E2B845DA3D}" type="datetime1">
              <a:rPr lang="fr-FR"/>
              <a:pPr>
                <a:defRPr/>
              </a:pPr>
              <a:t>04/03/2011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CH"/>
              <a:t>IDHEAP: Gouverrnance multi-niveaux </a:t>
            </a:r>
          </a:p>
        </p:txBody>
      </p:sp>
      <p:sp>
        <p:nvSpPr>
          <p:cNvPr id="6" name="Espace réservé du numéro de diapositive 5"/>
          <p:cNvSpPr>
            <a:spLocks noGrp="1"/>
          </p:cNvSpPr>
          <p:nvPr>
            <p:ph type="sldNum" sz="quarter" idx="12"/>
          </p:nvPr>
        </p:nvSpPr>
        <p:spPr/>
        <p:txBody>
          <a:bodyPr/>
          <a:lstStyle>
            <a:lvl1pPr>
              <a:defRPr/>
            </a:lvl1pPr>
          </a:lstStyle>
          <a:p>
            <a:pPr>
              <a:defRPr/>
            </a:pPr>
            <a:fld id="{085E30D3-B088-43E8-972D-A7950CA6D32C}" type="slidenum">
              <a:rPr lang="fr-FR"/>
              <a:pPr>
                <a:defRPr/>
              </a:pPr>
              <a:t>‹Nr.›</a:t>
            </a:fld>
            <a:endParaRPr lang="fr-FR"/>
          </a:p>
        </p:txBody>
      </p:sp>
    </p:spTree>
  </p:cSld>
  <p:clrMapOvr>
    <a:masterClrMapping/>
  </p:clrMapOvr>
  <p:transition/>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0482" name="Espace réservé du titre 1"/>
          <p:cNvSpPr>
            <a:spLocks noGrp="1"/>
          </p:cNvSpPr>
          <p:nvPr>
            <p:ph type="ctrTitle"/>
          </p:nvPr>
        </p:nvSpPr>
        <p:spPr>
          <a:xfrm>
            <a:off x="685800" y="2130425"/>
            <a:ext cx="7772400" cy="1470025"/>
          </a:xfrm>
        </p:spPr>
        <p:txBody>
          <a:bodyPr/>
          <a:lstStyle>
            <a:lvl1pPr>
              <a:defRPr smtClean="0"/>
            </a:lvl1pPr>
          </a:lstStyle>
          <a:p>
            <a:r>
              <a:rPr lang="en-US" smtClean="0"/>
              <a:t>Click to edit Master title style</a:t>
            </a:r>
          </a:p>
        </p:txBody>
      </p:sp>
      <p:sp>
        <p:nvSpPr>
          <p:cNvPr id="20483" name="Espace réservé du texte 2"/>
          <p:cNvSpPr>
            <a:spLocks noGrp="1"/>
          </p:cNvSpPr>
          <p:nvPr>
            <p:ph type="subTitle" idx="1"/>
          </p:nvPr>
        </p:nvSpPr>
        <p:spPr>
          <a:xfrm>
            <a:off x="1371600" y="3886200"/>
            <a:ext cx="6400800" cy="1752600"/>
          </a:xfrm>
        </p:spPr>
        <p:txBody>
          <a:bodyPr/>
          <a:lstStyle>
            <a:lvl1pPr marL="0" indent="0" algn="ctr">
              <a:buFont typeface="Arial" charset="0"/>
              <a:buNone/>
              <a:defRPr smtClean="0"/>
            </a:lvl1pPr>
          </a:lstStyle>
          <a:p>
            <a:r>
              <a:rPr lang="en-US" smtClean="0"/>
              <a:t>Click to edit Master subtitle style</a:t>
            </a:r>
          </a:p>
        </p:txBody>
      </p:sp>
      <p:sp>
        <p:nvSpPr>
          <p:cNvPr id="4" name="Espace réservé de la date 3"/>
          <p:cNvSpPr>
            <a:spLocks noGrp="1"/>
          </p:cNvSpPr>
          <p:nvPr>
            <p:ph type="dt" sz="half" idx="10"/>
          </p:nvPr>
        </p:nvSpPr>
        <p:spPr/>
        <p:txBody>
          <a:bodyPr/>
          <a:lstStyle>
            <a:lvl1pPr>
              <a:defRPr/>
            </a:lvl1pPr>
          </a:lstStyle>
          <a:p>
            <a:pPr>
              <a:defRPr/>
            </a:pPr>
            <a:fld id="{6B773665-E0C4-4D0A-83AB-DB7BC46AA8B4}" type="datetime1">
              <a:rPr lang="fr-FR"/>
              <a:pPr>
                <a:defRPr/>
              </a:pPr>
              <a:t>04/03/2011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CH"/>
              <a:t>IDHEAP: Gouverrnance multi-niveaux </a:t>
            </a:r>
          </a:p>
        </p:txBody>
      </p:sp>
      <p:sp>
        <p:nvSpPr>
          <p:cNvPr id="6" name="Espace réservé du numéro de diapositive 5"/>
          <p:cNvSpPr>
            <a:spLocks noGrp="1"/>
          </p:cNvSpPr>
          <p:nvPr>
            <p:ph type="sldNum" sz="quarter" idx="12"/>
          </p:nvPr>
        </p:nvSpPr>
        <p:spPr/>
        <p:txBody>
          <a:bodyPr/>
          <a:lstStyle>
            <a:lvl1pPr>
              <a:defRPr/>
            </a:lvl1pPr>
          </a:lstStyle>
          <a:p>
            <a:pPr>
              <a:defRPr/>
            </a:pPr>
            <a:fld id="{31D7C72D-5281-4020-BAB2-6D552DE7D574}" type="slidenum">
              <a:rPr lang="fr-FR"/>
              <a:pPr>
                <a:defRPr/>
              </a:pPr>
              <a:t>‹Nr.›</a:t>
            </a:fld>
            <a:endParaRPr lang="fr-FR"/>
          </a:p>
        </p:txBody>
      </p:sp>
    </p:spTree>
  </p:cSld>
  <p:clrMapOvr>
    <a:masterClrMapping/>
  </p:clrMapOvr>
  <p:hf hd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et modifiez le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2"/>
          </p:nvPr>
        </p:nvSpPr>
        <p:spPr>
          <a:xfrm>
            <a:off x="457200" y="6245225"/>
            <a:ext cx="2133600" cy="476250"/>
          </a:xfrm>
          <a:prstGeom prst="rect">
            <a:avLst/>
          </a:prstGeom>
        </p:spPr>
        <p:txBody>
          <a:bodyPr vert="horz" lIns="91440" tIns="45720" rIns="91440" bIns="45720" rtlCol="0" anchor="ctr"/>
          <a:lstStyle>
            <a:lvl1pPr algn="l" fontAlgn="auto">
              <a:spcBef>
                <a:spcPts val="0"/>
              </a:spcBef>
              <a:spcAft>
                <a:spcPts val="0"/>
              </a:spcAft>
              <a:defRPr sz="1200" b="0" u="none">
                <a:solidFill>
                  <a:schemeClr val="tx1">
                    <a:tint val="75000"/>
                  </a:schemeClr>
                </a:solidFill>
                <a:latin typeface="+mn-lt"/>
                <a:ea typeface="+mn-ea"/>
                <a:cs typeface="+mn-cs"/>
              </a:defRPr>
            </a:lvl1pPr>
          </a:lstStyle>
          <a:p>
            <a:pPr>
              <a:defRPr/>
            </a:pPr>
            <a:fld id="{3EC7B8B4-65F9-4919-A7F0-E157AB7CF762}" type="datetime1">
              <a:rPr lang="fr-FR"/>
              <a:pPr>
                <a:defRPr/>
              </a:pPr>
              <a:t>04/03/2011</a:t>
            </a:fld>
            <a:endParaRPr lang="fr-FR"/>
          </a:p>
        </p:txBody>
      </p:sp>
      <p:sp>
        <p:nvSpPr>
          <p:cNvPr id="8" name="Espace réservé du pied de page 4"/>
          <p:cNvSpPr>
            <a:spLocks noGrp="1"/>
          </p:cNvSpPr>
          <p:nvPr>
            <p:ph type="ftr" sz="quarter" idx="3"/>
          </p:nvPr>
        </p:nvSpPr>
        <p:spPr>
          <a:xfrm>
            <a:off x="3124200" y="6245225"/>
            <a:ext cx="2895600" cy="476250"/>
          </a:xfrm>
          <a:prstGeom prst="rect">
            <a:avLst/>
          </a:prstGeom>
        </p:spPr>
        <p:txBody>
          <a:bodyPr vert="horz" wrap="square" lIns="91440" tIns="45720" rIns="91440" bIns="45720" numCol="1" anchor="ctr" anchorCtr="0" compatLnSpc="1">
            <a:prstTxWarp prst="textNoShape">
              <a:avLst/>
            </a:prstTxWarp>
          </a:bodyPr>
          <a:lstStyle>
            <a:lvl1pPr>
              <a:defRPr sz="1200" b="0" u="none">
                <a:solidFill>
                  <a:srgbClr val="898989"/>
                </a:solidFill>
                <a:latin typeface="Calibri" pitchFamily="34" charset="0"/>
                <a:ea typeface="ＭＳ Ｐゴシック"/>
                <a:cs typeface="ＭＳ Ｐゴシック"/>
              </a:defRPr>
            </a:lvl1pPr>
          </a:lstStyle>
          <a:p>
            <a:pPr>
              <a:defRPr/>
            </a:pPr>
            <a:r>
              <a:rPr lang="fr-CH"/>
              <a:t>IDHEAP: Gouverrnance multi-niveaux </a:t>
            </a:r>
          </a:p>
        </p:txBody>
      </p:sp>
      <p:sp>
        <p:nvSpPr>
          <p:cNvPr id="9" name="Espace réservé du numéro de diapositive 5"/>
          <p:cNvSpPr>
            <a:spLocks noGrp="1"/>
          </p:cNvSpPr>
          <p:nvPr>
            <p:ph type="sldNum" sz="quarter" idx="4"/>
          </p:nvPr>
        </p:nvSpPr>
        <p:spPr>
          <a:xfrm>
            <a:off x="6553200" y="6245225"/>
            <a:ext cx="2133600" cy="476250"/>
          </a:xfrm>
          <a:prstGeom prst="rect">
            <a:avLst/>
          </a:prstGeom>
        </p:spPr>
        <p:txBody>
          <a:bodyPr vert="horz" lIns="91440" tIns="45720" rIns="91440" bIns="45720" rtlCol="0" anchor="ctr"/>
          <a:lstStyle>
            <a:lvl1pPr algn="r" fontAlgn="auto">
              <a:spcBef>
                <a:spcPts val="0"/>
              </a:spcBef>
              <a:spcAft>
                <a:spcPts val="0"/>
              </a:spcAft>
              <a:defRPr sz="1200" b="0" u="none">
                <a:solidFill>
                  <a:schemeClr val="tx1">
                    <a:tint val="75000"/>
                  </a:schemeClr>
                </a:solidFill>
                <a:latin typeface="+mn-lt"/>
                <a:ea typeface="+mn-ea"/>
                <a:cs typeface="+mn-cs"/>
              </a:defRPr>
            </a:lvl1pPr>
          </a:lstStyle>
          <a:p>
            <a:pPr>
              <a:defRPr/>
            </a:pPr>
            <a:fld id="{072EF5A5-8000-4E7E-B457-79EDDE9146FC}" type="slidenum">
              <a:rPr lang="fr-FR"/>
              <a:pPr>
                <a:defRPr/>
              </a:pPr>
              <a:t>‹Nr.›</a:t>
            </a:fld>
            <a:endParaRPr lang="fr-FR"/>
          </a:p>
        </p:txBody>
      </p:sp>
    </p:spTree>
  </p:cSld>
  <p:clrMap bg1="lt1" tx1="dk1" bg2="lt2" tx2="dk2" accent1="accent1" accent2="accent2" accent3="accent3" accent4="accent4" accent5="accent5" accent6="accent6" hlink="hlink" folHlink="folHlink"/>
  <p:sldLayoutIdLst>
    <p:sldLayoutId id="2147483652" r:id="rId1"/>
    <p:sldLayoutId id="2147483651" r:id="rId2"/>
  </p:sldLayoutIdLst>
  <p:hf hdr="0" dt="0"/>
  <p:txStyles>
    <p:titleStyle>
      <a:lvl1pPr algn="ctr" rtl="0" eaLnBrk="0" fontAlgn="base" hangingPunct="0">
        <a:spcBef>
          <a:spcPct val="0"/>
        </a:spcBef>
        <a:spcAft>
          <a:spcPct val="0"/>
        </a:spcAft>
        <a:defRPr sz="4400" kern="1200">
          <a:solidFill>
            <a:schemeClr val="tx1"/>
          </a:solidFill>
          <a:latin typeface="Arial" pitchFamily="127" charset="0"/>
          <a:ea typeface="+mj-ea"/>
          <a:cs typeface="+mj-cs"/>
        </a:defRPr>
      </a:lvl1pPr>
      <a:lvl2pPr algn="ctr" rtl="0" eaLnBrk="0" fontAlgn="base" hangingPunct="0">
        <a:spcBef>
          <a:spcPct val="0"/>
        </a:spcBef>
        <a:spcAft>
          <a:spcPct val="0"/>
        </a:spcAft>
        <a:defRPr sz="4400">
          <a:solidFill>
            <a:schemeClr val="tx1"/>
          </a:solidFill>
          <a:latin typeface="Arial" pitchFamily="127" charset="0"/>
          <a:ea typeface="ＭＳ Ｐゴシック" pitchFamily="127" charset="-128"/>
          <a:cs typeface="ＭＳ Ｐゴシック" pitchFamily="127" charset="-128"/>
        </a:defRPr>
      </a:lvl2pPr>
      <a:lvl3pPr algn="ctr" rtl="0" eaLnBrk="0" fontAlgn="base" hangingPunct="0">
        <a:spcBef>
          <a:spcPct val="0"/>
        </a:spcBef>
        <a:spcAft>
          <a:spcPct val="0"/>
        </a:spcAft>
        <a:defRPr sz="4400">
          <a:solidFill>
            <a:schemeClr val="tx1"/>
          </a:solidFill>
          <a:latin typeface="Arial" pitchFamily="127" charset="0"/>
          <a:ea typeface="ＭＳ Ｐゴシック" pitchFamily="127" charset="-128"/>
          <a:cs typeface="ＭＳ Ｐゴシック" pitchFamily="127" charset="-128"/>
        </a:defRPr>
      </a:lvl3pPr>
      <a:lvl4pPr algn="ctr" rtl="0" eaLnBrk="0" fontAlgn="base" hangingPunct="0">
        <a:spcBef>
          <a:spcPct val="0"/>
        </a:spcBef>
        <a:spcAft>
          <a:spcPct val="0"/>
        </a:spcAft>
        <a:defRPr sz="4400">
          <a:solidFill>
            <a:schemeClr val="tx1"/>
          </a:solidFill>
          <a:latin typeface="Arial" pitchFamily="127" charset="0"/>
          <a:ea typeface="ＭＳ Ｐゴシック" pitchFamily="127" charset="-128"/>
          <a:cs typeface="ＭＳ Ｐゴシック" pitchFamily="127" charset="-128"/>
        </a:defRPr>
      </a:lvl4pPr>
      <a:lvl5pPr algn="ctr" rtl="0" eaLnBrk="0" fontAlgn="base" hangingPunct="0">
        <a:spcBef>
          <a:spcPct val="0"/>
        </a:spcBef>
        <a:spcAft>
          <a:spcPct val="0"/>
        </a:spcAft>
        <a:defRPr sz="4400">
          <a:solidFill>
            <a:schemeClr val="tx1"/>
          </a:solidFill>
          <a:latin typeface="Arial" pitchFamily="127" charset="0"/>
          <a:ea typeface="ＭＳ Ｐゴシック" pitchFamily="127" charset="-128"/>
          <a:cs typeface="ＭＳ Ｐゴシック" pitchFamily="127"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127" charset="0"/>
        <a:buChar char="•"/>
        <a:defRPr sz="3200" kern="1200">
          <a:solidFill>
            <a:schemeClr val="tx1"/>
          </a:solidFill>
          <a:latin typeface="Arial" pitchFamily="127" charset="0"/>
          <a:ea typeface="+mn-ea"/>
          <a:cs typeface="+mn-cs"/>
        </a:defRPr>
      </a:lvl1pPr>
      <a:lvl2pPr marL="742950" indent="-285750" algn="l" rtl="0" eaLnBrk="0" fontAlgn="base" hangingPunct="0">
        <a:spcBef>
          <a:spcPct val="20000"/>
        </a:spcBef>
        <a:spcAft>
          <a:spcPct val="0"/>
        </a:spcAft>
        <a:buFont typeface="Arial" pitchFamily="127" charset="0"/>
        <a:buChar char="–"/>
        <a:defRPr sz="2800" kern="1200">
          <a:solidFill>
            <a:schemeClr val="tx1"/>
          </a:solidFill>
          <a:latin typeface="Arial" pitchFamily="127" charset="0"/>
          <a:ea typeface="+mn-ea"/>
          <a:cs typeface="+mn-cs"/>
        </a:defRPr>
      </a:lvl2pPr>
      <a:lvl3pPr marL="1143000" indent="-228600" algn="l" rtl="0" eaLnBrk="0" fontAlgn="base" hangingPunct="0">
        <a:spcBef>
          <a:spcPct val="20000"/>
        </a:spcBef>
        <a:spcAft>
          <a:spcPct val="0"/>
        </a:spcAft>
        <a:buFont typeface="Arial" pitchFamily="127" charset="0"/>
        <a:buChar char="•"/>
        <a:defRPr sz="2400" kern="1200">
          <a:solidFill>
            <a:schemeClr val="tx1"/>
          </a:solidFill>
          <a:latin typeface="Arial" pitchFamily="127" charset="0"/>
          <a:ea typeface="+mn-ea"/>
          <a:cs typeface="+mn-cs"/>
        </a:defRPr>
      </a:lvl3pPr>
      <a:lvl4pPr marL="1600200" indent="-228600" algn="l" rtl="0" eaLnBrk="0" fontAlgn="base" hangingPunct="0">
        <a:spcBef>
          <a:spcPct val="20000"/>
        </a:spcBef>
        <a:spcAft>
          <a:spcPct val="0"/>
        </a:spcAft>
        <a:buFont typeface="Arial" pitchFamily="127" charset="0"/>
        <a:buChar char="–"/>
        <a:defRPr sz="2000" kern="1200">
          <a:solidFill>
            <a:schemeClr val="tx1"/>
          </a:solidFill>
          <a:latin typeface="Arial" pitchFamily="127" charset="0"/>
          <a:ea typeface="+mn-ea"/>
          <a:cs typeface="+mn-cs"/>
        </a:defRPr>
      </a:lvl4pPr>
      <a:lvl5pPr marL="2057400" indent="-228600" algn="l" rtl="0" eaLnBrk="0" fontAlgn="base" hangingPunct="0">
        <a:spcBef>
          <a:spcPct val="20000"/>
        </a:spcBef>
        <a:spcAft>
          <a:spcPct val="0"/>
        </a:spcAft>
        <a:buFont typeface="Arial" pitchFamily="127" charset="0"/>
        <a:buChar char="»"/>
        <a:defRPr sz="2000" kern="1200">
          <a:solidFill>
            <a:schemeClr val="tx1"/>
          </a:solidFill>
          <a:latin typeface="Arial" pitchFamily="127"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Microsoft_Office_Excel_97-2003-Arbeitsblatt1.xls"/><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5"/>
          <p:cNvSpPr>
            <a:spLocks noGrp="1"/>
          </p:cNvSpPr>
          <p:nvPr>
            <p:ph type="subTitle" idx="4294967295"/>
          </p:nvPr>
        </p:nvSpPr>
        <p:spPr>
          <a:xfrm>
            <a:off x="1371600" y="3886200"/>
            <a:ext cx="6400800" cy="1752600"/>
          </a:xfrm>
        </p:spPr>
        <p:txBody>
          <a:bodyPr/>
          <a:lstStyle/>
          <a:p>
            <a:pPr marL="0" indent="0" algn="ctr" eaLnBrk="1" hangingPunct="1">
              <a:buFont typeface="Arial" pitchFamily="127" charset="0"/>
              <a:buNone/>
            </a:pPr>
            <a:endParaRPr lang="fr-CH" dirty="0" smtClean="0">
              <a:latin typeface="Calibri" pitchFamily="127" charset="0"/>
            </a:endParaRPr>
          </a:p>
          <a:p>
            <a:pPr marL="0" indent="0" algn="ctr" eaLnBrk="1" hangingPunct="1">
              <a:buFont typeface="Arial" pitchFamily="127" charset="0"/>
              <a:buNone/>
            </a:pPr>
            <a:endParaRPr lang="fr-CH" dirty="0" smtClean="0">
              <a:latin typeface="Calibri" pitchFamily="127" charset="0"/>
            </a:endParaRPr>
          </a:p>
          <a:p>
            <a:pPr marL="0" indent="0" algn="ctr" eaLnBrk="1" hangingPunct="1">
              <a:buFont typeface="Arial" pitchFamily="127" charset="0"/>
              <a:buNone/>
            </a:pPr>
            <a:r>
              <a:rPr lang="fr-CH" dirty="0" smtClean="0">
                <a:solidFill>
                  <a:srgbClr val="898989"/>
                </a:solidFill>
                <a:latin typeface="Calibri" pitchFamily="127" charset="0"/>
              </a:rPr>
              <a:t>Céline </a:t>
            </a:r>
            <a:r>
              <a:rPr lang="fr-CH" dirty="0" err="1" smtClean="0">
                <a:solidFill>
                  <a:srgbClr val="898989"/>
                </a:solidFill>
                <a:latin typeface="Calibri" pitchFamily="127" charset="0"/>
              </a:rPr>
              <a:t>Saugy</a:t>
            </a:r>
            <a:endParaRPr lang="fr-CH" dirty="0" smtClean="0">
              <a:solidFill>
                <a:srgbClr val="898989"/>
              </a:solidFill>
              <a:latin typeface="Calibri" pitchFamily="127" charset="0"/>
            </a:endParaRPr>
          </a:p>
          <a:p>
            <a:pPr marL="0" indent="0" algn="ctr" eaLnBrk="1" hangingPunct="1">
              <a:buFont typeface="Arial" pitchFamily="127" charset="0"/>
              <a:buNone/>
            </a:pPr>
            <a:r>
              <a:rPr lang="fr-CH" dirty="0" smtClean="0">
                <a:solidFill>
                  <a:srgbClr val="898989"/>
                </a:solidFill>
                <a:latin typeface="Calibri" pitchFamily="127" charset="0"/>
              </a:rPr>
              <a:t>Surekha S. Germanier</a:t>
            </a:r>
            <a:endParaRPr lang="en-US" dirty="0" smtClean="0">
              <a:latin typeface="Calibri" pitchFamily="127" charset="0"/>
            </a:endParaRPr>
          </a:p>
        </p:txBody>
      </p:sp>
      <p:sp>
        <p:nvSpPr>
          <p:cNvPr id="83972" name="AutoShape 18" descr="Dark vertical"/>
          <p:cNvSpPr>
            <a:spLocks noChangeArrowheads="1"/>
          </p:cNvSpPr>
          <p:nvPr/>
        </p:nvSpPr>
        <p:spPr bwMode="auto">
          <a:xfrm>
            <a:off x="476250" y="620713"/>
            <a:ext cx="8199438" cy="4103687"/>
          </a:xfrm>
          <a:prstGeom prst="flowChartProcess">
            <a:avLst/>
          </a:prstGeom>
          <a:pattFill prst="dkVert">
            <a:fgClr>
              <a:schemeClr val="tx1"/>
            </a:fgClr>
            <a:bgClr>
              <a:schemeClr val="bg1"/>
            </a:bgClr>
          </a:pattFill>
          <a:ln w="9525">
            <a:solidFill>
              <a:schemeClr val="tx1"/>
            </a:solidFill>
            <a:miter lim="800000"/>
            <a:headEnd/>
            <a:tailEnd/>
          </a:ln>
        </p:spPr>
        <p:txBody>
          <a:bodyPr wrap="none" anchor="ctr">
            <a:prstTxWarp prst="textNoShape">
              <a:avLst/>
            </a:prstTxWarp>
          </a:bodyPr>
          <a:lstStyle/>
          <a:p>
            <a:pPr algn="ctr"/>
            <a:endParaRPr lang="en-US" sz="1800" b="0" u="none">
              <a:solidFill>
                <a:srgbClr val="FF9933"/>
              </a:solidFill>
            </a:endParaRPr>
          </a:p>
        </p:txBody>
      </p:sp>
      <p:sp>
        <p:nvSpPr>
          <p:cNvPr id="6147" name="Rectangle 40"/>
          <p:cNvSpPr>
            <a:spLocks noChangeArrowheads="1"/>
          </p:cNvSpPr>
          <p:nvPr/>
        </p:nvSpPr>
        <p:spPr bwMode="auto">
          <a:xfrm>
            <a:off x="1022350" y="1157288"/>
            <a:ext cx="7105650" cy="3028950"/>
          </a:xfrm>
          <a:prstGeom prst="rect">
            <a:avLst/>
          </a:prstGeom>
          <a:solidFill>
            <a:schemeClr val="bg1"/>
          </a:solidFill>
          <a:ln w="9525">
            <a:solidFill>
              <a:schemeClr val="bg1"/>
            </a:solidFill>
            <a:miter lim="800000"/>
            <a:headEnd/>
            <a:tailEnd/>
          </a:ln>
        </p:spPr>
        <p:txBody>
          <a:bodyPr>
            <a:prstTxWarp prst="textNoShape">
              <a:avLst/>
            </a:prstTxWarp>
            <a:spAutoFit/>
          </a:bodyPr>
          <a:lstStyle/>
          <a:p>
            <a:pPr algn="ctr"/>
            <a:r>
              <a:rPr lang="en-US" sz="4000" b="0" u="none" dirty="0"/>
              <a:t>POLITIQUE CARCERALE EN SUISSE</a:t>
            </a:r>
          </a:p>
          <a:p>
            <a:pPr algn="ctr"/>
            <a:r>
              <a:rPr lang="en-US" sz="4000" b="0" u="none" dirty="0"/>
              <a:t> </a:t>
            </a:r>
          </a:p>
          <a:p>
            <a:pPr algn="ctr"/>
            <a:r>
              <a:rPr lang="en-US" sz="3600" b="0" i="1" u="none" dirty="0"/>
              <a:t>GOUVERNANCE </a:t>
            </a:r>
          </a:p>
          <a:p>
            <a:pPr algn="ctr"/>
            <a:r>
              <a:rPr lang="en-US" sz="3600" b="0" i="1" u="none" dirty="0"/>
              <a:t>MULTI-NIVEAUX</a:t>
            </a:r>
          </a:p>
        </p:txBody>
      </p:sp>
      <p:grpSp>
        <p:nvGrpSpPr>
          <p:cNvPr id="83976" name="Group 8"/>
          <p:cNvGrpSpPr>
            <a:grpSpLocks/>
          </p:cNvGrpSpPr>
          <p:nvPr/>
        </p:nvGrpSpPr>
        <p:grpSpPr bwMode="auto">
          <a:xfrm>
            <a:off x="993775" y="5084763"/>
            <a:ext cx="7466013" cy="1047750"/>
            <a:chOff x="626" y="3203"/>
            <a:chExt cx="4703" cy="660"/>
          </a:xfrm>
        </p:grpSpPr>
        <p:pic>
          <p:nvPicPr>
            <p:cNvPr id="6149" name="Picture 6" descr="MC900340384"/>
            <p:cNvPicPr>
              <a:picLocks noChangeAspect="1" noChangeArrowheads="1"/>
            </p:cNvPicPr>
            <p:nvPr/>
          </p:nvPicPr>
          <p:blipFill>
            <a:blip r:embed="rId3"/>
            <a:srcRect/>
            <a:stretch>
              <a:fillRect/>
            </a:stretch>
          </p:blipFill>
          <p:spPr bwMode="auto">
            <a:xfrm>
              <a:off x="4163" y="3203"/>
              <a:ext cx="1166" cy="660"/>
            </a:xfrm>
            <a:prstGeom prst="rect">
              <a:avLst/>
            </a:prstGeom>
            <a:noFill/>
            <a:ln w="9525">
              <a:noFill/>
              <a:miter lim="800000"/>
              <a:headEnd/>
              <a:tailEnd/>
            </a:ln>
          </p:spPr>
        </p:pic>
        <p:pic>
          <p:nvPicPr>
            <p:cNvPr id="6150" name="Picture 7" descr="MC900340384"/>
            <p:cNvPicPr>
              <a:picLocks noChangeAspect="1" noChangeArrowheads="1"/>
            </p:cNvPicPr>
            <p:nvPr/>
          </p:nvPicPr>
          <p:blipFill>
            <a:blip r:embed="rId3"/>
            <a:srcRect/>
            <a:stretch>
              <a:fillRect/>
            </a:stretch>
          </p:blipFill>
          <p:spPr bwMode="auto">
            <a:xfrm flipH="1" flipV="1">
              <a:off x="626" y="3203"/>
              <a:ext cx="1166" cy="660"/>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39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4"/>
          <p:cNvSpPr>
            <a:spLocks noGrp="1"/>
          </p:cNvSpPr>
          <p:nvPr>
            <p:ph type="title" idx="4294967295"/>
          </p:nvPr>
        </p:nvSpPr>
        <p:spPr/>
        <p:txBody>
          <a:bodyPr/>
          <a:lstStyle/>
          <a:p>
            <a:r>
              <a:rPr lang="en-US" smtClean="0">
                <a:latin typeface="Calibri" pitchFamily="127" charset="0"/>
              </a:rPr>
              <a:t>Question de recherche</a:t>
            </a:r>
          </a:p>
        </p:txBody>
      </p:sp>
      <p:sp>
        <p:nvSpPr>
          <p:cNvPr id="20482" name="Rectangle 5"/>
          <p:cNvSpPr>
            <a:spLocks noGrp="1"/>
          </p:cNvSpPr>
          <p:nvPr>
            <p:ph type="body" idx="4294967295"/>
          </p:nvPr>
        </p:nvSpPr>
        <p:spPr/>
        <p:txBody>
          <a:bodyPr/>
          <a:lstStyle/>
          <a:p>
            <a:r>
              <a:rPr lang="fr-CH" altLang="zh-CN" smtClean="0">
                <a:latin typeface="Calibri" pitchFamily="127" charset="0"/>
                <a:ea typeface="宋体" pitchFamily="127" charset="-122"/>
                <a:cs typeface="宋体" pitchFamily="127" charset="-122"/>
              </a:rPr>
              <a:t>Lequel ou lesquels  de ces changements:  </a:t>
            </a:r>
          </a:p>
          <a:p>
            <a:pPr lvl="1"/>
            <a:r>
              <a:rPr lang="fr-CH" altLang="zh-CN" smtClean="0">
                <a:latin typeface="Calibri" pitchFamily="127" charset="0"/>
                <a:ea typeface="宋体" pitchFamily="127" charset="-122"/>
                <a:cs typeface="宋体" pitchFamily="127" charset="-122"/>
              </a:rPr>
              <a:t>Nouveau code pénal (droit des sanctions) (2007) </a:t>
            </a:r>
          </a:p>
          <a:p>
            <a:pPr lvl="1"/>
            <a:r>
              <a:rPr lang="fr-CH" altLang="zh-CN" smtClean="0">
                <a:latin typeface="Calibri" pitchFamily="127" charset="0"/>
                <a:ea typeface="宋体" pitchFamily="127" charset="-122"/>
                <a:cs typeface="宋体" pitchFamily="127" charset="-122"/>
              </a:rPr>
              <a:t>L’unification de la procédure pénale (2011)</a:t>
            </a:r>
          </a:p>
          <a:p>
            <a:pPr lvl="1">
              <a:buFont typeface="Arial" pitchFamily="127" charset="0"/>
              <a:buNone/>
            </a:pPr>
            <a:endParaRPr lang="fr-CH" altLang="zh-CN" smtClean="0">
              <a:latin typeface="Calibri" pitchFamily="127" charset="0"/>
              <a:ea typeface="宋体" pitchFamily="127" charset="-122"/>
              <a:cs typeface="宋体" pitchFamily="127" charset="-122"/>
            </a:endParaRPr>
          </a:p>
          <a:p>
            <a:pPr>
              <a:buFont typeface="Arial" pitchFamily="127" charset="0"/>
              <a:buNone/>
            </a:pPr>
            <a:r>
              <a:rPr lang="fr-CH" altLang="zh-CN" smtClean="0">
                <a:latin typeface="Calibri" pitchFamily="127" charset="0"/>
                <a:ea typeface="宋体" pitchFamily="127" charset="-122"/>
                <a:cs typeface="宋体" pitchFamily="127" charset="-122"/>
              </a:rPr>
              <a:t>	a (ont) eu un impact sur la surpopulation carcérale ?</a:t>
            </a:r>
          </a:p>
          <a:p>
            <a:endParaRPr lang="fr-CH" altLang="zh-CN" smtClean="0">
              <a:latin typeface="Calibri" pitchFamily="127" charset="0"/>
              <a:ea typeface="宋体" pitchFamily="127" charset="-122"/>
              <a:cs typeface="宋体" pitchFamily="127" charset="-122"/>
            </a:endParaRPr>
          </a:p>
          <a:p>
            <a:r>
              <a:rPr lang="fr-CH" altLang="zh-CN" smtClean="0">
                <a:latin typeface="Calibri" pitchFamily="127" charset="0"/>
                <a:ea typeface="宋体" pitchFamily="127" charset="-122"/>
                <a:cs typeface="宋体" pitchFamily="127" charset="-122"/>
              </a:rPr>
              <a:t>Avec quel (s) effet (s) ?</a:t>
            </a:r>
            <a:endParaRPr lang="en-US" smtClean="0">
              <a:latin typeface="Calibri" pitchFamily="127"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6"/>
          <p:cNvSpPr>
            <a:spLocks noGrp="1"/>
          </p:cNvSpPr>
          <p:nvPr>
            <p:ph type="title" idx="4294967295"/>
          </p:nvPr>
        </p:nvSpPr>
        <p:spPr/>
        <p:txBody>
          <a:bodyPr/>
          <a:lstStyle/>
          <a:p>
            <a:r>
              <a:rPr lang="fr-CH" smtClean="0">
                <a:latin typeface="Calibri" pitchFamily="127" charset="0"/>
              </a:rPr>
              <a:t>Hypothèses</a:t>
            </a:r>
          </a:p>
        </p:txBody>
      </p:sp>
      <p:sp>
        <p:nvSpPr>
          <p:cNvPr id="39943" name="Rectangle 7"/>
          <p:cNvSpPr>
            <a:spLocks noGrp="1"/>
          </p:cNvSpPr>
          <p:nvPr>
            <p:ph type="body" idx="4294967295"/>
          </p:nvPr>
        </p:nvSpPr>
        <p:spPr/>
        <p:txBody>
          <a:bodyPr/>
          <a:lstStyle/>
          <a:p>
            <a:r>
              <a:rPr lang="fr-CH" altLang="zh-CN" smtClean="0">
                <a:latin typeface="Calibri" pitchFamily="127" charset="0"/>
                <a:ea typeface="宋体" pitchFamily="127" charset="-122"/>
                <a:cs typeface="宋体" pitchFamily="127" charset="-122"/>
              </a:rPr>
              <a:t>L’impact des deux changements législatifs est</a:t>
            </a:r>
          </a:p>
          <a:p>
            <a:pPr lvl="1"/>
            <a:r>
              <a:rPr lang="fr-CH" altLang="zh-CN" smtClean="0">
                <a:latin typeface="Calibri" pitchFamily="127" charset="0"/>
                <a:ea typeface="宋体" pitchFamily="127" charset="-122"/>
                <a:cs typeface="宋体" pitchFamily="127" charset="-122"/>
              </a:rPr>
              <a:t>qu’ils </a:t>
            </a:r>
            <a:r>
              <a:rPr lang="fr-CH" altLang="zh-CN" b="1" smtClean="0">
                <a:latin typeface="Calibri" pitchFamily="127" charset="0"/>
                <a:ea typeface="宋体" pitchFamily="127" charset="-122"/>
                <a:cs typeface="宋体" pitchFamily="127" charset="-122"/>
              </a:rPr>
              <a:t>réduisent la surpopulation dans les prisons</a:t>
            </a:r>
            <a:endParaRPr lang="fr-CH" altLang="zh-CN" smtClean="0">
              <a:latin typeface="Calibri" pitchFamily="127" charset="0"/>
              <a:ea typeface="宋体" pitchFamily="127" charset="-122"/>
              <a:cs typeface="宋体" pitchFamily="127" charset="-122"/>
            </a:endParaRPr>
          </a:p>
          <a:p>
            <a:endParaRPr lang="fr-CH" altLang="zh-CN" smtClean="0">
              <a:latin typeface="Calibri" pitchFamily="127" charset="0"/>
              <a:ea typeface="宋体" pitchFamily="127" charset="-122"/>
              <a:cs typeface="宋体" pitchFamily="127" charset="-122"/>
            </a:endParaRPr>
          </a:p>
          <a:p>
            <a:r>
              <a:rPr lang="fr-CH" altLang="zh-CN" smtClean="0">
                <a:latin typeface="Calibri" pitchFamily="127" charset="0"/>
                <a:ea typeface="宋体" pitchFamily="127" charset="-122"/>
                <a:cs typeface="宋体" pitchFamily="127" charset="-122"/>
              </a:rPr>
              <a:t>Ou plus précisément que :</a:t>
            </a:r>
          </a:p>
          <a:p>
            <a:pPr lvl="1"/>
            <a:r>
              <a:rPr lang="fr-CH" altLang="zh-CN" smtClean="0">
                <a:latin typeface="Calibri" pitchFamily="127" charset="0"/>
                <a:ea typeface="宋体" pitchFamily="127" charset="-122"/>
                <a:cs typeface="宋体" pitchFamily="127" charset="-122"/>
              </a:rPr>
              <a:t>le nouveau code pénal (2007) </a:t>
            </a:r>
            <a:r>
              <a:rPr lang="fr-CH" altLang="zh-CN" b="1" smtClean="0">
                <a:latin typeface="Calibri" pitchFamily="127" charset="0"/>
                <a:ea typeface="宋体" pitchFamily="127" charset="-122"/>
                <a:cs typeface="宋体" pitchFamily="127" charset="-122"/>
              </a:rPr>
              <a:t>réduit la surpopulation carcérale</a:t>
            </a:r>
            <a:endParaRPr lang="fr-CH" altLang="zh-CN" smtClean="0">
              <a:latin typeface="Calibri" pitchFamily="127" charset="0"/>
              <a:ea typeface="宋体" pitchFamily="127" charset="-122"/>
              <a:cs typeface="宋体" pitchFamily="127" charset="-122"/>
            </a:endParaRPr>
          </a:p>
          <a:p>
            <a:pPr lvl="1"/>
            <a:r>
              <a:rPr lang="fr-CH" altLang="zh-CN" smtClean="0">
                <a:latin typeface="Calibri" pitchFamily="127" charset="0"/>
                <a:ea typeface="宋体" pitchFamily="127" charset="-122"/>
                <a:cs typeface="宋体" pitchFamily="127" charset="-122"/>
              </a:rPr>
              <a:t>l’unification de la procédure pénale (2011) </a:t>
            </a:r>
            <a:r>
              <a:rPr lang="fr-CH" altLang="zh-CN" b="1" smtClean="0">
                <a:latin typeface="Calibri" pitchFamily="127" charset="0"/>
                <a:ea typeface="宋体" pitchFamily="127" charset="-122"/>
                <a:cs typeface="宋体" pitchFamily="127" charset="-122"/>
              </a:rPr>
              <a:t>réduit la surpopulation dans la détention «préventive»</a:t>
            </a:r>
            <a:endParaRPr lang="en-US" smtClean="0">
              <a:latin typeface="Calibri" pitchFamily="127"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94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994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94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9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re 1"/>
          <p:cNvSpPr>
            <a:spLocks noGrp="1"/>
          </p:cNvSpPr>
          <p:nvPr>
            <p:ph type="title" idx="4294967295"/>
          </p:nvPr>
        </p:nvSpPr>
        <p:spPr/>
        <p:txBody>
          <a:bodyPr/>
          <a:lstStyle/>
          <a:p>
            <a:pPr eaLnBrk="1" hangingPunct="1"/>
            <a:r>
              <a:rPr lang="fr-CH" smtClean="0">
                <a:latin typeface="Calibri" pitchFamily="127" charset="0"/>
              </a:rPr>
              <a:t>Modèle</a:t>
            </a:r>
            <a:br>
              <a:rPr lang="fr-CH" smtClean="0">
                <a:latin typeface="Calibri" pitchFamily="127" charset="0"/>
              </a:rPr>
            </a:br>
            <a:endParaRPr lang="fr-FR" smtClean="0">
              <a:latin typeface="Calibri" pitchFamily="127" charset="0"/>
            </a:endParaRPr>
          </a:p>
        </p:txBody>
      </p:sp>
      <p:cxnSp>
        <p:nvCxnSpPr>
          <p:cNvPr id="24578" name="AutoShape 11"/>
          <p:cNvCxnSpPr>
            <a:cxnSpLocks noChangeShapeType="1"/>
            <a:stCxn id="24581" idx="2"/>
            <a:endCxn id="24582" idx="0"/>
          </p:cNvCxnSpPr>
          <p:nvPr/>
        </p:nvCxnSpPr>
        <p:spPr bwMode="auto">
          <a:xfrm>
            <a:off x="4575175" y="2565400"/>
            <a:ext cx="0" cy="336550"/>
          </a:xfrm>
          <a:prstGeom prst="straightConnector1">
            <a:avLst/>
          </a:prstGeom>
          <a:noFill/>
          <a:ln w="38100">
            <a:solidFill>
              <a:schemeClr val="tx1"/>
            </a:solidFill>
            <a:round/>
            <a:headEnd/>
            <a:tailEnd type="triangle" w="med" len="med"/>
          </a:ln>
        </p:spPr>
      </p:cxnSp>
      <p:cxnSp>
        <p:nvCxnSpPr>
          <p:cNvPr id="24579" name="AutoShape 12"/>
          <p:cNvCxnSpPr>
            <a:cxnSpLocks noChangeShapeType="1"/>
            <a:stCxn id="24583" idx="2"/>
            <a:endCxn id="24584" idx="0"/>
          </p:cNvCxnSpPr>
          <p:nvPr/>
        </p:nvCxnSpPr>
        <p:spPr bwMode="auto">
          <a:xfrm>
            <a:off x="4575175" y="4965700"/>
            <a:ext cx="0" cy="336550"/>
          </a:xfrm>
          <a:prstGeom prst="straightConnector1">
            <a:avLst/>
          </a:prstGeom>
          <a:noFill/>
          <a:ln w="38100">
            <a:solidFill>
              <a:schemeClr val="tx1"/>
            </a:solidFill>
            <a:round/>
            <a:headEnd/>
            <a:tailEnd type="triangle" w="med" len="med"/>
          </a:ln>
        </p:spPr>
      </p:cxnSp>
      <p:cxnSp>
        <p:nvCxnSpPr>
          <p:cNvPr id="24580" name="AutoShape 13"/>
          <p:cNvCxnSpPr>
            <a:cxnSpLocks noChangeShapeType="1"/>
            <a:stCxn id="24582" idx="2"/>
            <a:endCxn id="24583" idx="0"/>
          </p:cNvCxnSpPr>
          <p:nvPr/>
        </p:nvCxnSpPr>
        <p:spPr bwMode="auto">
          <a:xfrm>
            <a:off x="4575175" y="3765550"/>
            <a:ext cx="0" cy="336550"/>
          </a:xfrm>
          <a:prstGeom prst="straightConnector1">
            <a:avLst/>
          </a:prstGeom>
          <a:noFill/>
          <a:ln w="38100">
            <a:solidFill>
              <a:schemeClr val="tx1"/>
            </a:solidFill>
            <a:round/>
            <a:headEnd/>
            <a:tailEnd type="triangle" w="med" len="med"/>
          </a:ln>
        </p:spPr>
      </p:cxnSp>
      <p:sp>
        <p:nvSpPr>
          <p:cNvPr id="24581" name="AutoShape 6"/>
          <p:cNvSpPr>
            <a:spLocks noChangeArrowheads="1"/>
          </p:cNvSpPr>
          <p:nvPr/>
        </p:nvSpPr>
        <p:spPr bwMode="auto">
          <a:xfrm>
            <a:off x="3314700" y="1701800"/>
            <a:ext cx="2519363" cy="863600"/>
          </a:xfrm>
          <a:prstGeom prst="flowChartProcess">
            <a:avLst/>
          </a:prstGeom>
          <a:solidFill>
            <a:srgbClr val="FFFFCC"/>
          </a:solidFill>
          <a:ln w="9525">
            <a:solidFill>
              <a:schemeClr val="tx1"/>
            </a:solidFill>
            <a:miter lim="800000"/>
            <a:headEnd/>
            <a:tailEnd/>
          </a:ln>
        </p:spPr>
        <p:txBody>
          <a:bodyPr wrap="none" anchor="ctr">
            <a:prstTxWarp prst="textNoShape">
              <a:avLst/>
            </a:prstTxWarp>
          </a:bodyPr>
          <a:lstStyle/>
          <a:p>
            <a:pPr algn="ctr"/>
            <a:r>
              <a:rPr lang="en-US" sz="1800" b="0" u="none"/>
              <a:t>Procédure </a:t>
            </a:r>
          </a:p>
          <a:p>
            <a:pPr algn="ctr"/>
            <a:r>
              <a:rPr lang="en-US" sz="1800" b="0" u="none"/>
              <a:t>(investigation, </a:t>
            </a:r>
          </a:p>
          <a:p>
            <a:pPr algn="ctr"/>
            <a:r>
              <a:rPr lang="en-US" sz="1800" b="0" u="none"/>
              <a:t>enquête pol)</a:t>
            </a:r>
          </a:p>
        </p:txBody>
      </p:sp>
      <p:sp>
        <p:nvSpPr>
          <p:cNvPr id="24582" name="AutoShape 7"/>
          <p:cNvSpPr>
            <a:spLocks noChangeArrowheads="1"/>
          </p:cNvSpPr>
          <p:nvPr/>
        </p:nvSpPr>
        <p:spPr bwMode="auto">
          <a:xfrm>
            <a:off x="3314700" y="2901950"/>
            <a:ext cx="2519363" cy="863600"/>
          </a:xfrm>
          <a:prstGeom prst="flowChartProcess">
            <a:avLst/>
          </a:prstGeom>
          <a:solidFill>
            <a:srgbClr val="FFFFCC"/>
          </a:solidFill>
          <a:ln w="9525">
            <a:solidFill>
              <a:schemeClr val="tx1"/>
            </a:solidFill>
            <a:miter lim="800000"/>
            <a:headEnd/>
            <a:tailEnd/>
          </a:ln>
        </p:spPr>
        <p:txBody>
          <a:bodyPr wrap="none" anchor="ctr">
            <a:prstTxWarp prst="textNoShape">
              <a:avLst/>
            </a:prstTxWarp>
          </a:bodyPr>
          <a:lstStyle/>
          <a:p>
            <a:pPr algn="ctr"/>
            <a:r>
              <a:rPr lang="en-US" sz="1800" b="0" u="none"/>
              <a:t>Instruction </a:t>
            </a:r>
          </a:p>
          <a:p>
            <a:pPr algn="ctr"/>
            <a:r>
              <a:rPr lang="en-US" sz="1800" b="0" u="none"/>
              <a:t>(enquête approfondie)</a:t>
            </a:r>
          </a:p>
        </p:txBody>
      </p:sp>
      <p:sp>
        <p:nvSpPr>
          <p:cNvPr id="24583" name="AutoShape 8"/>
          <p:cNvSpPr>
            <a:spLocks noChangeArrowheads="1"/>
          </p:cNvSpPr>
          <p:nvPr/>
        </p:nvSpPr>
        <p:spPr bwMode="auto">
          <a:xfrm>
            <a:off x="3314700" y="4102100"/>
            <a:ext cx="2519363" cy="863600"/>
          </a:xfrm>
          <a:prstGeom prst="flowChartProcess">
            <a:avLst/>
          </a:prstGeom>
          <a:solidFill>
            <a:srgbClr val="FFFFCC"/>
          </a:solidFill>
          <a:ln w="9525">
            <a:solidFill>
              <a:schemeClr val="tx1"/>
            </a:solidFill>
            <a:miter lim="800000"/>
            <a:headEnd/>
            <a:tailEnd/>
          </a:ln>
        </p:spPr>
        <p:txBody>
          <a:bodyPr wrap="none" anchor="ctr">
            <a:prstTxWarp prst="textNoShape">
              <a:avLst/>
            </a:prstTxWarp>
          </a:bodyPr>
          <a:lstStyle/>
          <a:p>
            <a:pPr algn="ctr"/>
            <a:r>
              <a:rPr lang="en-US" sz="1800" b="0" u="none"/>
              <a:t>Jugement</a:t>
            </a:r>
          </a:p>
        </p:txBody>
      </p:sp>
      <p:sp>
        <p:nvSpPr>
          <p:cNvPr id="24584" name="AutoShape 9"/>
          <p:cNvSpPr>
            <a:spLocks noChangeArrowheads="1"/>
          </p:cNvSpPr>
          <p:nvPr/>
        </p:nvSpPr>
        <p:spPr bwMode="auto">
          <a:xfrm>
            <a:off x="3314700" y="5302250"/>
            <a:ext cx="2519363" cy="863600"/>
          </a:xfrm>
          <a:prstGeom prst="flowChartProcess">
            <a:avLst/>
          </a:prstGeom>
          <a:solidFill>
            <a:srgbClr val="FFFFCC"/>
          </a:solidFill>
          <a:ln w="9525">
            <a:solidFill>
              <a:schemeClr val="tx1"/>
            </a:solidFill>
            <a:miter lim="800000"/>
            <a:headEnd/>
            <a:tailEnd/>
          </a:ln>
        </p:spPr>
        <p:txBody>
          <a:bodyPr wrap="none" anchor="ctr">
            <a:prstTxWarp prst="textNoShape">
              <a:avLst/>
            </a:prstTxWarp>
          </a:bodyPr>
          <a:lstStyle/>
          <a:p>
            <a:pPr algn="ctr"/>
            <a:r>
              <a:rPr lang="en-US" sz="1800" b="0" u="none"/>
              <a:t>Exécution de </a:t>
            </a:r>
          </a:p>
          <a:p>
            <a:pPr algn="ctr"/>
            <a:r>
              <a:rPr lang="en-US" sz="1800" b="0" u="none"/>
              <a:t>la sanction</a:t>
            </a:r>
          </a:p>
        </p:txBody>
      </p:sp>
      <p:grpSp>
        <p:nvGrpSpPr>
          <p:cNvPr id="24585" name="Group 58"/>
          <p:cNvGrpSpPr>
            <a:grpSpLocks/>
          </p:cNvGrpSpPr>
          <p:nvPr/>
        </p:nvGrpSpPr>
        <p:grpSpPr bwMode="auto">
          <a:xfrm>
            <a:off x="1492250" y="1085850"/>
            <a:ext cx="6248400" cy="458788"/>
            <a:chOff x="940" y="684"/>
            <a:chExt cx="3936" cy="289"/>
          </a:xfrm>
        </p:grpSpPr>
        <p:sp>
          <p:nvSpPr>
            <p:cNvPr id="24606" name="Text Box 22"/>
            <p:cNvSpPr txBox="1">
              <a:spLocks noChangeArrowheads="1"/>
            </p:cNvSpPr>
            <p:nvPr/>
          </p:nvSpPr>
          <p:spPr bwMode="auto">
            <a:xfrm>
              <a:off x="2361" y="684"/>
              <a:ext cx="1002" cy="288"/>
            </a:xfrm>
            <a:prstGeom prst="rect">
              <a:avLst/>
            </a:prstGeom>
            <a:noFill/>
            <a:ln w="9525">
              <a:noFill/>
              <a:miter lim="800000"/>
              <a:headEnd/>
              <a:tailEnd/>
            </a:ln>
          </p:spPr>
          <p:txBody>
            <a:bodyPr wrap="none">
              <a:prstTxWarp prst="textNoShape">
                <a:avLst/>
              </a:prstTxWarp>
              <a:spAutoFit/>
            </a:bodyPr>
            <a:lstStyle/>
            <a:p>
              <a:r>
                <a:rPr lang="fr-CH" b="0" u="none"/>
                <a:t>Procédure</a:t>
              </a:r>
            </a:p>
          </p:txBody>
        </p:sp>
        <p:sp>
          <p:nvSpPr>
            <p:cNvPr id="24607" name="Text Box 23"/>
            <p:cNvSpPr txBox="1">
              <a:spLocks noChangeArrowheads="1"/>
            </p:cNvSpPr>
            <p:nvPr/>
          </p:nvSpPr>
          <p:spPr bwMode="auto">
            <a:xfrm>
              <a:off x="3629" y="684"/>
              <a:ext cx="1247" cy="288"/>
            </a:xfrm>
            <a:prstGeom prst="rect">
              <a:avLst/>
            </a:prstGeom>
            <a:noFill/>
            <a:ln w="9525">
              <a:noFill/>
              <a:miter lim="800000"/>
              <a:headEnd/>
              <a:tailEnd/>
            </a:ln>
          </p:spPr>
          <p:txBody>
            <a:bodyPr wrap="none">
              <a:prstTxWarp prst="textNoShape">
                <a:avLst/>
              </a:prstTxWarp>
              <a:spAutoFit/>
            </a:bodyPr>
            <a:lstStyle/>
            <a:p>
              <a:r>
                <a:rPr lang="en-US" b="0" u="none"/>
                <a:t>Infrastructure</a:t>
              </a:r>
            </a:p>
          </p:txBody>
        </p:sp>
        <p:sp>
          <p:nvSpPr>
            <p:cNvPr id="24608" name="Text Box 31"/>
            <p:cNvSpPr txBox="1">
              <a:spLocks noChangeArrowheads="1"/>
            </p:cNvSpPr>
            <p:nvPr/>
          </p:nvSpPr>
          <p:spPr bwMode="auto">
            <a:xfrm>
              <a:off x="940" y="685"/>
              <a:ext cx="767" cy="288"/>
            </a:xfrm>
            <a:prstGeom prst="rect">
              <a:avLst/>
            </a:prstGeom>
            <a:noFill/>
            <a:ln w="9525">
              <a:noFill/>
              <a:miter lim="800000"/>
              <a:headEnd/>
              <a:tailEnd/>
            </a:ln>
          </p:spPr>
          <p:txBody>
            <a:bodyPr wrap="none">
              <a:prstTxWarp prst="textNoShape">
                <a:avLst/>
              </a:prstTxWarp>
              <a:spAutoFit/>
            </a:bodyPr>
            <a:lstStyle/>
            <a:p>
              <a:r>
                <a:rPr lang="en-US" b="0" u="none"/>
                <a:t>Acteurs</a:t>
              </a:r>
            </a:p>
          </p:txBody>
        </p:sp>
      </p:grpSp>
      <p:sp>
        <p:nvSpPr>
          <p:cNvPr id="24586" name="Text Box 32"/>
          <p:cNvSpPr txBox="1">
            <a:spLocks noChangeArrowheads="1"/>
          </p:cNvSpPr>
          <p:nvPr/>
        </p:nvSpPr>
        <p:spPr bwMode="auto">
          <a:xfrm>
            <a:off x="1116013" y="2116138"/>
            <a:ext cx="815975" cy="376237"/>
          </a:xfrm>
          <a:prstGeom prst="rect">
            <a:avLst/>
          </a:prstGeom>
          <a:noFill/>
          <a:ln w="9525">
            <a:solidFill>
              <a:schemeClr val="tx1"/>
            </a:solidFill>
            <a:miter lim="800000"/>
            <a:headEnd/>
            <a:tailEnd/>
          </a:ln>
        </p:spPr>
        <p:txBody>
          <a:bodyPr wrap="none">
            <a:prstTxWarp prst="textNoShape">
              <a:avLst/>
            </a:prstTxWarp>
            <a:spAutoFit/>
          </a:bodyPr>
          <a:lstStyle/>
          <a:p>
            <a:r>
              <a:rPr lang="en-US" sz="1800" b="0" u="none"/>
              <a:t>Police</a:t>
            </a:r>
          </a:p>
        </p:txBody>
      </p:sp>
      <p:sp>
        <p:nvSpPr>
          <p:cNvPr id="24587" name="Text Box 34"/>
          <p:cNvSpPr txBox="1">
            <a:spLocks noChangeArrowheads="1"/>
          </p:cNvSpPr>
          <p:nvPr/>
        </p:nvSpPr>
        <p:spPr bwMode="auto">
          <a:xfrm>
            <a:off x="1116013" y="3141663"/>
            <a:ext cx="1973262" cy="376237"/>
          </a:xfrm>
          <a:prstGeom prst="rect">
            <a:avLst/>
          </a:prstGeom>
          <a:noFill/>
          <a:ln w="9525">
            <a:solidFill>
              <a:schemeClr val="tx1"/>
            </a:solidFill>
            <a:miter lim="800000"/>
            <a:headEnd/>
            <a:tailEnd/>
          </a:ln>
        </p:spPr>
        <p:txBody>
          <a:bodyPr wrap="none">
            <a:prstTxWarp prst="textNoShape">
              <a:avLst/>
            </a:prstTxWarp>
            <a:spAutoFit/>
          </a:bodyPr>
          <a:lstStyle/>
          <a:p>
            <a:r>
              <a:rPr lang="en-US" sz="1800" b="0" u="none"/>
              <a:t>Juge d’instruction</a:t>
            </a:r>
          </a:p>
        </p:txBody>
      </p:sp>
      <p:sp>
        <p:nvSpPr>
          <p:cNvPr id="24588" name="Text Box 35"/>
          <p:cNvSpPr txBox="1">
            <a:spLocks noChangeArrowheads="1"/>
          </p:cNvSpPr>
          <p:nvPr/>
        </p:nvSpPr>
        <p:spPr bwMode="auto">
          <a:xfrm>
            <a:off x="1116013" y="2620963"/>
            <a:ext cx="1781175" cy="376237"/>
          </a:xfrm>
          <a:prstGeom prst="rect">
            <a:avLst/>
          </a:prstGeom>
          <a:noFill/>
          <a:ln w="9525">
            <a:solidFill>
              <a:schemeClr val="tx1"/>
            </a:solidFill>
            <a:miter lim="800000"/>
            <a:headEnd/>
            <a:tailEnd/>
          </a:ln>
        </p:spPr>
        <p:txBody>
          <a:bodyPr wrap="none">
            <a:prstTxWarp prst="textNoShape">
              <a:avLst/>
            </a:prstTxWarp>
            <a:spAutoFit/>
          </a:bodyPr>
          <a:lstStyle/>
          <a:p>
            <a:r>
              <a:rPr lang="en-US" sz="1800" b="0" u="none"/>
              <a:t>Ministère public</a:t>
            </a:r>
          </a:p>
        </p:txBody>
      </p:sp>
      <p:sp>
        <p:nvSpPr>
          <p:cNvPr id="24589" name="Text Box 36"/>
          <p:cNvSpPr txBox="1">
            <a:spLocks noChangeArrowheads="1"/>
          </p:cNvSpPr>
          <p:nvPr/>
        </p:nvSpPr>
        <p:spPr bwMode="auto">
          <a:xfrm>
            <a:off x="1116013" y="1628775"/>
            <a:ext cx="1044575" cy="376238"/>
          </a:xfrm>
          <a:prstGeom prst="rect">
            <a:avLst/>
          </a:prstGeom>
          <a:noFill/>
          <a:ln w="9525">
            <a:solidFill>
              <a:schemeClr val="tx1"/>
            </a:solidFill>
            <a:miter lim="800000"/>
            <a:headEnd/>
            <a:tailEnd/>
          </a:ln>
        </p:spPr>
        <p:txBody>
          <a:bodyPr wrap="none">
            <a:prstTxWarp prst="textNoShape">
              <a:avLst/>
            </a:prstTxWarp>
            <a:spAutoFit/>
          </a:bodyPr>
          <a:lstStyle/>
          <a:p>
            <a:r>
              <a:rPr lang="en-US" sz="1800" b="0" u="none"/>
              <a:t>Prévenu</a:t>
            </a:r>
          </a:p>
        </p:txBody>
      </p:sp>
      <p:sp>
        <p:nvSpPr>
          <p:cNvPr id="24590" name="Text Box 37"/>
          <p:cNvSpPr txBox="1">
            <a:spLocks noChangeArrowheads="1"/>
          </p:cNvSpPr>
          <p:nvPr/>
        </p:nvSpPr>
        <p:spPr bwMode="auto">
          <a:xfrm>
            <a:off x="2555875" y="4221163"/>
            <a:ext cx="688975" cy="376237"/>
          </a:xfrm>
          <a:prstGeom prst="rect">
            <a:avLst/>
          </a:prstGeom>
          <a:noFill/>
          <a:ln w="9525">
            <a:solidFill>
              <a:schemeClr val="tx1"/>
            </a:solidFill>
            <a:miter lim="800000"/>
            <a:headEnd/>
            <a:tailEnd/>
          </a:ln>
        </p:spPr>
        <p:txBody>
          <a:bodyPr wrap="none">
            <a:prstTxWarp prst="textNoShape">
              <a:avLst/>
            </a:prstTxWarp>
            <a:spAutoFit/>
          </a:bodyPr>
          <a:lstStyle/>
          <a:p>
            <a:r>
              <a:rPr lang="en-US" sz="1800" b="0" u="none"/>
              <a:t>Juge</a:t>
            </a:r>
          </a:p>
        </p:txBody>
      </p:sp>
      <p:sp>
        <p:nvSpPr>
          <p:cNvPr id="24591" name="Text Box 38"/>
          <p:cNvSpPr txBox="1">
            <a:spLocks noChangeArrowheads="1"/>
          </p:cNvSpPr>
          <p:nvPr/>
        </p:nvSpPr>
        <p:spPr bwMode="auto">
          <a:xfrm>
            <a:off x="1116013" y="4221163"/>
            <a:ext cx="1354137" cy="925512"/>
          </a:xfrm>
          <a:prstGeom prst="rect">
            <a:avLst/>
          </a:prstGeom>
          <a:noFill/>
          <a:ln w="9525">
            <a:solidFill>
              <a:schemeClr val="tx1"/>
            </a:solidFill>
            <a:miter lim="800000"/>
            <a:headEnd/>
            <a:tailEnd/>
          </a:ln>
        </p:spPr>
        <p:txBody>
          <a:bodyPr>
            <a:prstTxWarp prst="textNoShape">
              <a:avLst/>
            </a:prstTxWarp>
            <a:spAutoFit/>
          </a:bodyPr>
          <a:lstStyle/>
          <a:p>
            <a:r>
              <a:rPr lang="en-US" sz="1800" b="0" u="none"/>
              <a:t>Tribunal</a:t>
            </a:r>
          </a:p>
          <a:p>
            <a:r>
              <a:rPr lang="en-US" sz="1800" b="0" u="none"/>
              <a:t>mesures et </a:t>
            </a:r>
          </a:p>
          <a:p>
            <a:r>
              <a:rPr lang="en-US" sz="1800" b="0" u="none"/>
              <a:t>contraintes</a:t>
            </a:r>
          </a:p>
        </p:txBody>
      </p:sp>
      <p:grpSp>
        <p:nvGrpSpPr>
          <p:cNvPr id="24592" name="Group 48"/>
          <p:cNvGrpSpPr>
            <a:grpSpLocks/>
          </p:cNvGrpSpPr>
          <p:nvPr/>
        </p:nvGrpSpPr>
        <p:grpSpPr bwMode="auto">
          <a:xfrm>
            <a:off x="6057900" y="4797425"/>
            <a:ext cx="1439863" cy="1403350"/>
            <a:chOff x="3819" y="2840"/>
            <a:chExt cx="907" cy="1066"/>
          </a:xfrm>
        </p:grpSpPr>
        <p:sp>
          <p:nvSpPr>
            <p:cNvPr id="24604" name="AutoShape 18" descr="Dark vertical"/>
            <p:cNvSpPr>
              <a:spLocks noChangeArrowheads="1"/>
            </p:cNvSpPr>
            <p:nvPr/>
          </p:nvSpPr>
          <p:spPr bwMode="auto">
            <a:xfrm>
              <a:off x="3819" y="2840"/>
              <a:ext cx="907" cy="1066"/>
            </a:xfrm>
            <a:prstGeom prst="flowChartProcess">
              <a:avLst/>
            </a:prstGeom>
            <a:pattFill prst="dkVert">
              <a:fgClr>
                <a:schemeClr val="tx1"/>
              </a:fgClr>
              <a:bgClr>
                <a:schemeClr val="bg1"/>
              </a:bgClr>
            </a:pattFill>
            <a:ln w="9525">
              <a:solidFill>
                <a:schemeClr val="tx1"/>
              </a:solidFill>
              <a:miter lim="800000"/>
              <a:headEnd/>
              <a:tailEnd/>
            </a:ln>
          </p:spPr>
          <p:txBody>
            <a:bodyPr wrap="none" anchor="ctr">
              <a:prstTxWarp prst="textNoShape">
                <a:avLst/>
              </a:prstTxWarp>
            </a:bodyPr>
            <a:lstStyle/>
            <a:p>
              <a:pPr algn="ctr"/>
              <a:endParaRPr lang="en-US" sz="1800" b="0" u="none">
                <a:solidFill>
                  <a:srgbClr val="FF9933"/>
                </a:solidFill>
              </a:endParaRPr>
            </a:p>
          </p:txBody>
        </p:sp>
        <p:sp>
          <p:nvSpPr>
            <p:cNvPr id="24605" name="Rectangle 40"/>
            <p:cNvSpPr>
              <a:spLocks noChangeArrowheads="1"/>
            </p:cNvSpPr>
            <p:nvPr/>
          </p:nvSpPr>
          <p:spPr bwMode="auto">
            <a:xfrm>
              <a:off x="3969" y="3249"/>
              <a:ext cx="602" cy="286"/>
            </a:xfrm>
            <a:prstGeom prst="rect">
              <a:avLst/>
            </a:prstGeom>
            <a:solidFill>
              <a:schemeClr val="bg1"/>
            </a:solidFill>
            <a:ln w="9525">
              <a:solidFill>
                <a:schemeClr val="bg1"/>
              </a:solidFill>
              <a:miter lim="800000"/>
              <a:headEnd/>
              <a:tailEnd/>
            </a:ln>
          </p:spPr>
          <p:txBody>
            <a:bodyPr wrap="none">
              <a:prstTxWarp prst="textNoShape">
                <a:avLst/>
              </a:prstTxWarp>
              <a:spAutoFit/>
            </a:bodyPr>
            <a:lstStyle/>
            <a:p>
              <a:r>
                <a:rPr lang="en-US" sz="1800" b="0" u="none"/>
                <a:t>Prisons</a:t>
              </a:r>
            </a:p>
          </p:txBody>
        </p:sp>
      </p:grpSp>
      <p:grpSp>
        <p:nvGrpSpPr>
          <p:cNvPr id="24593" name="Group 47"/>
          <p:cNvGrpSpPr>
            <a:grpSpLocks/>
          </p:cNvGrpSpPr>
          <p:nvPr/>
        </p:nvGrpSpPr>
        <p:grpSpPr bwMode="auto">
          <a:xfrm>
            <a:off x="6057900" y="3429000"/>
            <a:ext cx="1439863" cy="1187450"/>
            <a:chOff x="3819" y="1797"/>
            <a:chExt cx="907" cy="461"/>
          </a:xfrm>
        </p:grpSpPr>
        <p:sp>
          <p:nvSpPr>
            <p:cNvPr id="24602" name="AutoShape 16" descr="Horizontal brick"/>
            <p:cNvSpPr>
              <a:spLocks noChangeArrowheads="1"/>
            </p:cNvSpPr>
            <p:nvPr/>
          </p:nvSpPr>
          <p:spPr bwMode="auto">
            <a:xfrm>
              <a:off x="3819" y="1797"/>
              <a:ext cx="907" cy="461"/>
            </a:xfrm>
            <a:prstGeom prst="flowChartProcess">
              <a:avLst/>
            </a:prstGeom>
            <a:pattFill prst="horzBrick">
              <a:fgClr>
                <a:schemeClr val="tx1"/>
              </a:fgClr>
              <a:bgClr>
                <a:schemeClr val="bg1"/>
              </a:bgClr>
            </a:pattFill>
            <a:ln w="9525">
              <a:solidFill>
                <a:schemeClr val="tx1"/>
              </a:solidFill>
              <a:miter lim="800000"/>
              <a:headEnd/>
              <a:tailEnd/>
            </a:ln>
          </p:spPr>
          <p:txBody>
            <a:bodyPr wrap="none" anchor="ctr">
              <a:prstTxWarp prst="textNoShape">
                <a:avLst/>
              </a:prstTxWarp>
            </a:bodyPr>
            <a:lstStyle/>
            <a:p>
              <a:pPr algn="ctr"/>
              <a:endParaRPr lang="en-US" sz="1800" b="0" u="none"/>
            </a:p>
          </p:txBody>
        </p:sp>
        <p:sp>
          <p:nvSpPr>
            <p:cNvPr id="24603" name="Rectangle 44"/>
            <p:cNvSpPr>
              <a:spLocks noChangeArrowheads="1"/>
            </p:cNvSpPr>
            <p:nvPr/>
          </p:nvSpPr>
          <p:spPr bwMode="auto">
            <a:xfrm>
              <a:off x="3865" y="1860"/>
              <a:ext cx="817" cy="206"/>
            </a:xfrm>
            <a:prstGeom prst="rect">
              <a:avLst/>
            </a:prstGeom>
            <a:solidFill>
              <a:schemeClr val="bg1"/>
            </a:solidFill>
            <a:ln w="9525">
              <a:noFill/>
              <a:miter lim="800000"/>
              <a:headEnd/>
              <a:tailEnd/>
            </a:ln>
          </p:spPr>
          <p:txBody>
            <a:bodyPr>
              <a:prstTxWarp prst="textNoShape">
                <a:avLst/>
              </a:prstTxWarp>
              <a:spAutoFit/>
            </a:bodyPr>
            <a:lstStyle/>
            <a:p>
              <a:pPr algn="ctr">
                <a:lnSpc>
                  <a:spcPct val="80000"/>
                </a:lnSpc>
              </a:pPr>
              <a:r>
                <a:rPr lang="en-US" sz="1800" b="0" u="none"/>
                <a:t>Détention</a:t>
              </a:r>
            </a:p>
            <a:p>
              <a:pPr algn="ctr">
                <a:lnSpc>
                  <a:spcPct val="80000"/>
                </a:lnSpc>
              </a:pPr>
              <a:r>
                <a:rPr lang="en-US" sz="1800" b="0" u="none"/>
                <a:t>préventive</a:t>
              </a:r>
            </a:p>
          </p:txBody>
        </p:sp>
      </p:grpSp>
      <p:sp>
        <p:nvSpPr>
          <p:cNvPr id="24594" name="AutoShape 15" descr="5%"/>
          <p:cNvSpPr>
            <a:spLocks noChangeArrowheads="1"/>
          </p:cNvSpPr>
          <p:nvPr/>
        </p:nvSpPr>
        <p:spPr bwMode="auto">
          <a:xfrm>
            <a:off x="6057900" y="1628775"/>
            <a:ext cx="1439863" cy="863600"/>
          </a:xfrm>
          <a:prstGeom prst="flowChartProcess">
            <a:avLst/>
          </a:prstGeom>
          <a:pattFill prst="pct5">
            <a:fgClr>
              <a:schemeClr val="tx1"/>
            </a:fgClr>
            <a:bgClr>
              <a:schemeClr val="bg1"/>
            </a:bgClr>
          </a:pattFill>
          <a:ln w="9525">
            <a:solidFill>
              <a:schemeClr val="tx1"/>
            </a:solidFill>
            <a:miter lim="800000"/>
            <a:headEnd/>
            <a:tailEnd/>
          </a:ln>
        </p:spPr>
        <p:txBody>
          <a:bodyPr wrap="none" anchor="ctr">
            <a:prstTxWarp prst="textNoShape">
              <a:avLst/>
            </a:prstTxWarp>
          </a:bodyPr>
          <a:lstStyle/>
          <a:p>
            <a:pPr algn="ctr"/>
            <a:r>
              <a:rPr lang="en-US" sz="1800" b="0" u="none"/>
              <a:t>Commissariat </a:t>
            </a:r>
          </a:p>
          <a:p>
            <a:pPr algn="ctr"/>
            <a:r>
              <a:rPr lang="en-US" sz="1800" b="0" u="none"/>
              <a:t>police</a:t>
            </a:r>
          </a:p>
        </p:txBody>
      </p:sp>
      <p:grpSp>
        <p:nvGrpSpPr>
          <p:cNvPr id="24595" name="Group 59"/>
          <p:cNvGrpSpPr>
            <a:grpSpLocks/>
          </p:cNvGrpSpPr>
          <p:nvPr/>
        </p:nvGrpSpPr>
        <p:grpSpPr bwMode="auto">
          <a:xfrm>
            <a:off x="6057900" y="2636838"/>
            <a:ext cx="1439863" cy="720725"/>
            <a:chOff x="4740" y="3294"/>
            <a:chExt cx="907" cy="454"/>
          </a:xfrm>
        </p:grpSpPr>
        <p:sp>
          <p:nvSpPr>
            <p:cNvPr id="24600" name="AutoShape 51" descr="90%"/>
            <p:cNvSpPr>
              <a:spLocks noChangeArrowheads="1"/>
            </p:cNvSpPr>
            <p:nvPr/>
          </p:nvSpPr>
          <p:spPr bwMode="auto">
            <a:xfrm>
              <a:off x="4740" y="3294"/>
              <a:ext cx="907" cy="454"/>
            </a:xfrm>
            <a:prstGeom prst="flowChartProcess">
              <a:avLst/>
            </a:prstGeom>
            <a:pattFill prst="pct90">
              <a:fgClr>
                <a:schemeClr val="tx1"/>
              </a:fgClr>
              <a:bgClr>
                <a:schemeClr val="bg1"/>
              </a:bgClr>
            </a:pattFill>
            <a:ln w="9525">
              <a:solidFill>
                <a:schemeClr val="tx1"/>
              </a:solidFill>
              <a:miter lim="800000"/>
              <a:headEnd/>
              <a:tailEnd/>
            </a:ln>
          </p:spPr>
          <p:txBody>
            <a:bodyPr wrap="none" anchor="ctr">
              <a:prstTxWarp prst="textNoShape">
                <a:avLst/>
              </a:prstTxWarp>
            </a:bodyPr>
            <a:lstStyle/>
            <a:p>
              <a:pPr algn="ctr"/>
              <a:endParaRPr lang="en-US" sz="1800" b="0" u="none"/>
            </a:p>
          </p:txBody>
        </p:sp>
        <p:sp>
          <p:nvSpPr>
            <p:cNvPr id="24601" name="Rectangle 52"/>
            <p:cNvSpPr>
              <a:spLocks noChangeArrowheads="1"/>
            </p:cNvSpPr>
            <p:nvPr/>
          </p:nvSpPr>
          <p:spPr bwMode="auto">
            <a:xfrm>
              <a:off x="4898" y="3336"/>
              <a:ext cx="591" cy="370"/>
            </a:xfrm>
            <a:prstGeom prst="rect">
              <a:avLst/>
            </a:prstGeom>
            <a:solidFill>
              <a:schemeClr val="bg1"/>
            </a:solidFill>
            <a:ln w="9525">
              <a:noFill/>
              <a:miter lim="800000"/>
              <a:headEnd/>
              <a:tailEnd/>
            </a:ln>
          </p:spPr>
          <p:txBody>
            <a:bodyPr>
              <a:prstTxWarp prst="textNoShape">
                <a:avLst/>
              </a:prstTxWarp>
              <a:spAutoFit/>
            </a:bodyPr>
            <a:lstStyle/>
            <a:p>
              <a:pPr algn="ctr">
                <a:lnSpc>
                  <a:spcPct val="90000"/>
                </a:lnSpc>
              </a:pPr>
              <a:r>
                <a:rPr lang="en-US" sz="1800" b="0" u="none"/>
                <a:t>Prison</a:t>
              </a:r>
            </a:p>
            <a:p>
              <a:pPr algn="ctr">
                <a:lnSpc>
                  <a:spcPct val="90000"/>
                </a:lnSpc>
              </a:pPr>
              <a:r>
                <a:rPr lang="en-US" sz="1800" b="0" u="none"/>
                <a:t>renvoi</a:t>
              </a:r>
            </a:p>
          </p:txBody>
        </p:sp>
      </p:grpSp>
      <p:cxnSp>
        <p:nvCxnSpPr>
          <p:cNvPr id="24596" name="AutoShape 53"/>
          <p:cNvCxnSpPr>
            <a:cxnSpLocks noChangeShapeType="1"/>
            <a:stCxn id="24584" idx="3"/>
            <a:endCxn id="24604" idx="1"/>
          </p:cNvCxnSpPr>
          <p:nvPr/>
        </p:nvCxnSpPr>
        <p:spPr bwMode="auto">
          <a:xfrm flipV="1">
            <a:off x="5834063" y="5499100"/>
            <a:ext cx="223837" cy="234950"/>
          </a:xfrm>
          <a:prstGeom prst="straightConnector1">
            <a:avLst/>
          </a:prstGeom>
          <a:noFill/>
          <a:ln w="38100">
            <a:solidFill>
              <a:schemeClr val="tx1"/>
            </a:solidFill>
            <a:round/>
            <a:headEnd/>
            <a:tailEnd type="triangle" w="med" len="med"/>
          </a:ln>
        </p:spPr>
      </p:cxnSp>
      <p:cxnSp>
        <p:nvCxnSpPr>
          <p:cNvPr id="24597" name="AutoShape 12"/>
          <p:cNvCxnSpPr>
            <a:cxnSpLocks noChangeShapeType="1"/>
            <a:stCxn id="24581" idx="3"/>
            <a:endCxn id="24594" idx="1"/>
          </p:cNvCxnSpPr>
          <p:nvPr/>
        </p:nvCxnSpPr>
        <p:spPr bwMode="auto">
          <a:xfrm flipV="1">
            <a:off x="5834063" y="2060575"/>
            <a:ext cx="223837" cy="73025"/>
          </a:xfrm>
          <a:prstGeom prst="straightConnector1">
            <a:avLst/>
          </a:prstGeom>
          <a:noFill/>
          <a:ln w="38100">
            <a:solidFill>
              <a:schemeClr val="tx1"/>
            </a:solidFill>
            <a:round/>
            <a:headEnd/>
            <a:tailEnd type="triangle" w="med" len="med"/>
          </a:ln>
        </p:spPr>
      </p:cxnSp>
      <p:cxnSp>
        <p:nvCxnSpPr>
          <p:cNvPr id="24598" name="AutoShape 12"/>
          <p:cNvCxnSpPr>
            <a:cxnSpLocks noChangeShapeType="1"/>
            <a:stCxn id="24582" idx="3"/>
            <a:endCxn id="24602" idx="1"/>
          </p:cNvCxnSpPr>
          <p:nvPr/>
        </p:nvCxnSpPr>
        <p:spPr bwMode="auto">
          <a:xfrm>
            <a:off x="5834063" y="3333750"/>
            <a:ext cx="223837" cy="688975"/>
          </a:xfrm>
          <a:prstGeom prst="straightConnector1">
            <a:avLst/>
          </a:prstGeom>
          <a:noFill/>
          <a:ln w="38100">
            <a:solidFill>
              <a:schemeClr val="tx1"/>
            </a:solidFill>
            <a:round/>
            <a:headEnd/>
            <a:tailEnd type="triangle" w="med" len="med"/>
          </a:ln>
        </p:spPr>
      </p:cxnSp>
      <p:cxnSp>
        <p:nvCxnSpPr>
          <p:cNvPr id="24599" name="AutoShape 12"/>
          <p:cNvCxnSpPr>
            <a:cxnSpLocks noChangeShapeType="1"/>
            <a:stCxn id="24581" idx="3"/>
            <a:endCxn id="24600" idx="1"/>
          </p:cNvCxnSpPr>
          <p:nvPr/>
        </p:nvCxnSpPr>
        <p:spPr bwMode="auto">
          <a:xfrm>
            <a:off x="5834063" y="2133600"/>
            <a:ext cx="223837" cy="863600"/>
          </a:xfrm>
          <a:prstGeom prst="straightConnector1">
            <a:avLst/>
          </a:prstGeom>
          <a:noFill/>
          <a:ln w="38100">
            <a:solidFill>
              <a:schemeClr val="tx1"/>
            </a:solidFill>
            <a:round/>
            <a:headEnd/>
            <a:tailEnd type="triangle" w="med" len="med"/>
          </a:ln>
        </p:spPr>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p:cNvSpPr>
            <a:spLocks noGrp="1"/>
          </p:cNvSpPr>
          <p:nvPr>
            <p:ph type="title" idx="4294967295"/>
          </p:nvPr>
        </p:nvSpPr>
        <p:spPr/>
        <p:txBody>
          <a:bodyPr/>
          <a:lstStyle/>
          <a:p>
            <a:r>
              <a:rPr lang="fr-CH" sz="4000" smtClean="0">
                <a:latin typeface="Calibri" pitchFamily="127" charset="0"/>
              </a:rPr>
              <a:t>Modèle 1</a:t>
            </a:r>
            <a:br>
              <a:rPr lang="fr-CH" sz="4000" smtClean="0">
                <a:latin typeface="Calibri" pitchFamily="127" charset="0"/>
              </a:rPr>
            </a:br>
            <a:r>
              <a:rPr lang="fr-CH" sz="3200" smtClean="0">
                <a:latin typeface="Calibri" pitchFamily="127" charset="0"/>
              </a:rPr>
              <a:t>Juge d’instruction I</a:t>
            </a:r>
            <a:endParaRPr lang="en-US" sz="3200" smtClean="0">
              <a:latin typeface="Calibri" pitchFamily="127" charset="0"/>
            </a:endParaRPr>
          </a:p>
        </p:txBody>
      </p:sp>
      <p:sp>
        <p:nvSpPr>
          <p:cNvPr id="26626" name="Rectangle 5"/>
          <p:cNvSpPr>
            <a:spLocks noGrp="1"/>
          </p:cNvSpPr>
          <p:nvPr>
            <p:ph type="body" idx="4294967295"/>
          </p:nvPr>
        </p:nvSpPr>
        <p:spPr/>
        <p:txBody>
          <a:bodyPr/>
          <a:lstStyle/>
          <a:p>
            <a:r>
              <a:rPr lang="en-US" smtClean="0">
                <a:latin typeface="Calibri" pitchFamily="127" charset="0"/>
              </a:rPr>
              <a:t>Cantons: </a:t>
            </a:r>
            <a:r>
              <a:rPr lang="fr-CH" smtClean="0">
                <a:latin typeface="Calibri" pitchFamily="127" charset="0"/>
              </a:rPr>
              <a:t>VS, FR, GL, VD, ZG</a:t>
            </a:r>
            <a:endParaRPr lang="en-US" smtClean="0">
              <a:latin typeface="Calibri" pitchFamily="127" charset="0"/>
            </a:endParaRPr>
          </a:p>
          <a:p>
            <a:r>
              <a:rPr lang="en-US" smtClean="0">
                <a:latin typeface="Calibri" pitchFamily="127" charset="0"/>
              </a:rPr>
              <a:t>Procédure </a:t>
            </a:r>
            <a:r>
              <a:rPr lang="fr-CH" smtClean="0">
                <a:latin typeface="Calibri" pitchFamily="127" charset="0"/>
              </a:rPr>
              <a:t>prélim.= Investigation &amp; Instruction</a:t>
            </a:r>
          </a:p>
          <a:p>
            <a:pPr lvl="1"/>
            <a:r>
              <a:rPr lang="fr-CH" smtClean="0">
                <a:latin typeface="Calibri" pitchFamily="127" charset="0"/>
              </a:rPr>
              <a:t>Magistrat = Juge d’Instruction : </a:t>
            </a:r>
          </a:p>
          <a:p>
            <a:pPr lvl="2"/>
            <a:r>
              <a:rPr lang="fr-CH" smtClean="0">
                <a:latin typeface="Calibri" pitchFamily="127" charset="0"/>
              </a:rPr>
              <a:t>Mène l’enquête</a:t>
            </a:r>
          </a:p>
          <a:p>
            <a:pPr lvl="2"/>
            <a:r>
              <a:rPr lang="fr-CH" smtClean="0">
                <a:latin typeface="Calibri" pitchFamily="127" charset="0"/>
              </a:rPr>
              <a:t>Responsable de la procédure</a:t>
            </a:r>
          </a:p>
          <a:p>
            <a:pPr lvl="2"/>
            <a:r>
              <a:rPr lang="fr-CH" smtClean="0">
                <a:latin typeface="Calibri" pitchFamily="127" charset="0"/>
              </a:rPr>
              <a:t>Indépendent</a:t>
            </a:r>
          </a:p>
          <a:p>
            <a:pPr lvl="1"/>
            <a:r>
              <a:rPr lang="fr-CH" smtClean="0">
                <a:latin typeface="Calibri" pitchFamily="127" charset="0"/>
              </a:rPr>
              <a:t>Ministère public : </a:t>
            </a:r>
          </a:p>
          <a:p>
            <a:pPr lvl="2"/>
            <a:r>
              <a:rPr lang="fr-CH" smtClean="0">
                <a:latin typeface="Calibri" pitchFamily="127" charset="0"/>
              </a:rPr>
              <a:t>soutien l’accusation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idx="4294967295"/>
          </p:nvPr>
        </p:nvSpPr>
        <p:spPr/>
        <p:txBody>
          <a:bodyPr/>
          <a:lstStyle/>
          <a:p>
            <a:r>
              <a:rPr lang="fr-CH" sz="4000" smtClean="0">
                <a:latin typeface="Calibri" pitchFamily="127" charset="0"/>
              </a:rPr>
              <a:t>Modèle 2</a:t>
            </a:r>
            <a:br>
              <a:rPr lang="fr-CH" sz="4000" smtClean="0">
                <a:latin typeface="Calibri" pitchFamily="127" charset="0"/>
              </a:rPr>
            </a:br>
            <a:r>
              <a:rPr lang="fr-CH" sz="3200" smtClean="0">
                <a:latin typeface="Calibri" pitchFamily="127" charset="0"/>
              </a:rPr>
              <a:t>Juge d’instruction II</a:t>
            </a:r>
            <a:endParaRPr lang="en-US" sz="3200" smtClean="0">
              <a:latin typeface="Calibri" pitchFamily="127" charset="0"/>
            </a:endParaRPr>
          </a:p>
        </p:txBody>
      </p:sp>
      <p:sp>
        <p:nvSpPr>
          <p:cNvPr id="28674" name="Rectangle 3"/>
          <p:cNvSpPr>
            <a:spLocks noGrp="1"/>
          </p:cNvSpPr>
          <p:nvPr>
            <p:ph type="body" idx="4294967295"/>
          </p:nvPr>
        </p:nvSpPr>
        <p:spPr/>
        <p:txBody>
          <a:bodyPr/>
          <a:lstStyle/>
          <a:p>
            <a:r>
              <a:rPr lang="en-US" smtClean="0">
                <a:latin typeface="Calibri" pitchFamily="127" charset="0"/>
              </a:rPr>
              <a:t>Cantons: </a:t>
            </a:r>
            <a:r>
              <a:rPr lang="fr-CH" smtClean="0">
                <a:latin typeface="Calibri" pitchFamily="127" charset="0"/>
              </a:rPr>
              <a:t>BL, BE, GR, LU, NW, OW, SH, SZ, TG</a:t>
            </a:r>
            <a:endParaRPr lang="en-US" smtClean="0">
              <a:latin typeface="Calibri" pitchFamily="127" charset="0"/>
            </a:endParaRPr>
          </a:p>
          <a:p>
            <a:r>
              <a:rPr lang="en-US" sz="2800" smtClean="0">
                <a:latin typeface="Calibri" pitchFamily="127" charset="0"/>
              </a:rPr>
              <a:t>Procédure </a:t>
            </a:r>
            <a:r>
              <a:rPr lang="fr-CH" sz="2800" smtClean="0">
                <a:latin typeface="Calibri" pitchFamily="127" charset="0"/>
              </a:rPr>
              <a:t>prélim.= Investigation &amp; Instruction</a:t>
            </a:r>
            <a:endParaRPr lang="fr-CH" smtClean="0">
              <a:latin typeface="Calibri" pitchFamily="127" charset="0"/>
            </a:endParaRPr>
          </a:p>
          <a:p>
            <a:pPr lvl="1"/>
            <a:r>
              <a:rPr lang="fr-CH" smtClean="0">
                <a:latin typeface="Calibri" pitchFamily="127" charset="0"/>
              </a:rPr>
              <a:t>Ministère public (MP) : </a:t>
            </a:r>
          </a:p>
          <a:p>
            <a:pPr lvl="2"/>
            <a:r>
              <a:rPr lang="fr-CH" smtClean="0">
                <a:latin typeface="Calibri" pitchFamily="127" charset="0"/>
              </a:rPr>
              <a:t>ouverture de l’action pénale </a:t>
            </a:r>
          </a:p>
          <a:p>
            <a:pPr lvl="2"/>
            <a:r>
              <a:rPr lang="fr-CH" smtClean="0">
                <a:latin typeface="Calibri" pitchFamily="127" charset="0"/>
              </a:rPr>
              <a:t>dresse l’acte d’accusation</a:t>
            </a:r>
          </a:p>
          <a:p>
            <a:pPr lvl="1"/>
            <a:r>
              <a:rPr lang="fr-CH" smtClean="0">
                <a:latin typeface="Calibri" pitchFamily="127" charset="0"/>
              </a:rPr>
              <a:t>Juge d’Instruction : </a:t>
            </a:r>
          </a:p>
          <a:p>
            <a:pPr lvl="2"/>
            <a:r>
              <a:rPr lang="fr-CH" smtClean="0">
                <a:latin typeface="Calibri" pitchFamily="127" charset="0"/>
              </a:rPr>
              <a:t>mène l’instruction </a:t>
            </a:r>
          </a:p>
          <a:p>
            <a:pPr lvl="2"/>
            <a:r>
              <a:rPr lang="fr-CH" smtClean="0">
                <a:latin typeface="Calibri" pitchFamily="127" charset="0"/>
              </a:rPr>
              <a:t>soumis au MP</a:t>
            </a:r>
          </a:p>
          <a:p>
            <a:pPr lvl="1"/>
            <a:r>
              <a:rPr lang="fr-CH" smtClean="0">
                <a:latin typeface="Calibri" pitchFamily="127" charset="0"/>
              </a:rPr>
              <a:t>Magistrat : </a:t>
            </a:r>
          </a:p>
          <a:p>
            <a:pPr lvl="2"/>
            <a:r>
              <a:rPr lang="fr-CH" smtClean="0">
                <a:latin typeface="Calibri" pitchFamily="127" charset="0"/>
              </a:rPr>
              <a:t>pas de fonction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idx="4294967295"/>
          </p:nvPr>
        </p:nvSpPr>
        <p:spPr/>
        <p:txBody>
          <a:bodyPr/>
          <a:lstStyle/>
          <a:p>
            <a:r>
              <a:rPr lang="fr-CH" sz="4000" smtClean="0">
                <a:latin typeface="Calibri" pitchFamily="127" charset="0"/>
              </a:rPr>
              <a:t>Modèle 3</a:t>
            </a:r>
            <a:br>
              <a:rPr lang="fr-CH" sz="4000" smtClean="0">
                <a:latin typeface="Calibri" pitchFamily="127" charset="0"/>
              </a:rPr>
            </a:br>
            <a:r>
              <a:rPr lang="fr-CH" sz="3200" smtClean="0">
                <a:latin typeface="Calibri" pitchFamily="127" charset="0"/>
              </a:rPr>
              <a:t> Ministère public I</a:t>
            </a:r>
            <a:endParaRPr lang="en-US" sz="3200" smtClean="0">
              <a:latin typeface="Calibri" pitchFamily="127" charset="0"/>
            </a:endParaRPr>
          </a:p>
        </p:txBody>
      </p:sp>
      <p:sp>
        <p:nvSpPr>
          <p:cNvPr id="29698" name="Rectangle 3"/>
          <p:cNvSpPr>
            <a:spLocks noGrp="1"/>
          </p:cNvSpPr>
          <p:nvPr>
            <p:ph type="body" idx="4294967295"/>
          </p:nvPr>
        </p:nvSpPr>
        <p:spPr/>
        <p:txBody>
          <a:bodyPr/>
          <a:lstStyle/>
          <a:p>
            <a:r>
              <a:rPr lang="en-US" smtClean="0">
                <a:latin typeface="Calibri" pitchFamily="127" charset="0"/>
              </a:rPr>
              <a:t>Cantons: </a:t>
            </a:r>
            <a:r>
              <a:rPr lang="fr-CH" smtClean="0">
                <a:latin typeface="Calibri" pitchFamily="127" charset="0"/>
              </a:rPr>
              <a:t>GE, AG, JU, NE, UR, France</a:t>
            </a:r>
            <a:endParaRPr lang="en-US" smtClean="0">
              <a:latin typeface="Calibri" pitchFamily="127" charset="0"/>
            </a:endParaRPr>
          </a:p>
          <a:p>
            <a:r>
              <a:rPr lang="en-US" sz="2800" smtClean="0">
                <a:latin typeface="Calibri" pitchFamily="127" charset="0"/>
              </a:rPr>
              <a:t>Procédure </a:t>
            </a:r>
            <a:r>
              <a:rPr lang="fr-CH" sz="2800" smtClean="0">
                <a:latin typeface="Calibri" pitchFamily="127" charset="0"/>
              </a:rPr>
              <a:t>prélim.= Investigation &amp; Instruction</a:t>
            </a:r>
            <a:endParaRPr lang="fr-CH" smtClean="0">
              <a:latin typeface="Calibri" pitchFamily="127" charset="0"/>
            </a:endParaRPr>
          </a:p>
          <a:p>
            <a:pPr lvl="1"/>
            <a:r>
              <a:rPr lang="fr-CH" smtClean="0">
                <a:latin typeface="Calibri" pitchFamily="127" charset="0"/>
              </a:rPr>
              <a:t>Ministère public (MP) : </a:t>
            </a:r>
          </a:p>
          <a:p>
            <a:pPr lvl="2"/>
            <a:r>
              <a:rPr lang="fr-CH" smtClean="0">
                <a:latin typeface="Calibri" pitchFamily="127" charset="0"/>
              </a:rPr>
              <a:t>Responsabilité de la procédure d’investigation</a:t>
            </a:r>
          </a:p>
          <a:p>
            <a:pPr lvl="2"/>
            <a:r>
              <a:rPr lang="fr-CH" smtClean="0">
                <a:latin typeface="Calibri" pitchFamily="127" charset="0"/>
              </a:rPr>
              <a:t>Passe les affaire délicate au Juge d’Instruction</a:t>
            </a:r>
          </a:p>
          <a:p>
            <a:pPr lvl="1"/>
            <a:r>
              <a:rPr lang="fr-CH" smtClean="0">
                <a:latin typeface="Calibri" pitchFamily="127" charset="0"/>
              </a:rPr>
              <a:t>Police</a:t>
            </a:r>
          </a:p>
          <a:p>
            <a:pPr lvl="2"/>
            <a:r>
              <a:rPr lang="fr-CH" smtClean="0">
                <a:latin typeface="Calibri" pitchFamily="127" charset="0"/>
              </a:rPr>
              <a:t>Mène procédure d’investigation</a:t>
            </a:r>
          </a:p>
          <a:p>
            <a:pPr lvl="1"/>
            <a:r>
              <a:rPr lang="fr-CH" smtClean="0">
                <a:latin typeface="Calibri" pitchFamily="127" charset="0"/>
              </a:rPr>
              <a:t>Juge d’Instruction : </a:t>
            </a:r>
          </a:p>
          <a:p>
            <a:pPr lvl="2"/>
            <a:r>
              <a:rPr lang="fr-CH" smtClean="0">
                <a:latin typeface="Calibri" pitchFamily="127" charset="0"/>
              </a:rPr>
              <a:t>Responsabilité de la procédure d’instruction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idx="4294967295"/>
          </p:nvPr>
        </p:nvSpPr>
        <p:spPr/>
        <p:txBody>
          <a:bodyPr/>
          <a:lstStyle/>
          <a:p>
            <a:r>
              <a:rPr lang="fr-CH" sz="4000" smtClean="0">
                <a:latin typeface="Calibri" pitchFamily="127" charset="0"/>
              </a:rPr>
              <a:t>Modèle 4</a:t>
            </a:r>
            <a:br>
              <a:rPr lang="fr-CH" sz="4000" smtClean="0">
                <a:latin typeface="Calibri" pitchFamily="127" charset="0"/>
              </a:rPr>
            </a:br>
            <a:r>
              <a:rPr lang="fr-CH" sz="4000" smtClean="0">
                <a:latin typeface="Calibri" pitchFamily="127" charset="0"/>
              </a:rPr>
              <a:t> </a:t>
            </a:r>
            <a:r>
              <a:rPr lang="fr-CH" sz="3200" smtClean="0">
                <a:latin typeface="Calibri" pitchFamily="127" charset="0"/>
              </a:rPr>
              <a:t>Ministère public II= </a:t>
            </a:r>
            <a:r>
              <a:rPr lang="fr-CH" sz="3200" smtClean="0">
                <a:solidFill>
                  <a:srgbClr val="FF0000"/>
                </a:solidFill>
                <a:latin typeface="Calibri" pitchFamily="127" charset="0"/>
              </a:rPr>
              <a:t>Procéd. pénale unifiée</a:t>
            </a:r>
            <a:endParaRPr lang="en-US" sz="3200" smtClean="0">
              <a:solidFill>
                <a:srgbClr val="FF0000"/>
              </a:solidFill>
              <a:latin typeface="Calibri" pitchFamily="127" charset="0"/>
            </a:endParaRPr>
          </a:p>
        </p:txBody>
      </p:sp>
      <p:sp>
        <p:nvSpPr>
          <p:cNvPr id="30722" name="Rectangle 3"/>
          <p:cNvSpPr>
            <a:spLocks noGrp="1"/>
          </p:cNvSpPr>
          <p:nvPr>
            <p:ph type="body" idx="4294967295"/>
          </p:nvPr>
        </p:nvSpPr>
        <p:spPr/>
        <p:txBody>
          <a:bodyPr/>
          <a:lstStyle/>
          <a:p>
            <a:r>
              <a:rPr lang="en-US" smtClean="0">
                <a:latin typeface="Calibri" pitchFamily="127" charset="0"/>
              </a:rPr>
              <a:t>Cantons : BS, SG, SO, TI, ZH</a:t>
            </a:r>
            <a:r>
              <a:rPr lang="fr-CH" smtClean="0">
                <a:latin typeface="Calibri" pitchFamily="127" charset="0"/>
              </a:rPr>
              <a:t>, USA, D, I, TPI</a:t>
            </a:r>
            <a:endParaRPr lang="en-US" smtClean="0">
              <a:latin typeface="Calibri" pitchFamily="127" charset="0"/>
            </a:endParaRPr>
          </a:p>
          <a:p>
            <a:r>
              <a:rPr lang="en-US" sz="2800" smtClean="0">
                <a:latin typeface="Calibri" pitchFamily="127" charset="0"/>
              </a:rPr>
              <a:t>Procédure </a:t>
            </a:r>
            <a:r>
              <a:rPr lang="fr-CH" sz="2800" smtClean="0">
                <a:latin typeface="Calibri" pitchFamily="127" charset="0"/>
              </a:rPr>
              <a:t>prélim.= Investigation &amp; instruction</a:t>
            </a:r>
            <a:endParaRPr lang="fr-CH" smtClean="0">
              <a:latin typeface="Calibri" pitchFamily="127" charset="0"/>
            </a:endParaRPr>
          </a:p>
          <a:p>
            <a:pPr lvl="1"/>
            <a:r>
              <a:rPr lang="fr-CH" smtClean="0">
                <a:latin typeface="Calibri" pitchFamily="127" charset="0"/>
              </a:rPr>
              <a:t>Ministère public (MP) : </a:t>
            </a:r>
          </a:p>
          <a:p>
            <a:pPr lvl="2"/>
            <a:r>
              <a:rPr lang="fr-CH" smtClean="0">
                <a:latin typeface="Calibri" pitchFamily="127" charset="0"/>
              </a:rPr>
              <a:t>Responsabilité de la procédure d’investigation</a:t>
            </a:r>
          </a:p>
          <a:p>
            <a:pPr lvl="2"/>
            <a:r>
              <a:rPr lang="fr-CH" smtClean="0">
                <a:latin typeface="Calibri" pitchFamily="127" charset="0"/>
              </a:rPr>
              <a:t>Acte d’accusation</a:t>
            </a:r>
          </a:p>
          <a:p>
            <a:pPr lvl="2"/>
            <a:r>
              <a:rPr lang="fr-CH" smtClean="0">
                <a:latin typeface="Calibri" pitchFamily="127" charset="0"/>
              </a:rPr>
              <a:t>Requérir au tribunal</a:t>
            </a:r>
          </a:p>
          <a:p>
            <a:pPr lvl="1"/>
            <a:r>
              <a:rPr lang="fr-CH" smtClean="0">
                <a:solidFill>
                  <a:srgbClr val="FF0000"/>
                </a:solidFill>
                <a:latin typeface="Calibri" pitchFamily="127" charset="0"/>
              </a:rPr>
              <a:t>le Juge d’Instruction: absent</a:t>
            </a:r>
          </a:p>
          <a:p>
            <a:pPr lvl="1">
              <a:buFont typeface="Symbol" pitchFamily="127" charset="2"/>
              <a:buChar char="Þ"/>
            </a:pPr>
            <a:r>
              <a:rPr lang="fr-CH" smtClean="0">
                <a:solidFill>
                  <a:srgbClr val="FF0000"/>
                </a:solidFill>
                <a:latin typeface="Calibri" pitchFamily="127" charset="0"/>
              </a:rPr>
              <a:t> la procédure est plus efficace, plus rationnelle </a:t>
            </a:r>
          </a:p>
          <a:p>
            <a:pPr lvl="1">
              <a:buFont typeface="Symbol" pitchFamily="127" charset="2"/>
              <a:buNone/>
            </a:pPr>
            <a:r>
              <a:rPr lang="fr-CH" smtClean="0">
                <a:solidFill>
                  <a:srgbClr val="FF0000"/>
                </a:solidFill>
                <a:latin typeface="Calibri" pitchFamily="127" charset="0"/>
              </a:rPr>
              <a:t>	car le dossier reste chez Ministère Public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re 1"/>
          <p:cNvSpPr>
            <a:spLocks noGrp="1"/>
          </p:cNvSpPr>
          <p:nvPr>
            <p:ph type="title" idx="4294967295"/>
          </p:nvPr>
        </p:nvSpPr>
        <p:spPr/>
        <p:txBody>
          <a:bodyPr/>
          <a:lstStyle/>
          <a:p>
            <a:pPr eaLnBrk="1" hangingPunct="1"/>
            <a:r>
              <a:rPr lang="fr-CH" smtClean="0">
                <a:latin typeface="Calibri" pitchFamily="127" charset="0"/>
              </a:rPr>
              <a:t>Modèle</a:t>
            </a:r>
            <a:br>
              <a:rPr lang="fr-CH" smtClean="0">
                <a:latin typeface="Calibri" pitchFamily="127" charset="0"/>
              </a:rPr>
            </a:br>
            <a:endParaRPr lang="fr-FR" smtClean="0">
              <a:latin typeface="Calibri" pitchFamily="127" charset="0"/>
            </a:endParaRPr>
          </a:p>
        </p:txBody>
      </p:sp>
      <p:cxnSp>
        <p:nvCxnSpPr>
          <p:cNvPr id="32770" name="AutoShape 11"/>
          <p:cNvCxnSpPr>
            <a:cxnSpLocks noChangeShapeType="1"/>
            <a:stCxn id="32773" idx="2"/>
            <a:endCxn id="32774" idx="0"/>
          </p:cNvCxnSpPr>
          <p:nvPr/>
        </p:nvCxnSpPr>
        <p:spPr bwMode="auto">
          <a:xfrm>
            <a:off x="4575175" y="2565400"/>
            <a:ext cx="0" cy="336550"/>
          </a:xfrm>
          <a:prstGeom prst="straightConnector1">
            <a:avLst/>
          </a:prstGeom>
          <a:noFill/>
          <a:ln w="38100">
            <a:solidFill>
              <a:schemeClr val="tx1"/>
            </a:solidFill>
            <a:round/>
            <a:headEnd/>
            <a:tailEnd type="triangle" w="med" len="med"/>
          </a:ln>
        </p:spPr>
      </p:cxnSp>
      <p:cxnSp>
        <p:nvCxnSpPr>
          <p:cNvPr id="32771" name="AutoShape 12"/>
          <p:cNvCxnSpPr>
            <a:cxnSpLocks noChangeShapeType="1"/>
            <a:stCxn id="32775" idx="2"/>
            <a:endCxn id="32776" idx="0"/>
          </p:cNvCxnSpPr>
          <p:nvPr/>
        </p:nvCxnSpPr>
        <p:spPr bwMode="auto">
          <a:xfrm>
            <a:off x="4575175" y="4965700"/>
            <a:ext cx="0" cy="336550"/>
          </a:xfrm>
          <a:prstGeom prst="straightConnector1">
            <a:avLst/>
          </a:prstGeom>
          <a:noFill/>
          <a:ln w="38100">
            <a:solidFill>
              <a:schemeClr val="tx1"/>
            </a:solidFill>
            <a:round/>
            <a:headEnd/>
            <a:tailEnd type="triangle" w="med" len="med"/>
          </a:ln>
        </p:spPr>
      </p:cxnSp>
      <p:cxnSp>
        <p:nvCxnSpPr>
          <p:cNvPr id="32772" name="AutoShape 13"/>
          <p:cNvCxnSpPr>
            <a:cxnSpLocks noChangeShapeType="1"/>
            <a:stCxn id="32774" idx="2"/>
            <a:endCxn id="32775" idx="0"/>
          </p:cNvCxnSpPr>
          <p:nvPr/>
        </p:nvCxnSpPr>
        <p:spPr bwMode="auto">
          <a:xfrm>
            <a:off x="4575175" y="3765550"/>
            <a:ext cx="0" cy="336550"/>
          </a:xfrm>
          <a:prstGeom prst="straightConnector1">
            <a:avLst/>
          </a:prstGeom>
          <a:noFill/>
          <a:ln w="38100">
            <a:solidFill>
              <a:schemeClr val="tx1"/>
            </a:solidFill>
            <a:round/>
            <a:headEnd/>
            <a:tailEnd type="triangle" w="med" len="med"/>
          </a:ln>
        </p:spPr>
      </p:cxnSp>
      <p:sp>
        <p:nvSpPr>
          <p:cNvPr id="32773" name="AutoShape 6"/>
          <p:cNvSpPr>
            <a:spLocks noChangeArrowheads="1"/>
          </p:cNvSpPr>
          <p:nvPr/>
        </p:nvSpPr>
        <p:spPr bwMode="auto">
          <a:xfrm>
            <a:off x="3314700" y="1701800"/>
            <a:ext cx="2519363" cy="863600"/>
          </a:xfrm>
          <a:prstGeom prst="flowChartProcess">
            <a:avLst/>
          </a:prstGeom>
          <a:solidFill>
            <a:srgbClr val="FFFFCC"/>
          </a:solidFill>
          <a:ln w="9525">
            <a:solidFill>
              <a:schemeClr val="tx1"/>
            </a:solidFill>
            <a:miter lim="800000"/>
            <a:headEnd/>
            <a:tailEnd/>
          </a:ln>
        </p:spPr>
        <p:txBody>
          <a:bodyPr wrap="none" anchor="ctr">
            <a:prstTxWarp prst="textNoShape">
              <a:avLst/>
            </a:prstTxWarp>
          </a:bodyPr>
          <a:lstStyle/>
          <a:p>
            <a:pPr algn="ctr"/>
            <a:r>
              <a:rPr lang="en-US" sz="1800" b="0" u="none"/>
              <a:t>Procédure </a:t>
            </a:r>
          </a:p>
          <a:p>
            <a:pPr algn="ctr"/>
            <a:r>
              <a:rPr lang="en-US" sz="1800" b="0" u="none"/>
              <a:t>(investigation, </a:t>
            </a:r>
          </a:p>
          <a:p>
            <a:pPr algn="ctr"/>
            <a:r>
              <a:rPr lang="en-US" sz="1800" b="0" u="none"/>
              <a:t>enquête pol)</a:t>
            </a:r>
          </a:p>
        </p:txBody>
      </p:sp>
      <p:sp>
        <p:nvSpPr>
          <p:cNvPr id="32774" name="AutoShape 7"/>
          <p:cNvSpPr>
            <a:spLocks noChangeArrowheads="1"/>
          </p:cNvSpPr>
          <p:nvPr/>
        </p:nvSpPr>
        <p:spPr bwMode="auto">
          <a:xfrm>
            <a:off x="3314700" y="2901950"/>
            <a:ext cx="2519363" cy="863600"/>
          </a:xfrm>
          <a:prstGeom prst="flowChartProcess">
            <a:avLst/>
          </a:prstGeom>
          <a:solidFill>
            <a:srgbClr val="FFFFCC"/>
          </a:solidFill>
          <a:ln w="9525">
            <a:solidFill>
              <a:schemeClr val="tx1"/>
            </a:solidFill>
            <a:miter lim="800000"/>
            <a:headEnd/>
            <a:tailEnd/>
          </a:ln>
        </p:spPr>
        <p:txBody>
          <a:bodyPr wrap="none" anchor="ctr">
            <a:prstTxWarp prst="textNoShape">
              <a:avLst/>
            </a:prstTxWarp>
          </a:bodyPr>
          <a:lstStyle/>
          <a:p>
            <a:pPr algn="ctr"/>
            <a:r>
              <a:rPr lang="en-US" sz="1800" b="0" u="none"/>
              <a:t>Instruction </a:t>
            </a:r>
          </a:p>
          <a:p>
            <a:pPr algn="ctr"/>
            <a:r>
              <a:rPr lang="en-US" sz="1800" b="0" u="none"/>
              <a:t>(enquête approfondie)</a:t>
            </a:r>
          </a:p>
        </p:txBody>
      </p:sp>
      <p:sp>
        <p:nvSpPr>
          <p:cNvPr id="32775" name="AutoShape 8"/>
          <p:cNvSpPr>
            <a:spLocks noChangeArrowheads="1"/>
          </p:cNvSpPr>
          <p:nvPr/>
        </p:nvSpPr>
        <p:spPr bwMode="auto">
          <a:xfrm>
            <a:off x="3314700" y="4102100"/>
            <a:ext cx="2519363" cy="863600"/>
          </a:xfrm>
          <a:prstGeom prst="flowChartProcess">
            <a:avLst/>
          </a:prstGeom>
          <a:solidFill>
            <a:srgbClr val="FFFFCC"/>
          </a:solidFill>
          <a:ln w="9525">
            <a:solidFill>
              <a:schemeClr val="tx1"/>
            </a:solidFill>
            <a:miter lim="800000"/>
            <a:headEnd/>
            <a:tailEnd/>
          </a:ln>
        </p:spPr>
        <p:txBody>
          <a:bodyPr wrap="none" anchor="ctr">
            <a:prstTxWarp prst="textNoShape">
              <a:avLst/>
            </a:prstTxWarp>
          </a:bodyPr>
          <a:lstStyle/>
          <a:p>
            <a:pPr algn="ctr"/>
            <a:r>
              <a:rPr lang="en-US" sz="1800" b="0" u="none"/>
              <a:t>Jugement</a:t>
            </a:r>
          </a:p>
        </p:txBody>
      </p:sp>
      <p:sp>
        <p:nvSpPr>
          <p:cNvPr id="32776" name="AutoShape 9"/>
          <p:cNvSpPr>
            <a:spLocks noChangeArrowheads="1"/>
          </p:cNvSpPr>
          <p:nvPr/>
        </p:nvSpPr>
        <p:spPr bwMode="auto">
          <a:xfrm>
            <a:off x="3314700" y="5302250"/>
            <a:ext cx="2519363" cy="863600"/>
          </a:xfrm>
          <a:prstGeom prst="flowChartProcess">
            <a:avLst/>
          </a:prstGeom>
          <a:solidFill>
            <a:srgbClr val="FFFFCC"/>
          </a:solidFill>
          <a:ln w="9525">
            <a:solidFill>
              <a:schemeClr val="tx1"/>
            </a:solidFill>
            <a:miter lim="800000"/>
            <a:headEnd/>
            <a:tailEnd/>
          </a:ln>
        </p:spPr>
        <p:txBody>
          <a:bodyPr wrap="none" anchor="ctr">
            <a:prstTxWarp prst="textNoShape">
              <a:avLst/>
            </a:prstTxWarp>
          </a:bodyPr>
          <a:lstStyle/>
          <a:p>
            <a:pPr algn="ctr"/>
            <a:r>
              <a:rPr lang="en-US" sz="1800" b="0" u="none"/>
              <a:t>Exécution de </a:t>
            </a:r>
          </a:p>
          <a:p>
            <a:pPr algn="ctr"/>
            <a:r>
              <a:rPr lang="en-US" sz="1800" b="0" u="none"/>
              <a:t>la sanction</a:t>
            </a:r>
          </a:p>
        </p:txBody>
      </p:sp>
      <p:grpSp>
        <p:nvGrpSpPr>
          <p:cNvPr id="32777" name="Group 58"/>
          <p:cNvGrpSpPr>
            <a:grpSpLocks/>
          </p:cNvGrpSpPr>
          <p:nvPr/>
        </p:nvGrpSpPr>
        <p:grpSpPr bwMode="auto">
          <a:xfrm>
            <a:off x="1492250" y="1085850"/>
            <a:ext cx="6248400" cy="458788"/>
            <a:chOff x="940" y="684"/>
            <a:chExt cx="3936" cy="289"/>
          </a:xfrm>
        </p:grpSpPr>
        <p:sp>
          <p:nvSpPr>
            <p:cNvPr id="32811" name="Text Box 22"/>
            <p:cNvSpPr txBox="1">
              <a:spLocks noChangeArrowheads="1"/>
            </p:cNvSpPr>
            <p:nvPr/>
          </p:nvSpPr>
          <p:spPr bwMode="auto">
            <a:xfrm>
              <a:off x="2361" y="684"/>
              <a:ext cx="1002" cy="288"/>
            </a:xfrm>
            <a:prstGeom prst="rect">
              <a:avLst/>
            </a:prstGeom>
            <a:noFill/>
            <a:ln w="9525">
              <a:noFill/>
              <a:miter lim="800000"/>
              <a:headEnd/>
              <a:tailEnd/>
            </a:ln>
          </p:spPr>
          <p:txBody>
            <a:bodyPr wrap="none">
              <a:prstTxWarp prst="textNoShape">
                <a:avLst/>
              </a:prstTxWarp>
              <a:spAutoFit/>
            </a:bodyPr>
            <a:lstStyle/>
            <a:p>
              <a:r>
                <a:rPr lang="fr-CH" b="0" u="none"/>
                <a:t>Procédure</a:t>
              </a:r>
            </a:p>
          </p:txBody>
        </p:sp>
        <p:sp>
          <p:nvSpPr>
            <p:cNvPr id="32812" name="Text Box 23"/>
            <p:cNvSpPr txBox="1">
              <a:spLocks noChangeArrowheads="1"/>
            </p:cNvSpPr>
            <p:nvPr/>
          </p:nvSpPr>
          <p:spPr bwMode="auto">
            <a:xfrm>
              <a:off x="3629" y="684"/>
              <a:ext cx="1247" cy="288"/>
            </a:xfrm>
            <a:prstGeom prst="rect">
              <a:avLst/>
            </a:prstGeom>
            <a:noFill/>
            <a:ln w="9525">
              <a:noFill/>
              <a:miter lim="800000"/>
              <a:headEnd/>
              <a:tailEnd/>
            </a:ln>
          </p:spPr>
          <p:txBody>
            <a:bodyPr wrap="none">
              <a:prstTxWarp prst="textNoShape">
                <a:avLst/>
              </a:prstTxWarp>
              <a:spAutoFit/>
            </a:bodyPr>
            <a:lstStyle/>
            <a:p>
              <a:r>
                <a:rPr lang="en-US" b="0" u="none"/>
                <a:t>Infrastructure</a:t>
              </a:r>
            </a:p>
          </p:txBody>
        </p:sp>
        <p:sp>
          <p:nvSpPr>
            <p:cNvPr id="32813" name="Text Box 31"/>
            <p:cNvSpPr txBox="1">
              <a:spLocks noChangeArrowheads="1"/>
            </p:cNvSpPr>
            <p:nvPr/>
          </p:nvSpPr>
          <p:spPr bwMode="auto">
            <a:xfrm>
              <a:off x="940" y="685"/>
              <a:ext cx="767" cy="288"/>
            </a:xfrm>
            <a:prstGeom prst="rect">
              <a:avLst/>
            </a:prstGeom>
            <a:noFill/>
            <a:ln w="9525">
              <a:noFill/>
              <a:miter lim="800000"/>
              <a:headEnd/>
              <a:tailEnd/>
            </a:ln>
          </p:spPr>
          <p:txBody>
            <a:bodyPr wrap="none">
              <a:prstTxWarp prst="textNoShape">
                <a:avLst/>
              </a:prstTxWarp>
              <a:spAutoFit/>
            </a:bodyPr>
            <a:lstStyle/>
            <a:p>
              <a:r>
                <a:rPr lang="en-US" b="0" u="none"/>
                <a:t>Acteurs</a:t>
              </a:r>
            </a:p>
          </p:txBody>
        </p:sp>
      </p:grpSp>
      <p:sp>
        <p:nvSpPr>
          <p:cNvPr id="32778" name="Text Box 32"/>
          <p:cNvSpPr txBox="1">
            <a:spLocks noChangeArrowheads="1"/>
          </p:cNvSpPr>
          <p:nvPr/>
        </p:nvSpPr>
        <p:spPr bwMode="auto">
          <a:xfrm>
            <a:off x="1116013" y="2116138"/>
            <a:ext cx="815975" cy="376237"/>
          </a:xfrm>
          <a:prstGeom prst="rect">
            <a:avLst/>
          </a:prstGeom>
          <a:noFill/>
          <a:ln w="9525">
            <a:solidFill>
              <a:schemeClr val="tx1"/>
            </a:solidFill>
            <a:miter lim="800000"/>
            <a:headEnd/>
            <a:tailEnd/>
          </a:ln>
        </p:spPr>
        <p:txBody>
          <a:bodyPr wrap="none">
            <a:prstTxWarp prst="textNoShape">
              <a:avLst/>
            </a:prstTxWarp>
            <a:spAutoFit/>
          </a:bodyPr>
          <a:lstStyle/>
          <a:p>
            <a:r>
              <a:rPr lang="en-US" sz="1800" b="0" u="none"/>
              <a:t>Police</a:t>
            </a:r>
          </a:p>
        </p:txBody>
      </p:sp>
      <p:sp>
        <p:nvSpPr>
          <p:cNvPr id="23586" name="Text Box 34"/>
          <p:cNvSpPr txBox="1">
            <a:spLocks noChangeArrowheads="1"/>
          </p:cNvSpPr>
          <p:nvPr/>
        </p:nvSpPr>
        <p:spPr bwMode="auto">
          <a:xfrm>
            <a:off x="1116013" y="3141663"/>
            <a:ext cx="1973262" cy="376237"/>
          </a:xfrm>
          <a:prstGeom prst="rect">
            <a:avLst/>
          </a:prstGeom>
          <a:noFill/>
          <a:ln w="9525">
            <a:solidFill>
              <a:schemeClr val="tx1"/>
            </a:solidFill>
            <a:miter lim="800000"/>
            <a:headEnd/>
            <a:tailEnd/>
          </a:ln>
        </p:spPr>
        <p:txBody>
          <a:bodyPr wrap="none">
            <a:prstTxWarp prst="textNoShape">
              <a:avLst/>
            </a:prstTxWarp>
            <a:spAutoFit/>
          </a:bodyPr>
          <a:lstStyle/>
          <a:p>
            <a:r>
              <a:rPr lang="en-US" sz="1800" b="0" u="none"/>
              <a:t>Juge d’instruction</a:t>
            </a:r>
          </a:p>
        </p:txBody>
      </p:sp>
      <p:sp>
        <p:nvSpPr>
          <p:cNvPr id="32780" name="Text Box 35"/>
          <p:cNvSpPr txBox="1">
            <a:spLocks noChangeArrowheads="1"/>
          </p:cNvSpPr>
          <p:nvPr/>
        </p:nvSpPr>
        <p:spPr bwMode="auto">
          <a:xfrm>
            <a:off x="1116013" y="2620963"/>
            <a:ext cx="1781175" cy="376237"/>
          </a:xfrm>
          <a:prstGeom prst="rect">
            <a:avLst/>
          </a:prstGeom>
          <a:noFill/>
          <a:ln w="9525">
            <a:solidFill>
              <a:schemeClr val="tx1"/>
            </a:solidFill>
            <a:miter lim="800000"/>
            <a:headEnd/>
            <a:tailEnd/>
          </a:ln>
        </p:spPr>
        <p:txBody>
          <a:bodyPr wrap="none">
            <a:prstTxWarp prst="textNoShape">
              <a:avLst/>
            </a:prstTxWarp>
            <a:spAutoFit/>
          </a:bodyPr>
          <a:lstStyle/>
          <a:p>
            <a:r>
              <a:rPr lang="en-US" sz="1800" b="0" u="none"/>
              <a:t>Ministère public</a:t>
            </a:r>
          </a:p>
        </p:txBody>
      </p:sp>
      <p:sp>
        <p:nvSpPr>
          <p:cNvPr id="32781" name="Text Box 36"/>
          <p:cNvSpPr txBox="1">
            <a:spLocks noChangeArrowheads="1"/>
          </p:cNvSpPr>
          <p:nvPr/>
        </p:nvSpPr>
        <p:spPr bwMode="auto">
          <a:xfrm>
            <a:off x="1116013" y="1628775"/>
            <a:ext cx="1044575" cy="376238"/>
          </a:xfrm>
          <a:prstGeom prst="rect">
            <a:avLst/>
          </a:prstGeom>
          <a:noFill/>
          <a:ln w="9525">
            <a:solidFill>
              <a:schemeClr val="tx1"/>
            </a:solidFill>
            <a:miter lim="800000"/>
            <a:headEnd/>
            <a:tailEnd/>
          </a:ln>
        </p:spPr>
        <p:txBody>
          <a:bodyPr wrap="none">
            <a:prstTxWarp prst="textNoShape">
              <a:avLst/>
            </a:prstTxWarp>
            <a:spAutoFit/>
          </a:bodyPr>
          <a:lstStyle/>
          <a:p>
            <a:r>
              <a:rPr lang="en-US" sz="1800" b="0" u="none"/>
              <a:t>Prévenu</a:t>
            </a:r>
          </a:p>
        </p:txBody>
      </p:sp>
      <p:sp>
        <p:nvSpPr>
          <p:cNvPr id="32782" name="Text Box 37"/>
          <p:cNvSpPr txBox="1">
            <a:spLocks noChangeArrowheads="1"/>
          </p:cNvSpPr>
          <p:nvPr/>
        </p:nvSpPr>
        <p:spPr bwMode="auto">
          <a:xfrm>
            <a:off x="2555875" y="4221163"/>
            <a:ext cx="688975" cy="376237"/>
          </a:xfrm>
          <a:prstGeom prst="rect">
            <a:avLst/>
          </a:prstGeom>
          <a:noFill/>
          <a:ln w="9525">
            <a:solidFill>
              <a:schemeClr val="tx1"/>
            </a:solidFill>
            <a:miter lim="800000"/>
            <a:headEnd/>
            <a:tailEnd/>
          </a:ln>
        </p:spPr>
        <p:txBody>
          <a:bodyPr wrap="none">
            <a:prstTxWarp prst="textNoShape">
              <a:avLst/>
            </a:prstTxWarp>
            <a:spAutoFit/>
          </a:bodyPr>
          <a:lstStyle/>
          <a:p>
            <a:r>
              <a:rPr lang="en-US" sz="1800" b="0" u="none"/>
              <a:t>Juge</a:t>
            </a:r>
          </a:p>
        </p:txBody>
      </p:sp>
      <p:sp>
        <p:nvSpPr>
          <p:cNvPr id="32783" name="Text Box 38"/>
          <p:cNvSpPr txBox="1">
            <a:spLocks noChangeArrowheads="1"/>
          </p:cNvSpPr>
          <p:nvPr/>
        </p:nvSpPr>
        <p:spPr bwMode="auto">
          <a:xfrm>
            <a:off x="1116013" y="4221163"/>
            <a:ext cx="1354137" cy="925512"/>
          </a:xfrm>
          <a:prstGeom prst="rect">
            <a:avLst/>
          </a:prstGeom>
          <a:noFill/>
          <a:ln w="9525">
            <a:solidFill>
              <a:schemeClr val="tx1"/>
            </a:solidFill>
            <a:miter lim="800000"/>
            <a:headEnd/>
            <a:tailEnd/>
          </a:ln>
        </p:spPr>
        <p:txBody>
          <a:bodyPr>
            <a:prstTxWarp prst="textNoShape">
              <a:avLst/>
            </a:prstTxWarp>
            <a:spAutoFit/>
          </a:bodyPr>
          <a:lstStyle/>
          <a:p>
            <a:r>
              <a:rPr lang="en-US" sz="1800" b="0" u="none"/>
              <a:t>Tribunal</a:t>
            </a:r>
          </a:p>
          <a:p>
            <a:r>
              <a:rPr lang="en-US" sz="1800" b="0" u="none"/>
              <a:t>mesures et </a:t>
            </a:r>
          </a:p>
          <a:p>
            <a:r>
              <a:rPr lang="en-US" sz="1800" b="0" u="none"/>
              <a:t>contraintes</a:t>
            </a:r>
          </a:p>
        </p:txBody>
      </p:sp>
      <p:grpSp>
        <p:nvGrpSpPr>
          <p:cNvPr id="32784" name="Group 48"/>
          <p:cNvGrpSpPr>
            <a:grpSpLocks/>
          </p:cNvGrpSpPr>
          <p:nvPr/>
        </p:nvGrpSpPr>
        <p:grpSpPr bwMode="auto">
          <a:xfrm>
            <a:off x="6057900" y="4797425"/>
            <a:ext cx="1439863" cy="1403350"/>
            <a:chOff x="3819" y="2840"/>
            <a:chExt cx="907" cy="1066"/>
          </a:xfrm>
        </p:grpSpPr>
        <p:sp>
          <p:nvSpPr>
            <p:cNvPr id="32809" name="AutoShape 18" descr="Dark vertical"/>
            <p:cNvSpPr>
              <a:spLocks noChangeArrowheads="1"/>
            </p:cNvSpPr>
            <p:nvPr/>
          </p:nvSpPr>
          <p:spPr bwMode="auto">
            <a:xfrm>
              <a:off x="3819" y="2840"/>
              <a:ext cx="907" cy="1066"/>
            </a:xfrm>
            <a:prstGeom prst="flowChartProcess">
              <a:avLst/>
            </a:prstGeom>
            <a:pattFill prst="dkVert">
              <a:fgClr>
                <a:schemeClr val="tx1"/>
              </a:fgClr>
              <a:bgClr>
                <a:schemeClr val="bg1"/>
              </a:bgClr>
            </a:pattFill>
            <a:ln w="9525">
              <a:solidFill>
                <a:schemeClr val="tx1"/>
              </a:solidFill>
              <a:miter lim="800000"/>
              <a:headEnd/>
              <a:tailEnd/>
            </a:ln>
          </p:spPr>
          <p:txBody>
            <a:bodyPr wrap="none" anchor="ctr">
              <a:prstTxWarp prst="textNoShape">
                <a:avLst/>
              </a:prstTxWarp>
            </a:bodyPr>
            <a:lstStyle/>
            <a:p>
              <a:pPr algn="ctr"/>
              <a:endParaRPr lang="en-US" sz="1800" b="0" u="none">
                <a:solidFill>
                  <a:srgbClr val="FF9933"/>
                </a:solidFill>
              </a:endParaRPr>
            </a:p>
          </p:txBody>
        </p:sp>
        <p:sp>
          <p:nvSpPr>
            <p:cNvPr id="32810" name="Rectangle 40"/>
            <p:cNvSpPr>
              <a:spLocks noChangeArrowheads="1"/>
            </p:cNvSpPr>
            <p:nvPr/>
          </p:nvSpPr>
          <p:spPr bwMode="auto">
            <a:xfrm>
              <a:off x="3969" y="3249"/>
              <a:ext cx="602" cy="286"/>
            </a:xfrm>
            <a:prstGeom prst="rect">
              <a:avLst/>
            </a:prstGeom>
            <a:solidFill>
              <a:schemeClr val="bg1"/>
            </a:solidFill>
            <a:ln w="9525">
              <a:solidFill>
                <a:schemeClr val="bg1"/>
              </a:solidFill>
              <a:miter lim="800000"/>
              <a:headEnd/>
              <a:tailEnd/>
            </a:ln>
          </p:spPr>
          <p:txBody>
            <a:bodyPr wrap="none">
              <a:prstTxWarp prst="textNoShape">
                <a:avLst/>
              </a:prstTxWarp>
              <a:spAutoFit/>
            </a:bodyPr>
            <a:lstStyle/>
            <a:p>
              <a:r>
                <a:rPr lang="en-US" sz="1800" b="0" u="none"/>
                <a:t>Prisons</a:t>
              </a:r>
            </a:p>
          </p:txBody>
        </p:sp>
      </p:grpSp>
      <p:grpSp>
        <p:nvGrpSpPr>
          <p:cNvPr id="32785" name="Group 47"/>
          <p:cNvGrpSpPr>
            <a:grpSpLocks/>
          </p:cNvGrpSpPr>
          <p:nvPr/>
        </p:nvGrpSpPr>
        <p:grpSpPr bwMode="auto">
          <a:xfrm>
            <a:off x="6057900" y="3429000"/>
            <a:ext cx="1439863" cy="1187450"/>
            <a:chOff x="3819" y="1797"/>
            <a:chExt cx="907" cy="461"/>
          </a:xfrm>
        </p:grpSpPr>
        <p:sp>
          <p:nvSpPr>
            <p:cNvPr id="32807" name="AutoShape 16" descr="Horizontal brick"/>
            <p:cNvSpPr>
              <a:spLocks noChangeArrowheads="1"/>
            </p:cNvSpPr>
            <p:nvPr/>
          </p:nvSpPr>
          <p:spPr bwMode="auto">
            <a:xfrm>
              <a:off x="3819" y="1797"/>
              <a:ext cx="907" cy="461"/>
            </a:xfrm>
            <a:prstGeom prst="flowChartProcess">
              <a:avLst/>
            </a:prstGeom>
            <a:pattFill prst="horzBrick">
              <a:fgClr>
                <a:schemeClr val="tx1"/>
              </a:fgClr>
              <a:bgClr>
                <a:schemeClr val="bg1"/>
              </a:bgClr>
            </a:pattFill>
            <a:ln w="9525">
              <a:solidFill>
                <a:schemeClr val="tx1"/>
              </a:solidFill>
              <a:miter lim="800000"/>
              <a:headEnd/>
              <a:tailEnd/>
            </a:ln>
          </p:spPr>
          <p:txBody>
            <a:bodyPr wrap="none" anchor="ctr">
              <a:prstTxWarp prst="textNoShape">
                <a:avLst/>
              </a:prstTxWarp>
            </a:bodyPr>
            <a:lstStyle/>
            <a:p>
              <a:pPr algn="ctr"/>
              <a:endParaRPr lang="en-US" sz="1800" b="0" u="none"/>
            </a:p>
          </p:txBody>
        </p:sp>
        <p:sp>
          <p:nvSpPr>
            <p:cNvPr id="32808" name="Rectangle 44"/>
            <p:cNvSpPr>
              <a:spLocks noChangeArrowheads="1"/>
            </p:cNvSpPr>
            <p:nvPr/>
          </p:nvSpPr>
          <p:spPr bwMode="auto">
            <a:xfrm>
              <a:off x="3865" y="1860"/>
              <a:ext cx="817" cy="206"/>
            </a:xfrm>
            <a:prstGeom prst="rect">
              <a:avLst/>
            </a:prstGeom>
            <a:solidFill>
              <a:schemeClr val="bg1"/>
            </a:solidFill>
            <a:ln w="9525">
              <a:noFill/>
              <a:miter lim="800000"/>
              <a:headEnd/>
              <a:tailEnd/>
            </a:ln>
          </p:spPr>
          <p:txBody>
            <a:bodyPr>
              <a:prstTxWarp prst="textNoShape">
                <a:avLst/>
              </a:prstTxWarp>
              <a:spAutoFit/>
            </a:bodyPr>
            <a:lstStyle/>
            <a:p>
              <a:pPr algn="ctr">
                <a:lnSpc>
                  <a:spcPct val="80000"/>
                </a:lnSpc>
              </a:pPr>
              <a:r>
                <a:rPr lang="en-US" sz="1800" b="0" u="none"/>
                <a:t>Détention</a:t>
              </a:r>
            </a:p>
            <a:p>
              <a:pPr algn="ctr">
                <a:lnSpc>
                  <a:spcPct val="80000"/>
                </a:lnSpc>
              </a:pPr>
              <a:r>
                <a:rPr lang="en-US" sz="1800" b="0" u="none"/>
                <a:t>préventive</a:t>
              </a:r>
            </a:p>
          </p:txBody>
        </p:sp>
      </p:grpSp>
      <p:sp>
        <p:nvSpPr>
          <p:cNvPr id="32786" name="AutoShape 15" descr="5%"/>
          <p:cNvSpPr>
            <a:spLocks noChangeArrowheads="1"/>
          </p:cNvSpPr>
          <p:nvPr/>
        </p:nvSpPr>
        <p:spPr bwMode="auto">
          <a:xfrm>
            <a:off x="6057900" y="1628775"/>
            <a:ext cx="1439863" cy="863600"/>
          </a:xfrm>
          <a:prstGeom prst="flowChartProcess">
            <a:avLst/>
          </a:prstGeom>
          <a:pattFill prst="pct5">
            <a:fgClr>
              <a:schemeClr val="tx1"/>
            </a:fgClr>
            <a:bgClr>
              <a:schemeClr val="bg1"/>
            </a:bgClr>
          </a:pattFill>
          <a:ln w="9525">
            <a:solidFill>
              <a:schemeClr val="tx1"/>
            </a:solidFill>
            <a:miter lim="800000"/>
            <a:headEnd/>
            <a:tailEnd/>
          </a:ln>
        </p:spPr>
        <p:txBody>
          <a:bodyPr wrap="none" anchor="ctr">
            <a:prstTxWarp prst="textNoShape">
              <a:avLst/>
            </a:prstTxWarp>
          </a:bodyPr>
          <a:lstStyle/>
          <a:p>
            <a:pPr algn="ctr"/>
            <a:r>
              <a:rPr lang="en-US" sz="1800" b="0" u="none"/>
              <a:t>Commissariat </a:t>
            </a:r>
          </a:p>
          <a:p>
            <a:pPr algn="ctr"/>
            <a:r>
              <a:rPr lang="en-US" sz="1800" b="0" u="none"/>
              <a:t>police</a:t>
            </a:r>
          </a:p>
        </p:txBody>
      </p:sp>
      <p:grpSp>
        <p:nvGrpSpPr>
          <p:cNvPr id="32787" name="Group 59"/>
          <p:cNvGrpSpPr>
            <a:grpSpLocks/>
          </p:cNvGrpSpPr>
          <p:nvPr/>
        </p:nvGrpSpPr>
        <p:grpSpPr bwMode="auto">
          <a:xfrm>
            <a:off x="6057900" y="2636838"/>
            <a:ext cx="1439863" cy="720725"/>
            <a:chOff x="4740" y="3294"/>
            <a:chExt cx="907" cy="454"/>
          </a:xfrm>
        </p:grpSpPr>
        <p:sp>
          <p:nvSpPr>
            <p:cNvPr id="32805" name="AutoShape 51" descr="90%"/>
            <p:cNvSpPr>
              <a:spLocks noChangeArrowheads="1"/>
            </p:cNvSpPr>
            <p:nvPr/>
          </p:nvSpPr>
          <p:spPr bwMode="auto">
            <a:xfrm>
              <a:off x="4740" y="3294"/>
              <a:ext cx="907" cy="454"/>
            </a:xfrm>
            <a:prstGeom prst="flowChartProcess">
              <a:avLst/>
            </a:prstGeom>
            <a:pattFill prst="pct90">
              <a:fgClr>
                <a:schemeClr val="tx1"/>
              </a:fgClr>
              <a:bgClr>
                <a:schemeClr val="bg1"/>
              </a:bgClr>
            </a:pattFill>
            <a:ln w="9525">
              <a:solidFill>
                <a:schemeClr val="tx1"/>
              </a:solidFill>
              <a:miter lim="800000"/>
              <a:headEnd/>
              <a:tailEnd/>
            </a:ln>
          </p:spPr>
          <p:txBody>
            <a:bodyPr wrap="none" anchor="ctr">
              <a:prstTxWarp prst="textNoShape">
                <a:avLst/>
              </a:prstTxWarp>
            </a:bodyPr>
            <a:lstStyle/>
            <a:p>
              <a:pPr algn="ctr"/>
              <a:endParaRPr lang="en-US" sz="1800" b="0" u="none"/>
            </a:p>
          </p:txBody>
        </p:sp>
        <p:sp>
          <p:nvSpPr>
            <p:cNvPr id="32806" name="Rectangle 52"/>
            <p:cNvSpPr>
              <a:spLocks noChangeArrowheads="1"/>
            </p:cNvSpPr>
            <p:nvPr/>
          </p:nvSpPr>
          <p:spPr bwMode="auto">
            <a:xfrm>
              <a:off x="4898" y="3336"/>
              <a:ext cx="591" cy="370"/>
            </a:xfrm>
            <a:prstGeom prst="rect">
              <a:avLst/>
            </a:prstGeom>
            <a:solidFill>
              <a:schemeClr val="bg1"/>
            </a:solidFill>
            <a:ln w="9525">
              <a:noFill/>
              <a:miter lim="800000"/>
              <a:headEnd/>
              <a:tailEnd/>
            </a:ln>
          </p:spPr>
          <p:txBody>
            <a:bodyPr>
              <a:prstTxWarp prst="textNoShape">
                <a:avLst/>
              </a:prstTxWarp>
              <a:spAutoFit/>
            </a:bodyPr>
            <a:lstStyle/>
            <a:p>
              <a:pPr algn="ctr">
                <a:lnSpc>
                  <a:spcPct val="90000"/>
                </a:lnSpc>
              </a:pPr>
              <a:r>
                <a:rPr lang="en-US" sz="1800" b="0" u="none"/>
                <a:t>Prison</a:t>
              </a:r>
            </a:p>
            <a:p>
              <a:pPr algn="ctr">
                <a:lnSpc>
                  <a:spcPct val="90000"/>
                </a:lnSpc>
              </a:pPr>
              <a:r>
                <a:rPr lang="en-US" sz="1800" b="0" u="none"/>
                <a:t>renvoi</a:t>
              </a:r>
            </a:p>
          </p:txBody>
        </p:sp>
      </p:grpSp>
      <p:cxnSp>
        <p:nvCxnSpPr>
          <p:cNvPr id="32788" name="AutoShape 53"/>
          <p:cNvCxnSpPr>
            <a:cxnSpLocks noChangeShapeType="1"/>
            <a:stCxn id="32776" idx="3"/>
            <a:endCxn id="32809" idx="1"/>
          </p:cNvCxnSpPr>
          <p:nvPr/>
        </p:nvCxnSpPr>
        <p:spPr bwMode="auto">
          <a:xfrm flipV="1">
            <a:off x="5834063" y="5499100"/>
            <a:ext cx="223837" cy="234950"/>
          </a:xfrm>
          <a:prstGeom prst="straightConnector1">
            <a:avLst/>
          </a:prstGeom>
          <a:noFill/>
          <a:ln w="38100">
            <a:solidFill>
              <a:schemeClr val="tx1"/>
            </a:solidFill>
            <a:round/>
            <a:headEnd/>
            <a:tailEnd type="triangle" w="med" len="med"/>
          </a:ln>
        </p:spPr>
      </p:cxnSp>
      <p:grpSp>
        <p:nvGrpSpPr>
          <p:cNvPr id="20536" name="Group 56"/>
          <p:cNvGrpSpPr>
            <a:grpSpLocks/>
          </p:cNvGrpSpPr>
          <p:nvPr/>
        </p:nvGrpSpPr>
        <p:grpSpPr bwMode="auto">
          <a:xfrm>
            <a:off x="107950" y="1085850"/>
            <a:ext cx="6105525" cy="4995863"/>
            <a:chOff x="68" y="684"/>
            <a:chExt cx="3846" cy="3147"/>
          </a:xfrm>
        </p:grpSpPr>
        <p:sp>
          <p:nvSpPr>
            <p:cNvPr id="32800" name="Text Box 25"/>
            <p:cNvSpPr txBox="1">
              <a:spLocks noChangeArrowheads="1"/>
            </p:cNvSpPr>
            <p:nvPr/>
          </p:nvSpPr>
          <p:spPr bwMode="auto">
            <a:xfrm>
              <a:off x="204" y="684"/>
              <a:ext cx="543" cy="288"/>
            </a:xfrm>
            <a:prstGeom prst="rect">
              <a:avLst/>
            </a:prstGeom>
            <a:noFill/>
            <a:ln w="9525">
              <a:noFill/>
              <a:miter lim="800000"/>
              <a:headEnd/>
              <a:tailEnd/>
            </a:ln>
          </p:spPr>
          <p:txBody>
            <a:bodyPr wrap="none">
              <a:prstTxWarp prst="textNoShape">
                <a:avLst/>
              </a:prstTxWarp>
              <a:spAutoFit/>
            </a:bodyPr>
            <a:lstStyle/>
            <a:p>
              <a:r>
                <a:rPr lang="en-US" u="none">
                  <a:solidFill>
                    <a:srgbClr val="FF9933"/>
                  </a:solidFill>
                </a:rPr>
                <a:t>2007</a:t>
              </a:r>
            </a:p>
          </p:txBody>
        </p:sp>
        <p:sp>
          <p:nvSpPr>
            <p:cNvPr id="32801" name="AutoShape 10"/>
            <p:cNvSpPr>
              <a:spLocks noChangeArrowheads="1"/>
            </p:cNvSpPr>
            <p:nvPr/>
          </p:nvSpPr>
          <p:spPr bwMode="auto">
            <a:xfrm>
              <a:off x="703" y="2614"/>
              <a:ext cx="1722" cy="363"/>
            </a:xfrm>
            <a:prstGeom prst="rightArrow">
              <a:avLst>
                <a:gd name="adj1" fmla="val 50000"/>
                <a:gd name="adj2" fmla="val 118595"/>
              </a:avLst>
            </a:prstGeom>
            <a:solidFill>
              <a:srgbClr val="FF9933">
                <a:alpha val="70195"/>
              </a:srgbClr>
            </a:solidFill>
            <a:ln w="9525">
              <a:noFill/>
              <a:miter lim="800000"/>
              <a:headEnd/>
              <a:tailEnd/>
            </a:ln>
          </p:spPr>
          <p:txBody>
            <a:bodyPr wrap="none" anchor="ctr">
              <a:prstTxWarp prst="textNoShape">
                <a:avLst/>
              </a:prstTxWarp>
            </a:bodyPr>
            <a:lstStyle/>
            <a:p>
              <a:endParaRPr lang="en-US" sz="1800" b="0" u="none"/>
            </a:p>
          </p:txBody>
        </p:sp>
        <p:sp>
          <p:nvSpPr>
            <p:cNvPr id="32802" name="AutoShape 28"/>
            <p:cNvSpPr>
              <a:spLocks noChangeAspect="1" noChangeArrowheads="1"/>
            </p:cNvSpPr>
            <p:nvPr/>
          </p:nvSpPr>
          <p:spPr bwMode="auto">
            <a:xfrm rot="5400000">
              <a:off x="2482" y="3202"/>
              <a:ext cx="354" cy="219"/>
            </a:xfrm>
            <a:prstGeom prst="rightArrow">
              <a:avLst>
                <a:gd name="adj1" fmla="val 50000"/>
                <a:gd name="adj2" fmla="val 40411"/>
              </a:avLst>
            </a:prstGeom>
            <a:solidFill>
              <a:srgbClr val="FF9933"/>
            </a:solidFill>
            <a:ln w="9525">
              <a:noFill/>
              <a:miter lim="800000"/>
              <a:headEnd/>
              <a:tailEnd/>
            </a:ln>
          </p:spPr>
          <p:txBody>
            <a:bodyPr rot="10800000" vert="eaVert" wrap="none" anchor="ctr">
              <a:prstTxWarp prst="textNoShape">
                <a:avLst/>
              </a:prstTxWarp>
            </a:bodyPr>
            <a:lstStyle/>
            <a:p>
              <a:endParaRPr lang="en-US" sz="1800" b="0" u="none"/>
            </a:p>
          </p:txBody>
        </p:sp>
        <p:sp>
          <p:nvSpPr>
            <p:cNvPr id="32803" name="AutoShape 55"/>
            <p:cNvSpPr>
              <a:spLocks noChangeAspect="1" noChangeArrowheads="1"/>
            </p:cNvSpPr>
            <p:nvPr/>
          </p:nvSpPr>
          <p:spPr bwMode="auto">
            <a:xfrm>
              <a:off x="3560" y="3612"/>
              <a:ext cx="354" cy="219"/>
            </a:xfrm>
            <a:prstGeom prst="rightArrow">
              <a:avLst>
                <a:gd name="adj1" fmla="val 50000"/>
                <a:gd name="adj2" fmla="val 40411"/>
              </a:avLst>
            </a:prstGeom>
            <a:solidFill>
              <a:srgbClr val="FF9933"/>
            </a:solidFill>
            <a:ln w="9525">
              <a:noFill/>
              <a:miter lim="800000"/>
              <a:headEnd/>
              <a:tailEnd/>
            </a:ln>
          </p:spPr>
          <p:txBody>
            <a:bodyPr wrap="none" anchor="ctr">
              <a:prstTxWarp prst="textNoShape">
                <a:avLst/>
              </a:prstTxWarp>
            </a:bodyPr>
            <a:lstStyle/>
            <a:p>
              <a:endParaRPr lang="en-US" sz="1800" b="0" u="none"/>
            </a:p>
          </p:txBody>
        </p:sp>
        <p:sp>
          <p:nvSpPr>
            <p:cNvPr id="32804" name="Text Box 70"/>
            <p:cNvSpPr txBox="1">
              <a:spLocks noChangeArrowheads="1"/>
            </p:cNvSpPr>
            <p:nvPr/>
          </p:nvSpPr>
          <p:spPr bwMode="auto">
            <a:xfrm rot="-5400000">
              <a:off x="-691" y="2146"/>
              <a:ext cx="2036" cy="518"/>
            </a:xfrm>
            <a:prstGeom prst="rect">
              <a:avLst/>
            </a:prstGeom>
            <a:noFill/>
            <a:ln w="9525">
              <a:noFill/>
              <a:miter lim="800000"/>
              <a:headEnd/>
              <a:tailEnd/>
            </a:ln>
          </p:spPr>
          <p:txBody>
            <a:bodyPr wrap="none">
              <a:prstTxWarp prst="textNoShape">
                <a:avLst/>
              </a:prstTxWarp>
              <a:spAutoFit/>
            </a:bodyPr>
            <a:lstStyle/>
            <a:p>
              <a:r>
                <a:rPr lang="fr-CH" u="none">
                  <a:solidFill>
                    <a:srgbClr val="FF9933"/>
                  </a:solidFill>
                </a:rPr>
                <a:t>Nouveau code pénal </a:t>
              </a:r>
              <a:br>
                <a:rPr lang="fr-CH" u="none">
                  <a:solidFill>
                    <a:srgbClr val="FF9933"/>
                  </a:solidFill>
                </a:rPr>
              </a:br>
              <a:r>
                <a:rPr lang="fr-CH" u="none">
                  <a:solidFill>
                    <a:srgbClr val="FF9933"/>
                  </a:solidFill>
                </a:rPr>
                <a:t>(droit des sanctions)</a:t>
              </a:r>
            </a:p>
          </p:txBody>
        </p:sp>
      </p:grpSp>
      <p:cxnSp>
        <p:nvCxnSpPr>
          <p:cNvPr id="32790" name="AutoShape 12"/>
          <p:cNvCxnSpPr>
            <a:cxnSpLocks noChangeShapeType="1"/>
            <a:stCxn id="32773" idx="3"/>
            <a:endCxn id="32786" idx="1"/>
          </p:cNvCxnSpPr>
          <p:nvPr/>
        </p:nvCxnSpPr>
        <p:spPr bwMode="auto">
          <a:xfrm flipV="1">
            <a:off x="5834063" y="2060575"/>
            <a:ext cx="223837" cy="73025"/>
          </a:xfrm>
          <a:prstGeom prst="straightConnector1">
            <a:avLst/>
          </a:prstGeom>
          <a:noFill/>
          <a:ln w="38100">
            <a:solidFill>
              <a:schemeClr val="tx1"/>
            </a:solidFill>
            <a:round/>
            <a:headEnd/>
            <a:tailEnd type="triangle" w="med" len="med"/>
          </a:ln>
        </p:spPr>
      </p:cxnSp>
      <p:cxnSp>
        <p:nvCxnSpPr>
          <p:cNvPr id="32791" name="AutoShape 12"/>
          <p:cNvCxnSpPr>
            <a:cxnSpLocks noChangeShapeType="1"/>
            <a:stCxn id="32774" idx="3"/>
            <a:endCxn id="32807" idx="1"/>
          </p:cNvCxnSpPr>
          <p:nvPr/>
        </p:nvCxnSpPr>
        <p:spPr bwMode="auto">
          <a:xfrm>
            <a:off x="5834063" y="3333750"/>
            <a:ext cx="223837" cy="688975"/>
          </a:xfrm>
          <a:prstGeom prst="straightConnector1">
            <a:avLst/>
          </a:prstGeom>
          <a:noFill/>
          <a:ln w="38100">
            <a:solidFill>
              <a:schemeClr val="tx1"/>
            </a:solidFill>
            <a:round/>
            <a:headEnd/>
            <a:tailEnd type="triangle" w="med" len="med"/>
          </a:ln>
        </p:spPr>
      </p:cxnSp>
      <p:sp>
        <p:nvSpPr>
          <p:cNvPr id="23619" name="AutoShape 67"/>
          <p:cNvSpPr>
            <a:spLocks noChangeAspect="1" noChangeArrowheads="1"/>
          </p:cNvSpPr>
          <p:nvPr/>
        </p:nvSpPr>
        <p:spPr bwMode="auto">
          <a:xfrm>
            <a:off x="5370513" y="3573463"/>
            <a:ext cx="714375" cy="276225"/>
          </a:xfrm>
          <a:prstGeom prst="rightArrow">
            <a:avLst>
              <a:gd name="adj1" fmla="val 50000"/>
              <a:gd name="adj2" fmla="val 64655"/>
            </a:avLst>
          </a:prstGeom>
          <a:solidFill>
            <a:srgbClr val="99FF99"/>
          </a:solidFill>
          <a:ln w="9525">
            <a:noFill/>
            <a:miter lim="800000"/>
            <a:headEnd/>
            <a:tailEnd/>
          </a:ln>
        </p:spPr>
        <p:txBody>
          <a:bodyPr wrap="none" anchor="ctr">
            <a:prstTxWarp prst="textNoShape">
              <a:avLst/>
            </a:prstTxWarp>
          </a:bodyPr>
          <a:lstStyle/>
          <a:p>
            <a:endParaRPr lang="en-US" sz="1800" b="0" u="none"/>
          </a:p>
        </p:txBody>
      </p:sp>
      <p:grpSp>
        <p:nvGrpSpPr>
          <p:cNvPr id="23626" name="Group 74"/>
          <p:cNvGrpSpPr>
            <a:grpSpLocks/>
          </p:cNvGrpSpPr>
          <p:nvPr/>
        </p:nvGrpSpPr>
        <p:grpSpPr bwMode="auto">
          <a:xfrm>
            <a:off x="5651500" y="1085850"/>
            <a:ext cx="3454400" cy="4648200"/>
            <a:chOff x="3515" y="684"/>
            <a:chExt cx="2176" cy="2928"/>
          </a:xfrm>
        </p:grpSpPr>
        <p:sp>
          <p:nvSpPr>
            <p:cNvPr id="32796" name="Text Box 24"/>
            <p:cNvSpPr txBox="1">
              <a:spLocks noChangeArrowheads="1"/>
            </p:cNvSpPr>
            <p:nvPr/>
          </p:nvSpPr>
          <p:spPr bwMode="auto">
            <a:xfrm>
              <a:off x="5103" y="684"/>
              <a:ext cx="543" cy="288"/>
            </a:xfrm>
            <a:prstGeom prst="rect">
              <a:avLst/>
            </a:prstGeom>
            <a:noFill/>
            <a:ln w="9525">
              <a:noFill/>
              <a:miter lim="800000"/>
              <a:headEnd/>
              <a:tailEnd/>
            </a:ln>
          </p:spPr>
          <p:txBody>
            <a:bodyPr wrap="none">
              <a:prstTxWarp prst="textNoShape">
                <a:avLst/>
              </a:prstTxWarp>
              <a:spAutoFit/>
            </a:bodyPr>
            <a:lstStyle/>
            <a:p>
              <a:r>
                <a:rPr lang="en-US" u="none">
                  <a:solidFill>
                    <a:srgbClr val="99FF99"/>
                  </a:solidFill>
                </a:rPr>
                <a:t>2011</a:t>
              </a:r>
            </a:p>
          </p:txBody>
        </p:sp>
        <p:sp>
          <p:nvSpPr>
            <p:cNvPr id="32797" name="AutoShape 27"/>
            <p:cNvSpPr>
              <a:spLocks noChangeArrowheads="1"/>
            </p:cNvSpPr>
            <p:nvPr/>
          </p:nvSpPr>
          <p:spPr bwMode="auto">
            <a:xfrm flipH="1">
              <a:off x="3515" y="1888"/>
              <a:ext cx="1700" cy="363"/>
            </a:xfrm>
            <a:prstGeom prst="rightArrow">
              <a:avLst>
                <a:gd name="adj1" fmla="val 50000"/>
                <a:gd name="adj2" fmla="val 117080"/>
              </a:avLst>
            </a:prstGeom>
            <a:solidFill>
              <a:srgbClr val="99FF99">
                <a:alpha val="70195"/>
              </a:srgbClr>
            </a:solidFill>
            <a:ln w="9525">
              <a:noFill/>
              <a:miter lim="800000"/>
              <a:headEnd/>
              <a:tailEnd/>
            </a:ln>
          </p:spPr>
          <p:txBody>
            <a:bodyPr wrap="none" anchor="ctr">
              <a:prstTxWarp prst="textNoShape">
                <a:avLst/>
              </a:prstTxWarp>
            </a:bodyPr>
            <a:lstStyle/>
            <a:p>
              <a:endParaRPr lang="en-US" sz="1800" b="0" u="none"/>
            </a:p>
          </p:txBody>
        </p:sp>
        <p:sp>
          <p:nvSpPr>
            <p:cNvPr id="32798" name="AutoShape 26"/>
            <p:cNvSpPr>
              <a:spLocks noChangeArrowheads="1"/>
            </p:cNvSpPr>
            <p:nvPr/>
          </p:nvSpPr>
          <p:spPr bwMode="auto">
            <a:xfrm flipH="1">
              <a:off x="3515" y="981"/>
              <a:ext cx="1700" cy="363"/>
            </a:xfrm>
            <a:prstGeom prst="rightArrow">
              <a:avLst>
                <a:gd name="adj1" fmla="val 50000"/>
                <a:gd name="adj2" fmla="val 117080"/>
              </a:avLst>
            </a:prstGeom>
            <a:solidFill>
              <a:srgbClr val="99FF99">
                <a:alpha val="70195"/>
              </a:srgbClr>
            </a:solidFill>
            <a:ln w="9525">
              <a:noFill/>
              <a:miter lim="800000"/>
              <a:headEnd/>
              <a:tailEnd/>
            </a:ln>
          </p:spPr>
          <p:txBody>
            <a:bodyPr wrap="none" anchor="ctr">
              <a:prstTxWarp prst="textNoShape">
                <a:avLst/>
              </a:prstTxWarp>
            </a:bodyPr>
            <a:lstStyle/>
            <a:p>
              <a:endParaRPr lang="en-US" sz="1800" b="0" u="none"/>
            </a:p>
          </p:txBody>
        </p:sp>
        <p:sp>
          <p:nvSpPr>
            <p:cNvPr id="32799" name="Text Box 71"/>
            <p:cNvSpPr txBox="1">
              <a:spLocks noChangeArrowheads="1"/>
            </p:cNvSpPr>
            <p:nvPr/>
          </p:nvSpPr>
          <p:spPr bwMode="auto">
            <a:xfrm rot="5400000">
              <a:off x="4347" y="2269"/>
              <a:ext cx="2399" cy="288"/>
            </a:xfrm>
            <a:prstGeom prst="rect">
              <a:avLst/>
            </a:prstGeom>
            <a:noFill/>
            <a:ln w="9525">
              <a:noFill/>
              <a:miter lim="800000"/>
              <a:headEnd/>
              <a:tailEnd/>
            </a:ln>
          </p:spPr>
          <p:txBody>
            <a:bodyPr wrap="none">
              <a:prstTxWarp prst="textNoShape">
                <a:avLst/>
              </a:prstTxWarp>
              <a:spAutoFit/>
            </a:bodyPr>
            <a:lstStyle/>
            <a:p>
              <a:r>
                <a:rPr lang="fr-CH" u="none">
                  <a:solidFill>
                    <a:srgbClr val="99FF99"/>
                  </a:solidFill>
                </a:rPr>
                <a:t>Procédure pénale unifiée</a:t>
              </a:r>
            </a:p>
          </p:txBody>
        </p:sp>
      </p:grpSp>
      <p:cxnSp>
        <p:nvCxnSpPr>
          <p:cNvPr id="32794" name="AutoShape 12"/>
          <p:cNvCxnSpPr>
            <a:cxnSpLocks noChangeShapeType="1"/>
            <a:stCxn id="32773" idx="3"/>
            <a:endCxn id="32805" idx="1"/>
          </p:cNvCxnSpPr>
          <p:nvPr/>
        </p:nvCxnSpPr>
        <p:spPr bwMode="auto">
          <a:xfrm>
            <a:off x="5834063" y="2133600"/>
            <a:ext cx="223837" cy="863600"/>
          </a:xfrm>
          <a:prstGeom prst="straightConnector1">
            <a:avLst/>
          </a:prstGeom>
          <a:noFill/>
          <a:ln w="38100">
            <a:solidFill>
              <a:schemeClr val="tx1"/>
            </a:solidFill>
            <a:round/>
            <a:headEnd/>
            <a:tailEnd type="triangle" w="med" len="med"/>
          </a:ln>
        </p:spPr>
      </p:cxnSp>
      <p:sp>
        <p:nvSpPr>
          <p:cNvPr id="23621" name="AutoShape 69"/>
          <p:cNvSpPr>
            <a:spLocks noChangeAspect="1" noChangeArrowheads="1"/>
          </p:cNvSpPr>
          <p:nvPr/>
        </p:nvSpPr>
        <p:spPr bwMode="auto">
          <a:xfrm>
            <a:off x="5435600" y="2360613"/>
            <a:ext cx="714375" cy="276225"/>
          </a:xfrm>
          <a:prstGeom prst="rightArrow">
            <a:avLst>
              <a:gd name="adj1" fmla="val 50000"/>
              <a:gd name="adj2" fmla="val 64655"/>
            </a:avLst>
          </a:prstGeom>
          <a:solidFill>
            <a:srgbClr val="99FF99"/>
          </a:solidFill>
          <a:ln w="9525">
            <a:noFill/>
            <a:miter lim="800000"/>
            <a:headEnd/>
            <a:tailEnd/>
          </a:ln>
        </p:spPr>
        <p:txBody>
          <a:bodyPr wrap="none" anchor="ctr">
            <a:prstTxWarp prst="textNoShape">
              <a:avLst/>
            </a:prstTxWarp>
          </a:bodyPr>
          <a:lstStyle/>
          <a:p>
            <a:endParaRPr lang="en-US" sz="1800" b="0" u="non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626"/>
                                        </p:tgtEl>
                                        <p:attrNameLst>
                                          <p:attrName>style.visibility</p:attrName>
                                        </p:attrNameLst>
                                      </p:cBhvr>
                                      <p:to>
                                        <p:strVal val="visible"/>
                                      </p:to>
                                    </p:set>
                                  </p:childTnLst>
                                </p:cTn>
                              </p:par>
                              <p:par>
                                <p:cTn id="11" presetID="3" presetClass="exit" presetSubtype="10" fill="hold" grpId="0" nodeType="withEffect">
                                  <p:stCondLst>
                                    <p:cond delay="0"/>
                                  </p:stCondLst>
                                  <p:childTnLst>
                                    <p:animEffect transition="out" filter="blinds(horizontal)">
                                      <p:cBhvr>
                                        <p:cTn id="12" dur="500"/>
                                        <p:tgtEl>
                                          <p:spTgt spid="23586"/>
                                        </p:tgtEl>
                                      </p:cBhvr>
                                    </p:animEffect>
                                    <p:set>
                                      <p:cBhvr>
                                        <p:cTn id="13" dur="1" fill="hold">
                                          <p:stCondLst>
                                            <p:cond delay="499"/>
                                          </p:stCondLst>
                                        </p:cTn>
                                        <p:tgtEl>
                                          <p:spTgt spid="23586"/>
                                        </p:tgtEl>
                                        <p:attrNameLst>
                                          <p:attrName>style.visibility</p:attrName>
                                        </p:attrNameLst>
                                      </p:cBhvr>
                                      <p:to>
                                        <p:strVal val="hidden"/>
                                      </p:to>
                                    </p:set>
                                  </p:childTnLst>
                                </p:cTn>
                              </p:par>
                              <p:par>
                                <p:cTn id="14" presetID="1" presetClass="entr" presetSubtype="0" fill="hold" grpId="0" nodeType="withEffect">
                                  <p:stCondLst>
                                    <p:cond delay="0"/>
                                  </p:stCondLst>
                                  <p:childTnLst>
                                    <p:set>
                                      <p:cBhvr>
                                        <p:cTn id="15" dur="1" fill="hold">
                                          <p:stCondLst>
                                            <p:cond delay="0"/>
                                          </p:stCondLst>
                                        </p:cTn>
                                        <p:tgtEl>
                                          <p:spTgt spid="23619"/>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236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86" grpId="0" animBg="1"/>
      <p:bldP spid="23619" grpId="0" animBg="1"/>
      <p:bldP spid="2362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82" name="Rectangle 2"/>
          <p:cNvSpPr>
            <a:spLocks noGrp="1"/>
          </p:cNvSpPr>
          <p:nvPr>
            <p:ph type="title" idx="4294967295"/>
          </p:nvPr>
        </p:nvSpPr>
        <p:spPr/>
        <p:txBody>
          <a:bodyPr/>
          <a:lstStyle/>
          <a:p>
            <a:r>
              <a:rPr lang="en-US" smtClean="0">
                <a:latin typeface="Calibri" pitchFamily="127" charset="0"/>
              </a:rPr>
              <a:t>Privation de liberté</a:t>
            </a:r>
          </a:p>
        </p:txBody>
      </p:sp>
      <p:graphicFrame>
        <p:nvGraphicFramePr>
          <p:cNvPr id="62468" name="Group 4"/>
          <p:cNvGraphicFramePr>
            <a:graphicFrameLocks noGrp="1"/>
          </p:cNvGraphicFramePr>
          <p:nvPr/>
        </p:nvGraphicFramePr>
        <p:xfrm>
          <a:off x="636588" y="323850"/>
          <a:ext cx="1501775" cy="518160"/>
        </p:xfrm>
        <a:graphic>
          <a:graphicData uri="http://schemas.openxmlformats.org/drawingml/2006/table">
            <a:tbl>
              <a:tblPr/>
              <a:tblGrid>
                <a:gridCol w="1501775"/>
              </a:tblGrid>
              <a:tr h="16192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800" b="0" i="0" u="none" strike="noStrike" cap="none" normalizeH="0" baseline="0" smtClean="0">
                        <a:ln>
                          <a:noFill/>
                        </a:ln>
                        <a:solidFill>
                          <a:schemeClr val="tx1"/>
                        </a:solidFill>
                        <a:effectLst/>
                        <a:latin typeface="Calibri" pitchFamily="34" charset="0"/>
                      </a:endParaRPr>
                    </a:p>
                  </a:txBody>
                  <a:tcPr anchor="b" horzOverflow="overflow">
                    <a:lnL cap="flat">
                      <a:noFill/>
                    </a:lnL>
                    <a:lnR cap="flat">
                      <a:noFill/>
                    </a:lnR>
                    <a:lnT cap="flat">
                      <a:noFill/>
                    </a:lnT>
                    <a:lnB cap="flat">
                      <a:noFill/>
                    </a:lnB>
                    <a:lnTlToBr>
                      <a:noFill/>
                    </a:lnTlToBr>
                    <a:lnBlToTr>
                      <a:noFill/>
                    </a:lnBlToTr>
                    <a:noFill/>
                  </a:tcPr>
                </a:tc>
              </a:tr>
            </a:tbl>
          </a:graphicData>
        </a:graphic>
      </p:graphicFrame>
      <p:pic>
        <p:nvPicPr>
          <p:cNvPr id="62485" name="Picture 10" descr="clip_image001"/>
          <p:cNvPicPr>
            <a:picLocks noChangeAspect="1" noChangeArrowheads="1"/>
          </p:cNvPicPr>
          <p:nvPr/>
        </p:nvPicPr>
        <p:blipFill>
          <a:blip r:embed="rId4"/>
          <a:srcRect/>
          <a:stretch>
            <a:fillRect/>
          </a:stretch>
        </p:blipFill>
        <p:spPr bwMode="auto">
          <a:xfrm>
            <a:off x="754063" y="-5368925"/>
            <a:ext cx="5895975" cy="3571875"/>
          </a:xfrm>
          <a:prstGeom prst="rect">
            <a:avLst/>
          </a:prstGeom>
          <a:noFill/>
          <a:ln w="9525">
            <a:noFill/>
            <a:miter lim="800000"/>
            <a:headEnd/>
            <a:tailEnd/>
          </a:ln>
        </p:spPr>
      </p:pic>
      <p:graphicFrame>
        <p:nvGraphicFramePr>
          <p:cNvPr id="62480" name="Object 16"/>
          <p:cNvGraphicFramePr>
            <a:graphicFrameLocks noChangeAspect="1"/>
          </p:cNvGraphicFramePr>
          <p:nvPr>
            <p:ph idx="4294967295"/>
          </p:nvPr>
        </p:nvGraphicFramePr>
        <p:xfrm>
          <a:off x="539750" y="1484313"/>
          <a:ext cx="7632700" cy="4433887"/>
        </p:xfrm>
        <a:graphic>
          <a:graphicData uri="http://schemas.openxmlformats.org/presentationml/2006/ole">
            <p:oleObj spid="_x0000_s62480" name="Worksheet" r:id="rId5" imgW="5886602" imgH="3419551" progId="Excel.Sheet.8">
              <p:embed/>
            </p:oleObj>
          </a:graphicData>
        </a:graphic>
      </p:graphicFrame>
      <p:grpSp>
        <p:nvGrpSpPr>
          <p:cNvPr id="62489" name="Group 25"/>
          <p:cNvGrpSpPr>
            <a:grpSpLocks/>
          </p:cNvGrpSpPr>
          <p:nvPr/>
        </p:nvGrpSpPr>
        <p:grpSpPr bwMode="auto">
          <a:xfrm>
            <a:off x="5737225" y="1262063"/>
            <a:ext cx="2478088" cy="4543425"/>
            <a:chOff x="3606" y="795"/>
            <a:chExt cx="1561" cy="2862"/>
          </a:xfrm>
        </p:grpSpPr>
        <p:sp>
          <p:nvSpPr>
            <p:cNvPr id="62487" name="Line 18"/>
            <p:cNvSpPr>
              <a:spLocks noChangeShapeType="1"/>
            </p:cNvSpPr>
            <p:nvPr/>
          </p:nvSpPr>
          <p:spPr bwMode="auto">
            <a:xfrm>
              <a:off x="3606" y="890"/>
              <a:ext cx="0" cy="2767"/>
            </a:xfrm>
            <a:prstGeom prst="line">
              <a:avLst/>
            </a:prstGeom>
            <a:noFill/>
            <a:ln w="28575">
              <a:solidFill>
                <a:srgbClr val="FF3300"/>
              </a:solidFill>
              <a:prstDash val="dashDot"/>
              <a:round/>
              <a:headEnd/>
              <a:tailEnd/>
            </a:ln>
          </p:spPr>
          <p:txBody>
            <a:bodyPr>
              <a:prstTxWarp prst="textNoShape">
                <a:avLst/>
              </a:prstTxWarp>
            </a:bodyPr>
            <a:lstStyle/>
            <a:p>
              <a:endParaRPr lang="en-US"/>
            </a:p>
          </p:txBody>
        </p:sp>
        <p:sp>
          <p:nvSpPr>
            <p:cNvPr id="62488" name="Line 19"/>
            <p:cNvSpPr>
              <a:spLocks noChangeShapeType="1"/>
            </p:cNvSpPr>
            <p:nvPr/>
          </p:nvSpPr>
          <p:spPr bwMode="auto">
            <a:xfrm>
              <a:off x="3696" y="1071"/>
              <a:ext cx="862" cy="0"/>
            </a:xfrm>
            <a:prstGeom prst="line">
              <a:avLst/>
            </a:prstGeom>
            <a:noFill/>
            <a:ln w="76200">
              <a:solidFill>
                <a:srgbClr val="FF3300"/>
              </a:solidFill>
              <a:round/>
              <a:headEnd/>
              <a:tailEnd type="triangle" w="med" len="med"/>
            </a:ln>
          </p:spPr>
          <p:txBody>
            <a:bodyPr>
              <a:prstTxWarp prst="textNoShape">
                <a:avLst/>
              </a:prstTxWarp>
            </a:bodyPr>
            <a:lstStyle/>
            <a:p>
              <a:endParaRPr lang="en-US"/>
            </a:p>
          </p:txBody>
        </p:sp>
        <p:sp>
          <p:nvSpPr>
            <p:cNvPr id="2" name="Rectangle 20"/>
            <p:cNvSpPr>
              <a:spLocks noChangeArrowheads="1"/>
            </p:cNvSpPr>
            <p:nvPr/>
          </p:nvSpPr>
          <p:spPr bwMode="auto">
            <a:xfrm>
              <a:off x="3651" y="795"/>
              <a:ext cx="1516" cy="231"/>
            </a:xfrm>
            <a:prstGeom prst="rect">
              <a:avLst/>
            </a:prstGeom>
            <a:noFill/>
            <a:ln w="9525">
              <a:noFill/>
              <a:miter lim="800000"/>
              <a:headEnd/>
              <a:tailEnd/>
            </a:ln>
          </p:spPr>
          <p:txBody>
            <a:bodyPr wrap="none">
              <a:prstTxWarp prst="textNoShape">
                <a:avLst/>
              </a:prstTxWarp>
              <a:spAutoFit/>
            </a:bodyPr>
            <a:lstStyle/>
            <a:p>
              <a:r>
                <a:rPr lang="fr-CH" sz="1800" u="none">
                  <a:solidFill>
                    <a:srgbClr val="FF9933"/>
                  </a:solidFill>
                </a:rPr>
                <a:t>Nouveau code pénal</a:t>
              </a:r>
              <a:endParaRPr lang="en-US" sz="1800" u="none">
                <a:solidFill>
                  <a:srgbClr val="FF9933"/>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4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6"/>
          <p:cNvSpPr>
            <a:spLocks noGrp="1"/>
          </p:cNvSpPr>
          <p:nvPr>
            <p:ph type="title" idx="4294967295"/>
          </p:nvPr>
        </p:nvSpPr>
        <p:spPr/>
        <p:txBody>
          <a:bodyPr/>
          <a:lstStyle/>
          <a:p>
            <a:r>
              <a:rPr lang="en-US" smtClean="0">
                <a:latin typeface="Calibri" pitchFamily="127" charset="0"/>
              </a:rPr>
              <a:t>Discussion</a:t>
            </a:r>
          </a:p>
        </p:txBody>
      </p:sp>
      <p:sp>
        <p:nvSpPr>
          <p:cNvPr id="64514" name="Rectangle 7"/>
          <p:cNvSpPr>
            <a:spLocks noGrp="1"/>
          </p:cNvSpPr>
          <p:nvPr>
            <p:ph type="body" idx="4294967295"/>
          </p:nvPr>
        </p:nvSpPr>
        <p:spPr/>
        <p:txBody>
          <a:bodyPr/>
          <a:lstStyle/>
          <a:p>
            <a:r>
              <a:rPr lang="fr-CH" altLang="zh-CN" sz="2800" smtClean="0">
                <a:latin typeface="Calibri" pitchFamily="127" charset="0"/>
              </a:rPr>
              <a:t>L’évolution de la privatisation de liberté depuis 1999:</a:t>
            </a:r>
          </a:p>
          <a:p>
            <a:pPr>
              <a:buFont typeface="Arial" pitchFamily="127" charset="0"/>
              <a:buNone/>
            </a:pPr>
            <a:r>
              <a:rPr lang="fr-CH" altLang="zh-CN" sz="2800" smtClean="0">
                <a:latin typeface="Calibri" pitchFamily="127" charset="0"/>
              </a:rPr>
              <a:t> </a:t>
            </a:r>
          </a:p>
          <a:p>
            <a:pPr lvl="1"/>
            <a:r>
              <a:rPr lang="fr-CH" altLang="zh-CN" sz="2400" smtClean="0">
                <a:latin typeface="Calibri" pitchFamily="127" charset="0"/>
              </a:rPr>
              <a:t>Les effet se manifeste sur des périodes de 5 - 10 ans</a:t>
            </a:r>
          </a:p>
          <a:p>
            <a:pPr lvl="1"/>
            <a:r>
              <a:rPr lang="fr-CH" altLang="zh-CN" sz="2400" smtClean="0">
                <a:latin typeface="Calibri" pitchFamily="127" charset="0"/>
              </a:rPr>
              <a:t>Forte corrélation entre les concordats alémaniques</a:t>
            </a:r>
          </a:p>
          <a:p>
            <a:pPr lvl="1"/>
            <a:r>
              <a:rPr lang="fr-CH" altLang="zh-CN" sz="2400" smtClean="0">
                <a:latin typeface="Calibri" pitchFamily="127" charset="0"/>
              </a:rPr>
              <a:t>Pas de corrélation entre le concordat latin et les concordats alémaniques</a:t>
            </a:r>
            <a:endParaRPr lang="en-US" sz="2400" smtClean="0">
              <a:latin typeface="Calibri" pitchFamily="127"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p:cNvSpPr>
          <p:nvPr>
            <p:ph type="title" idx="4294967295"/>
          </p:nvPr>
        </p:nvSpPr>
        <p:spPr/>
        <p:txBody>
          <a:bodyPr/>
          <a:lstStyle/>
          <a:p>
            <a:r>
              <a:rPr lang="en-US" smtClean="0">
                <a:latin typeface="Calibri" pitchFamily="127" charset="0"/>
              </a:rPr>
              <a:t>Contexte</a:t>
            </a:r>
          </a:p>
        </p:txBody>
      </p:sp>
      <p:sp>
        <p:nvSpPr>
          <p:cNvPr id="8194" name="Rectangle 3"/>
          <p:cNvSpPr>
            <a:spLocks noGrp="1"/>
          </p:cNvSpPr>
          <p:nvPr>
            <p:ph type="body" idx="4294967295"/>
          </p:nvPr>
        </p:nvSpPr>
        <p:spPr/>
        <p:txBody>
          <a:bodyPr/>
          <a:lstStyle/>
          <a:p>
            <a:pPr>
              <a:lnSpc>
                <a:spcPct val="90000"/>
              </a:lnSpc>
              <a:buFont typeface="Times" pitchFamily="127" charset="0"/>
              <a:buChar char="•"/>
            </a:pPr>
            <a:r>
              <a:rPr lang="en-US" sz="2800" smtClean="0">
                <a:latin typeface="Calibri" pitchFamily="127" charset="0"/>
              </a:rPr>
              <a:t>Sujet d’actualité : surpopulation de certaines prisons ex : Champs-Dollon</a:t>
            </a:r>
          </a:p>
          <a:p>
            <a:pPr>
              <a:lnSpc>
                <a:spcPct val="90000"/>
              </a:lnSpc>
            </a:pPr>
            <a:r>
              <a:rPr lang="en-US" sz="2800" smtClean="0">
                <a:latin typeface="Calibri" pitchFamily="127" charset="0"/>
              </a:rPr>
              <a:t>Nouvelle partie générale (révision) du code pénal en 2007. Modification du droit des sanctions :</a:t>
            </a:r>
          </a:p>
          <a:p>
            <a:pPr>
              <a:lnSpc>
                <a:spcPct val="90000"/>
              </a:lnSpc>
              <a:buFont typeface="Wingdings" pitchFamily="127" charset="2"/>
              <a:buChar char="Ø"/>
            </a:pPr>
            <a:r>
              <a:rPr lang="en-US" sz="2800" smtClean="0">
                <a:latin typeface="Calibri" pitchFamily="127" charset="0"/>
              </a:rPr>
              <a:t>introduction de la peine pécuniaire </a:t>
            </a:r>
          </a:p>
          <a:p>
            <a:pPr>
              <a:lnSpc>
                <a:spcPct val="90000"/>
              </a:lnSpc>
              <a:buFont typeface="Wingdings" pitchFamily="127" charset="2"/>
              <a:buChar char="Ø"/>
            </a:pPr>
            <a:r>
              <a:rPr lang="en-US" sz="2800" smtClean="0">
                <a:latin typeface="Calibri" pitchFamily="127" charset="0"/>
              </a:rPr>
              <a:t>introduction du travail d’intér</a:t>
            </a:r>
            <a:r>
              <a:rPr lang="en-US" altLang="ja-JP" sz="2800" smtClean="0">
                <a:latin typeface="Calibri" pitchFamily="127" charset="0"/>
              </a:rPr>
              <a:t>êt général </a:t>
            </a:r>
          </a:p>
          <a:p>
            <a:pPr>
              <a:lnSpc>
                <a:spcPct val="90000"/>
              </a:lnSpc>
              <a:buFont typeface="Wingdings" pitchFamily="127" charset="2"/>
              <a:buChar char="Ø"/>
            </a:pPr>
            <a:r>
              <a:rPr lang="en-US" altLang="ja-JP" sz="2800" smtClean="0">
                <a:latin typeface="Calibri" pitchFamily="127" charset="0"/>
              </a:rPr>
              <a:t>suppression des peines privatives de liberté avec sursis de moins de 6 mois</a:t>
            </a:r>
            <a:endParaRPr lang="en-US" sz="2800" smtClean="0">
              <a:latin typeface="Calibri" pitchFamily="127" charset="0"/>
            </a:endParaRPr>
          </a:p>
          <a:p>
            <a:pPr>
              <a:lnSpc>
                <a:spcPct val="90000"/>
              </a:lnSpc>
            </a:pPr>
            <a:r>
              <a:rPr lang="en-US" sz="2800" smtClean="0">
                <a:latin typeface="Calibri" pitchFamily="127" charset="0"/>
              </a:rPr>
              <a:t>Unification de la procédure pénale en 2011 : harmonisation, transparence et simplification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p:cNvSpPr>
          <p:nvPr>
            <p:ph type="title" idx="4294967295"/>
          </p:nvPr>
        </p:nvSpPr>
        <p:spPr/>
        <p:txBody>
          <a:bodyPr/>
          <a:lstStyle/>
          <a:p>
            <a:r>
              <a:rPr lang="en-US" smtClean="0">
                <a:latin typeface="Calibri" pitchFamily="127" charset="0"/>
              </a:rPr>
              <a:t>Discussion</a:t>
            </a:r>
          </a:p>
        </p:txBody>
      </p:sp>
      <p:sp>
        <p:nvSpPr>
          <p:cNvPr id="66562" name="Rectangle 3"/>
          <p:cNvSpPr>
            <a:spLocks noGrp="1"/>
          </p:cNvSpPr>
          <p:nvPr>
            <p:ph type="body" idx="4294967295"/>
          </p:nvPr>
        </p:nvSpPr>
        <p:spPr/>
        <p:txBody>
          <a:bodyPr/>
          <a:lstStyle/>
          <a:p>
            <a:r>
              <a:rPr lang="fr-CH" altLang="zh-CN" sz="2800" smtClean="0">
                <a:latin typeface="Calibri" pitchFamily="127" charset="0"/>
              </a:rPr>
              <a:t>L’évolution de la privatisation de liberté </a:t>
            </a:r>
          </a:p>
          <a:p>
            <a:pPr lvl="1"/>
            <a:r>
              <a:rPr lang="fr-CH" altLang="zh-CN" sz="2400" smtClean="0">
                <a:latin typeface="Calibri" pitchFamily="127" charset="0"/>
              </a:rPr>
              <a:t>Impact du nouveau code pénal introduit en 2007 :</a:t>
            </a:r>
          </a:p>
          <a:p>
            <a:pPr lvl="2"/>
            <a:r>
              <a:rPr lang="fr-CH" altLang="zh-CN" sz="2000" smtClean="0">
                <a:solidFill>
                  <a:srgbClr val="FF0000"/>
                </a:solidFill>
                <a:latin typeface="Calibri" pitchFamily="127" charset="0"/>
              </a:rPr>
              <a:t>Nombre de prisonniers est plus haut dans le concordat Latin </a:t>
            </a:r>
            <a:r>
              <a:rPr lang="fr-CH" altLang="zh-CN" sz="2000" smtClean="0">
                <a:latin typeface="Calibri" pitchFamily="127" charset="0"/>
              </a:rPr>
              <a:t>comparé avec les deux autres concordats </a:t>
            </a:r>
          </a:p>
          <a:p>
            <a:pPr lvl="2">
              <a:buFont typeface="Arial" pitchFamily="127" charset="0"/>
              <a:buNone/>
            </a:pPr>
            <a:r>
              <a:rPr lang="fr-CH" altLang="zh-CN" sz="2000" smtClean="0">
                <a:latin typeface="Calibri" pitchFamily="127" charset="0"/>
              </a:rPr>
              <a:t>	(év. effet culturel:  culture aveu + libre appréciation des juges) </a:t>
            </a:r>
          </a:p>
          <a:p>
            <a:pPr lvl="2">
              <a:buFont typeface="Arial" pitchFamily="127" charset="0"/>
              <a:buNone/>
            </a:pPr>
            <a:r>
              <a:rPr lang="fr-CH" altLang="zh-CN" sz="2000" smtClean="0">
                <a:latin typeface="Calibri" pitchFamily="127" charset="0"/>
              </a:rPr>
              <a:t>	=&gt; rallongement des peines (pas le cas dans  autres conc.) </a:t>
            </a:r>
          </a:p>
          <a:p>
            <a:pPr lvl="2">
              <a:buFont typeface="Arial" pitchFamily="127" charset="0"/>
              <a:buNone/>
            </a:pPr>
            <a:r>
              <a:rPr lang="fr-CH" altLang="zh-CN" sz="2000" smtClean="0">
                <a:latin typeface="Calibri" pitchFamily="127" charset="0"/>
              </a:rPr>
              <a:t>	=&gt; engorgement des prisons (ex Champs-Dollon)</a:t>
            </a:r>
          </a:p>
          <a:p>
            <a:pPr lvl="2">
              <a:buFont typeface="Arial" pitchFamily="127" charset="0"/>
              <a:buNone/>
            </a:pPr>
            <a:r>
              <a:rPr lang="fr-CH" altLang="zh-CN" sz="2000" smtClean="0">
                <a:latin typeface="Calibri" pitchFamily="127" charset="0"/>
              </a:rPr>
              <a:t>	=&gt; désengorgement via prisons préventives (Champs-Dollon) </a:t>
            </a:r>
          </a:p>
          <a:p>
            <a:pPr lvl="2"/>
            <a:r>
              <a:rPr lang="fr-CH" altLang="zh-CN" sz="2000" smtClean="0">
                <a:solidFill>
                  <a:srgbClr val="FF0000"/>
                </a:solidFill>
                <a:latin typeface="Calibri" pitchFamily="127" charset="0"/>
              </a:rPr>
              <a:t>Nombre de prisonniers augmente légèrement dans 2 concordats</a:t>
            </a:r>
          </a:p>
          <a:p>
            <a:pPr lvl="1"/>
            <a:r>
              <a:rPr lang="fr-CH" altLang="zh-CN" sz="2400" smtClean="0">
                <a:latin typeface="Calibri" pitchFamily="127" charset="0"/>
              </a:rPr>
              <a:t>Impact unification de la procédure pénale introduite 2011:</a:t>
            </a:r>
          </a:p>
          <a:p>
            <a:pPr lvl="2"/>
            <a:r>
              <a:rPr lang="fr-CH" altLang="zh-CN" sz="2000" smtClean="0">
                <a:latin typeface="Calibri" pitchFamily="127" charset="0"/>
              </a:rPr>
              <a:t>Discernement des changements au plus tôt en 2015</a:t>
            </a:r>
            <a:endParaRPr lang="en-US" sz="2000" smtClean="0">
              <a:latin typeface="Calibri" pitchFamily="127"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p:cNvSpPr>
          <p:nvPr>
            <p:ph type="title" idx="4294967295"/>
          </p:nvPr>
        </p:nvSpPr>
        <p:spPr/>
        <p:txBody>
          <a:bodyPr/>
          <a:lstStyle/>
          <a:p>
            <a:r>
              <a:rPr lang="en-US" smtClean="0">
                <a:latin typeface="Calibri" pitchFamily="127" charset="0"/>
              </a:rPr>
              <a:t>Conclusion</a:t>
            </a:r>
          </a:p>
        </p:txBody>
      </p:sp>
      <p:sp>
        <p:nvSpPr>
          <p:cNvPr id="68610" name="Rectangle 3"/>
          <p:cNvSpPr>
            <a:spLocks noGrp="1"/>
          </p:cNvSpPr>
          <p:nvPr>
            <p:ph type="body" idx="4294967295"/>
          </p:nvPr>
        </p:nvSpPr>
        <p:spPr/>
        <p:txBody>
          <a:bodyPr/>
          <a:lstStyle/>
          <a:p>
            <a:pPr eaLnBrk="1" hangingPunct="1">
              <a:spcBef>
                <a:spcPct val="0"/>
              </a:spcBef>
              <a:buFontTx/>
              <a:buChar char="•"/>
            </a:pPr>
            <a:r>
              <a:rPr lang="fr-CH" altLang="zh-CN" sz="2400" smtClean="0">
                <a:latin typeface="Calibri" pitchFamily="127" charset="0"/>
                <a:ea typeface="宋体" pitchFamily="127" charset="-122"/>
                <a:cs typeface="宋体" pitchFamily="127" charset="-122"/>
              </a:rPr>
              <a:t>Divergence de l’impact entre la volonté du législateur (fédéral) et l’exécution par les cantons du nouveau code pénal (effet pervers)</a:t>
            </a:r>
          </a:p>
          <a:p>
            <a:pPr eaLnBrk="1" hangingPunct="1">
              <a:spcBef>
                <a:spcPct val="0"/>
              </a:spcBef>
              <a:buFontTx/>
              <a:buChar char="•"/>
            </a:pPr>
            <a:r>
              <a:rPr lang="fr-CH" altLang="zh-CN" sz="2400" smtClean="0">
                <a:latin typeface="Calibri" pitchFamily="127" charset="0"/>
                <a:ea typeface="宋体" pitchFamily="127" charset="-122"/>
                <a:cs typeface="宋体" pitchFamily="127" charset="-122"/>
              </a:rPr>
              <a:t>L’effet pervers naît de la libre appréciation des juges </a:t>
            </a:r>
          </a:p>
          <a:p>
            <a:pPr eaLnBrk="1" hangingPunct="1">
              <a:spcBef>
                <a:spcPct val="0"/>
              </a:spcBef>
              <a:buFontTx/>
              <a:buNone/>
            </a:pPr>
            <a:r>
              <a:rPr lang="fr-CH" altLang="zh-CN" sz="2400" smtClean="0">
                <a:latin typeface="Calibri" pitchFamily="127" charset="0"/>
                <a:ea typeface="宋体" pitchFamily="127" charset="-122"/>
                <a:cs typeface="宋体" pitchFamily="127" charset="-122"/>
              </a:rPr>
              <a:t>	=&gt; rallongement des peines et engorgement des prisons. </a:t>
            </a:r>
          </a:p>
          <a:p>
            <a:pPr eaLnBrk="1" hangingPunct="1">
              <a:spcBef>
                <a:spcPct val="0"/>
              </a:spcBef>
              <a:buFontTx/>
              <a:buChar char="•"/>
            </a:pPr>
            <a:r>
              <a:rPr lang="fr-CH" altLang="zh-CN" sz="2400" smtClean="0">
                <a:latin typeface="Calibri" pitchFamily="127" charset="0"/>
                <a:ea typeface="宋体" pitchFamily="127" charset="-122"/>
                <a:cs typeface="宋体" pitchFamily="127" charset="-122"/>
              </a:rPr>
              <a:t>Avec l’unification de la procédure on touche la détention préventive et non les prisons</a:t>
            </a:r>
          </a:p>
          <a:p>
            <a:pPr eaLnBrk="1" hangingPunct="1">
              <a:spcBef>
                <a:spcPct val="0"/>
              </a:spcBef>
              <a:buFontTx/>
              <a:buChar char="•"/>
            </a:pPr>
            <a:r>
              <a:rPr lang="fr-CH" sz="2400" smtClean="0">
                <a:latin typeface="Calibri" pitchFamily="127" charset="0"/>
              </a:rPr>
              <a:t>Dans le futur un effet éventuel de l’unification de la proc. pourrait amener une réduction de nombre de prisonniers en du moins en préventive.</a:t>
            </a:r>
          </a:p>
          <a:p>
            <a:pPr eaLnBrk="1" hangingPunct="1">
              <a:spcBef>
                <a:spcPct val="0"/>
              </a:spcBef>
              <a:buFontTx/>
              <a:buChar char="•"/>
            </a:pPr>
            <a:endParaRPr lang="fr-CH" sz="2400" smtClean="0">
              <a:latin typeface="Calibri" pitchFamily="127"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4"/>
          <p:cNvSpPr>
            <a:spLocks noGrp="1"/>
          </p:cNvSpPr>
          <p:nvPr>
            <p:ph type="title" idx="4294967295"/>
          </p:nvPr>
        </p:nvSpPr>
        <p:spPr/>
        <p:txBody>
          <a:bodyPr/>
          <a:lstStyle/>
          <a:p>
            <a:r>
              <a:rPr lang="en-US" smtClean="0">
                <a:latin typeface="Calibri" pitchFamily="127" charset="0"/>
              </a:rPr>
              <a:t>Historique</a:t>
            </a:r>
          </a:p>
        </p:txBody>
      </p:sp>
      <p:sp>
        <p:nvSpPr>
          <p:cNvPr id="9218" name="Rectangle 5"/>
          <p:cNvSpPr>
            <a:spLocks noGrp="1"/>
          </p:cNvSpPr>
          <p:nvPr>
            <p:ph type="body" idx="4294967295"/>
          </p:nvPr>
        </p:nvSpPr>
        <p:spPr/>
        <p:txBody>
          <a:bodyPr/>
          <a:lstStyle/>
          <a:p>
            <a:pPr>
              <a:lnSpc>
                <a:spcPct val="80000"/>
              </a:lnSpc>
            </a:pPr>
            <a:r>
              <a:rPr lang="fr-CH" altLang="zh-CN" sz="2400" smtClean="0">
                <a:latin typeface="Calibri" pitchFamily="127" charset="0"/>
              </a:rPr>
              <a:t>1799 : Code pénal helvétique</a:t>
            </a:r>
          </a:p>
          <a:p>
            <a:pPr>
              <a:lnSpc>
                <a:spcPct val="80000"/>
              </a:lnSpc>
            </a:pPr>
            <a:r>
              <a:rPr lang="fr-CH" altLang="zh-CN" sz="2400" smtClean="0">
                <a:latin typeface="Calibri" pitchFamily="127" charset="0"/>
              </a:rPr>
              <a:t>Peines privatives de liberté sans sursis</a:t>
            </a:r>
          </a:p>
          <a:p>
            <a:pPr>
              <a:lnSpc>
                <a:spcPct val="80000"/>
              </a:lnSpc>
            </a:pPr>
            <a:r>
              <a:rPr lang="fr-CH" altLang="zh-CN" sz="2400" smtClean="0">
                <a:latin typeface="Calibri" pitchFamily="127" charset="0"/>
              </a:rPr>
              <a:t>1893 : Avant propos du code pénal Suisse, entrée en vigueur le 1er janvier 1942</a:t>
            </a:r>
          </a:p>
          <a:p>
            <a:pPr>
              <a:lnSpc>
                <a:spcPct val="80000"/>
              </a:lnSpc>
            </a:pPr>
            <a:r>
              <a:rPr lang="fr-CH" altLang="zh-CN" sz="2400" smtClean="0">
                <a:latin typeface="Calibri" pitchFamily="127" charset="0"/>
              </a:rPr>
              <a:t>Abolissement de la peine de mort</a:t>
            </a:r>
          </a:p>
          <a:p>
            <a:pPr>
              <a:lnSpc>
                <a:spcPct val="80000"/>
              </a:lnSpc>
            </a:pPr>
            <a:r>
              <a:rPr lang="fr-CH" altLang="zh-CN" sz="2400" smtClean="0">
                <a:latin typeface="Calibri" pitchFamily="127" charset="0"/>
              </a:rPr>
              <a:t>Peines privatives de liberté et amandes</a:t>
            </a:r>
          </a:p>
          <a:p>
            <a:pPr>
              <a:lnSpc>
                <a:spcPct val="80000"/>
              </a:lnSpc>
            </a:pPr>
            <a:r>
              <a:rPr lang="fr-CH" altLang="zh-CN" sz="2400" smtClean="0">
                <a:latin typeface="Calibri" pitchFamily="127" charset="0"/>
              </a:rPr>
              <a:t>2002 : Révision de code pénal Suisse, entrée en vigueur le 1er janvier 2007 </a:t>
            </a:r>
          </a:p>
          <a:p>
            <a:pPr>
              <a:lnSpc>
                <a:spcPct val="80000"/>
              </a:lnSpc>
            </a:pPr>
            <a:r>
              <a:rPr lang="fr-CH" altLang="zh-CN" sz="2400" smtClean="0">
                <a:latin typeface="Calibri" pitchFamily="127" charset="0"/>
              </a:rPr>
              <a:t>Peines pécuniaires, travail d’intérêt général, peine privative de liberté avec sursis ou sursis partiel</a:t>
            </a:r>
          </a:p>
          <a:p>
            <a:pPr>
              <a:lnSpc>
                <a:spcPct val="80000"/>
              </a:lnSpc>
            </a:pPr>
            <a:r>
              <a:rPr lang="en-US" sz="2400" smtClean="0">
                <a:latin typeface="Calibri" pitchFamily="127" charset="0"/>
              </a:rPr>
              <a:t>Unification de la procédure pénale, entrée en vigueur le 1er janvier 2011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4"/>
          <p:cNvSpPr>
            <a:spLocks noGrp="1"/>
          </p:cNvSpPr>
          <p:nvPr>
            <p:ph type="title" idx="4294967295"/>
          </p:nvPr>
        </p:nvSpPr>
        <p:spPr/>
        <p:txBody>
          <a:bodyPr/>
          <a:lstStyle/>
          <a:p>
            <a:r>
              <a:rPr lang="en-US" smtClean="0">
                <a:latin typeface="Calibri" pitchFamily="127" charset="0"/>
              </a:rPr>
              <a:t>Répartition des compétences</a:t>
            </a:r>
          </a:p>
        </p:txBody>
      </p:sp>
      <p:sp>
        <p:nvSpPr>
          <p:cNvPr id="10242" name="Rectangle 5"/>
          <p:cNvSpPr>
            <a:spLocks noGrp="1"/>
          </p:cNvSpPr>
          <p:nvPr>
            <p:ph type="body" idx="4294967295"/>
          </p:nvPr>
        </p:nvSpPr>
        <p:spPr/>
        <p:txBody>
          <a:bodyPr/>
          <a:lstStyle/>
          <a:p>
            <a:pPr>
              <a:lnSpc>
                <a:spcPct val="80000"/>
              </a:lnSpc>
            </a:pPr>
            <a:r>
              <a:rPr lang="fr-CH" altLang="zh-CN" sz="2400" smtClean="0">
                <a:latin typeface="Calibri" pitchFamily="127" charset="0"/>
              </a:rPr>
              <a:t>La législation en matière de doit pénal relève de la compétence de la Confédération </a:t>
            </a:r>
          </a:p>
          <a:p>
            <a:pPr>
              <a:lnSpc>
                <a:spcPct val="80000"/>
              </a:lnSpc>
            </a:pPr>
            <a:r>
              <a:rPr lang="fr-CH" altLang="zh-CN" sz="2400" smtClean="0">
                <a:latin typeface="Calibri" pitchFamily="127" charset="0"/>
              </a:rPr>
              <a:t>Constitution fédérale art. 123 al. 1</a:t>
            </a:r>
          </a:p>
          <a:p>
            <a:pPr>
              <a:lnSpc>
                <a:spcPct val="80000"/>
              </a:lnSpc>
            </a:pPr>
            <a:r>
              <a:rPr lang="fr-CH" altLang="zh-CN" sz="2400" smtClean="0">
                <a:latin typeface="Calibri" pitchFamily="127" charset="0"/>
              </a:rPr>
              <a:t>L’exécution des peines et des mesures est du ressort des cantons : art. 123 al. 2</a:t>
            </a:r>
          </a:p>
          <a:p>
            <a:pPr>
              <a:lnSpc>
                <a:spcPct val="80000"/>
              </a:lnSpc>
            </a:pPr>
            <a:r>
              <a:rPr lang="fr-CH" altLang="zh-CN" sz="2400" smtClean="0">
                <a:latin typeface="Calibri" pitchFamily="127" charset="0"/>
              </a:rPr>
              <a:t>Dispositions qui traitent explicitement des tâches confiées aux cantons</a:t>
            </a:r>
          </a:p>
          <a:p>
            <a:pPr>
              <a:lnSpc>
                <a:spcPct val="80000"/>
              </a:lnSpc>
            </a:pPr>
            <a:r>
              <a:rPr lang="fr-CH" altLang="zh-CN" sz="2400" smtClean="0">
                <a:latin typeface="Calibri" pitchFamily="127" charset="0"/>
              </a:rPr>
              <a:t>Code pénal Suisse : art. 335 ; art. 372 al. 1 ; art. 377 ; art 378</a:t>
            </a:r>
          </a:p>
          <a:p>
            <a:pPr>
              <a:lnSpc>
                <a:spcPct val="80000"/>
              </a:lnSpc>
            </a:pPr>
            <a:r>
              <a:rPr lang="fr-CH" altLang="zh-CN" sz="2400" smtClean="0">
                <a:latin typeface="Calibri" pitchFamily="127" charset="0"/>
              </a:rPr>
              <a:t>Droit de procédure : jusqu’en 2011 la compétence revenait aux cantons. Les cantons légiféraient pour la conduite des litiges devant leurs autorités (26 procédures différentes). La compétence revient à la Confédération depuis l’unification de la procédure.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p:cNvSpPr>
          <p:nvPr>
            <p:ph type="title" idx="4294967295"/>
          </p:nvPr>
        </p:nvSpPr>
        <p:spPr>
          <a:xfrm>
            <a:off x="533400" y="304800"/>
            <a:ext cx="8229600" cy="914400"/>
          </a:xfrm>
        </p:spPr>
        <p:txBody>
          <a:bodyPr/>
          <a:lstStyle/>
          <a:p>
            <a:r>
              <a:rPr lang="en-US" smtClean="0">
                <a:latin typeface="Calibri" pitchFamily="127" charset="0"/>
              </a:rPr>
              <a:t>Concordats</a:t>
            </a:r>
          </a:p>
        </p:txBody>
      </p:sp>
      <p:sp>
        <p:nvSpPr>
          <p:cNvPr id="11266" name="Rectangle 3"/>
          <p:cNvSpPr>
            <a:spLocks noGrp="1"/>
          </p:cNvSpPr>
          <p:nvPr>
            <p:ph type="body" idx="4294967295"/>
          </p:nvPr>
        </p:nvSpPr>
        <p:spPr>
          <a:xfrm>
            <a:off x="457200" y="1219200"/>
            <a:ext cx="8229600" cy="5105400"/>
          </a:xfrm>
        </p:spPr>
        <p:txBody>
          <a:bodyPr/>
          <a:lstStyle/>
          <a:p>
            <a:pPr>
              <a:lnSpc>
                <a:spcPct val="90000"/>
              </a:lnSpc>
            </a:pPr>
            <a:r>
              <a:rPr lang="fr-CH" altLang="zh-CN" sz="2800" smtClean="0">
                <a:latin typeface="Calibri" pitchFamily="127" charset="0"/>
                <a:ea typeface="宋体" pitchFamily="127" charset="-122"/>
                <a:cs typeface="宋体" pitchFamily="127" charset="-122"/>
              </a:rPr>
              <a:t>3 concordats régionaux :</a:t>
            </a:r>
          </a:p>
          <a:p>
            <a:pPr>
              <a:lnSpc>
                <a:spcPct val="90000"/>
              </a:lnSpc>
              <a:buFont typeface="Wingdings" pitchFamily="127" charset="2"/>
              <a:buChar char="Ø"/>
            </a:pPr>
            <a:r>
              <a:rPr lang="en-US" sz="2800" smtClean="0">
                <a:latin typeface="Calibri" pitchFamily="127" charset="0"/>
              </a:rPr>
              <a:t>Le concordat des cantons latins : Fribourg, Genève, Jura, Neuch</a:t>
            </a:r>
            <a:r>
              <a:rPr lang="en-US" altLang="ja-JP" sz="2800" smtClean="0">
                <a:latin typeface="Calibri" pitchFamily="127" charset="0"/>
              </a:rPr>
              <a:t>âtel, tessin, Valais, Vaud</a:t>
            </a:r>
          </a:p>
          <a:p>
            <a:pPr>
              <a:lnSpc>
                <a:spcPct val="90000"/>
              </a:lnSpc>
              <a:buFont typeface="Wingdings" pitchFamily="127" charset="2"/>
              <a:buChar char="Ø"/>
            </a:pPr>
            <a:r>
              <a:rPr lang="en-US" sz="2800" smtClean="0">
                <a:latin typeface="Calibri" pitchFamily="127" charset="0"/>
              </a:rPr>
              <a:t>Le concordat de la Suisse centrale et Nord-Ouest : Argovie, B</a:t>
            </a:r>
            <a:r>
              <a:rPr lang="en-US" altLang="ja-JP" sz="2800" smtClean="0">
                <a:latin typeface="Calibri" pitchFamily="127" charset="0"/>
              </a:rPr>
              <a:t>âle-Campagne, Bâle-Ville, Berne, Lucerne, Obwald, Nidwald, Schwitz, Soleure, Uri, Zoug</a:t>
            </a:r>
            <a:endParaRPr lang="en-US" sz="2800" smtClean="0">
              <a:latin typeface="Calibri" pitchFamily="127" charset="0"/>
            </a:endParaRPr>
          </a:p>
          <a:p>
            <a:pPr>
              <a:lnSpc>
                <a:spcPct val="90000"/>
              </a:lnSpc>
              <a:buFont typeface="Wingdings" pitchFamily="127" charset="2"/>
              <a:buChar char="Ø"/>
            </a:pPr>
            <a:r>
              <a:rPr lang="en-US" sz="2800" smtClean="0">
                <a:latin typeface="Calibri" pitchFamily="127" charset="0"/>
              </a:rPr>
              <a:t>Le concordat de le Suisse orientale : Appenzell Rhode-Intérieures, Appenzell Rhode-Extérieures, Glaris, Grisons, Schaffouse, Saint-Gall, Turgovie, Zurich</a:t>
            </a:r>
          </a:p>
          <a:p>
            <a:pPr>
              <a:lnSpc>
                <a:spcPct val="90000"/>
              </a:lnSpc>
              <a:buFont typeface="Times" pitchFamily="127" charset="0"/>
              <a:buChar char="•"/>
            </a:pPr>
            <a:r>
              <a:rPr lang="en-US" sz="2800" smtClean="0">
                <a:latin typeface="Calibri" pitchFamily="127" charset="0"/>
              </a:rPr>
              <a:t>Depuis 1950, les 3 concordats régissent les règles de l’exécution des peines et des mesures</a:t>
            </a:r>
          </a:p>
          <a:p>
            <a:pPr>
              <a:lnSpc>
                <a:spcPct val="90000"/>
              </a:lnSpc>
            </a:pPr>
            <a:endParaRPr lang="en-US" sz="2800" smtClean="0">
              <a:latin typeface="Calibri" pitchFamily="127"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p:cNvSpPr>
          <p:nvPr>
            <p:ph type="title" idx="4294967295"/>
          </p:nvPr>
        </p:nvSpPr>
        <p:spPr/>
        <p:txBody>
          <a:bodyPr/>
          <a:lstStyle/>
          <a:p>
            <a:r>
              <a:rPr lang="en-US" smtClean="0">
                <a:latin typeface="Calibri" pitchFamily="127" charset="0"/>
              </a:rPr>
              <a:t>Rappel</a:t>
            </a:r>
          </a:p>
        </p:txBody>
      </p:sp>
      <p:sp>
        <p:nvSpPr>
          <p:cNvPr id="22536" name="Rectangle 8"/>
          <p:cNvSpPr>
            <a:spLocks noGrp="1"/>
          </p:cNvSpPr>
          <p:nvPr>
            <p:ph type="body" idx="4294967295"/>
          </p:nvPr>
        </p:nvSpPr>
        <p:spPr/>
        <p:txBody>
          <a:bodyPr/>
          <a:lstStyle/>
          <a:p>
            <a:pPr>
              <a:lnSpc>
                <a:spcPct val="80000"/>
              </a:lnSpc>
            </a:pPr>
            <a:r>
              <a:rPr lang="fr-CH" altLang="zh-CN" sz="2800" smtClean="0">
                <a:latin typeface="Calibri" pitchFamily="127" charset="0"/>
              </a:rPr>
              <a:t>Nouveau code pénal (droit des sanctions), 2007:</a:t>
            </a:r>
          </a:p>
          <a:p>
            <a:pPr>
              <a:lnSpc>
                <a:spcPct val="80000"/>
              </a:lnSpc>
              <a:buFont typeface="Arial" pitchFamily="127" charset="0"/>
              <a:buNone/>
            </a:pPr>
            <a:r>
              <a:rPr lang="fr-CH" altLang="zh-CN" sz="2800" smtClean="0">
                <a:latin typeface="Calibri" pitchFamily="127" charset="0"/>
              </a:rPr>
              <a:t>	</a:t>
            </a:r>
          </a:p>
          <a:p>
            <a:pPr>
              <a:lnSpc>
                <a:spcPct val="80000"/>
              </a:lnSpc>
              <a:buFont typeface="Arial" pitchFamily="127" charset="0"/>
              <a:buNone/>
            </a:pPr>
            <a:r>
              <a:rPr lang="fr-CH" altLang="zh-CN" sz="2800" i="1" smtClean="0">
                <a:latin typeface="Calibri" pitchFamily="127" charset="0"/>
              </a:rPr>
              <a:t>	Que vise-t-on avec cette révision ?</a:t>
            </a:r>
          </a:p>
          <a:p>
            <a:pPr lvl="1">
              <a:lnSpc>
                <a:spcPct val="80000"/>
              </a:lnSpc>
              <a:buFont typeface="Arial" pitchFamily="127" charset="0"/>
              <a:buNone/>
            </a:pPr>
            <a:endParaRPr lang="fr-CH" altLang="zh-CN" sz="2400" i="1" smtClean="0">
              <a:latin typeface="Calibri" pitchFamily="127" charset="0"/>
            </a:endParaRPr>
          </a:p>
          <a:p>
            <a:pPr lvl="1">
              <a:lnSpc>
                <a:spcPct val="80000"/>
              </a:lnSpc>
            </a:pPr>
            <a:r>
              <a:rPr lang="fr-CH" altLang="zh-CN" sz="2400" smtClean="0">
                <a:solidFill>
                  <a:srgbClr val="FF0000"/>
                </a:solidFill>
                <a:latin typeface="Calibri" pitchFamily="127" charset="0"/>
              </a:rPr>
              <a:t>Humaniser le système </a:t>
            </a:r>
          </a:p>
          <a:p>
            <a:pPr lvl="1">
              <a:lnSpc>
                <a:spcPct val="80000"/>
              </a:lnSpc>
              <a:buFont typeface="Arial" pitchFamily="127" charset="0"/>
              <a:buNone/>
            </a:pPr>
            <a:r>
              <a:rPr lang="fr-CH" altLang="zh-CN" sz="2400" smtClean="0">
                <a:latin typeface="Calibri" pitchFamily="127" charset="0"/>
              </a:rPr>
              <a:t>	ex : Limiter les droits fondamentaux que si nécessaires </a:t>
            </a:r>
          </a:p>
          <a:p>
            <a:pPr lvl="1">
              <a:lnSpc>
                <a:spcPct val="80000"/>
              </a:lnSpc>
              <a:buFont typeface="Arial" pitchFamily="127" charset="0"/>
              <a:buNone/>
            </a:pPr>
            <a:r>
              <a:rPr lang="fr-CH" altLang="zh-CN" sz="2400" smtClean="0">
                <a:latin typeface="Calibri" pitchFamily="127" charset="0"/>
              </a:rPr>
              <a:t>	</a:t>
            </a:r>
            <a:r>
              <a:rPr lang="fr-CH" altLang="zh-CN" sz="2400" smtClean="0">
                <a:solidFill>
                  <a:srgbClr val="FF0000"/>
                </a:solidFill>
                <a:latin typeface="Calibri" pitchFamily="127" charset="0"/>
              </a:rPr>
              <a:t>=&gt; peines alternatives </a:t>
            </a:r>
          </a:p>
          <a:p>
            <a:pPr lvl="1">
              <a:lnSpc>
                <a:spcPct val="80000"/>
              </a:lnSpc>
            </a:pPr>
            <a:r>
              <a:rPr lang="fr-CH" altLang="zh-CN" sz="2400" smtClean="0">
                <a:latin typeface="Calibri" pitchFamily="127" charset="0"/>
              </a:rPr>
              <a:t>Introduire le sursis partiel </a:t>
            </a:r>
          </a:p>
          <a:p>
            <a:pPr lvl="1">
              <a:lnSpc>
                <a:spcPct val="80000"/>
              </a:lnSpc>
            </a:pPr>
            <a:r>
              <a:rPr lang="fr-CH" altLang="zh-CN" sz="2400" smtClean="0">
                <a:latin typeface="Calibri" pitchFamily="127" charset="0"/>
              </a:rPr>
              <a:t>Séparer le droit des mineurs de celui des adultes</a:t>
            </a:r>
          </a:p>
          <a:p>
            <a:pPr lvl="1">
              <a:lnSpc>
                <a:spcPct val="80000"/>
              </a:lnSpc>
              <a:buFont typeface="Arial" pitchFamily="127" charset="0"/>
              <a:buNone/>
            </a:pPr>
            <a:r>
              <a:rPr lang="fr-CH" altLang="zh-CN" sz="2400" smtClean="0">
                <a:latin typeface="Calibri" pitchFamily="127" charset="0"/>
                <a:sym typeface="Wingdings" pitchFamily="127" charset="2"/>
              </a:rPr>
              <a:t>	=&gt; </a:t>
            </a:r>
            <a:r>
              <a:rPr lang="fr-CH" altLang="zh-CN" sz="2400" smtClean="0">
                <a:latin typeface="Calibri" pitchFamily="127" charset="0"/>
              </a:rPr>
              <a:t>peines davantage éducatives </a:t>
            </a:r>
          </a:p>
          <a:p>
            <a:pPr lvl="1">
              <a:lnSpc>
                <a:spcPct val="80000"/>
              </a:lnSpc>
            </a:pPr>
            <a:r>
              <a:rPr lang="fr-CH" altLang="zh-CN" sz="2400" smtClean="0">
                <a:latin typeface="Calibri" pitchFamily="127" charset="0"/>
              </a:rPr>
              <a:t>Diminuer les coûts de la justice pénale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6">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36">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536">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536">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536">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536">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53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p:cNvSpPr>
            <a:spLocks noGrp="1"/>
          </p:cNvSpPr>
          <p:nvPr>
            <p:ph type="title" idx="4294967295"/>
          </p:nvPr>
        </p:nvSpPr>
        <p:spPr/>
        <p:txBody>
          <a:bodyPr/>
          <a:lstStyle/>
          <a:p>
            <a:r>
              <a:rPr lang="en-US" smtClean="0">
                <a:latin typeface="Calibri" pitchFamily="127" charset="0"/>
              </a:rPr>
              <a:t>Rappel</a:t>
            </a:r>
          </a:p>
        </p:txBody>
      </p:sp>
      <p:sp>
        <p:nvSpPr>
          <p:cNvPr id="24581" name="Rectangle 5"/>
          <p:cNvSpPr>
            <a:spLocks noGrp="1"/>
          </p:cNvSpPr>
          <p:nvPr>
            <p:ph type="body" idx="4294967295"/>
          </p:nvPr>
        </p:nvSpPr>
        <p:spPr/>
        <p:txBody>
          <a:bodyPr/>
          <a:lstStyle/>
          <a:p>
            <a:pPr>
              <a:lnSpc>
                <a:spcPct val="90000"/>
              </a:lnSpc>
            </a:pPr>
            <a:r>
              <a:rPr lang="fr-CH" altLang="zh-CN" sz="2800" smtClean="0">
                <a:latin typeface="Calibri" pitchFamily="127" charset="0"/>
              </a:rPr>
              <a:t>L’unification de la procédure pénale, 2011:</a:t>
            </a:r>
          </a:p>
          <a:p>
            <a:pPr>
              <a:lnSpc>
                <a:spcPct val="90000"/>
              </a:lnSpc>
            </a:pPr>
            <a:endParaRPr lang="fr-CH" altLang="zh-CN" sz="2800" smtClean="0">
              <a:latin typeface="Calibri" pitchFamily="127" charset="0"/>
            </a:endParaRPr>
          </a:p>
          <a:p>
            <a:pPr lvl="1">
              <a:lnSpc>
                <a:spcPct val="90000"/>
              </a:lnSpc>
              <a:buFont typeface="Arial" pitchFamily="127" charset="0"/>
              <a:buNone/>
            </a:pPr>
            <a:r>
              <a:rPr lang="fr-CH" altLang="zh-CN" i="1" smtClean="0">
                <a:latin typeface="Calibri" pitchFamily="127" charset="0"/>
              </a:rPr>
              <a:t>Quels objectifs ?</a:t>
            </a:r>
          </a:p>
          <a:p>
            <a:pPr lvl="1">
              <a:lnSpc>
                <a:spcPct val="90000"/>
              </a:lnSpc>
            </a:pPr>
            <a:endParaRPr lang="fr-CH" altLang="zh-CN" i="1" smtClean="0">
              <a:latin typeface="Calibri" pitchFamily="127" charset="0"/>
            </a:endParaRPr>
          </a:p>
          <a:p>
            <a:pPr lvl="1">
              <a:lnSpc>
                <a:spcPct val="90000"/>
              </a:lnSpc>
            </a:pPr>
            <a:r>
              <a:rPr lang="fr-CH" altLang="zh-CN" sz="2400" smtClean="0">
                <a:latin typeface="Calibri" pitchFamily="127" charset="0"/>
              </a:rPr>
              <a:t>Mieux respecter les principes de l’égalité </a:t>
            </a:r>
          </a:p>
          <a:p>
            <a:pPr lvl="1">
              <a:lnSpc>
                <a:spcPct val="90000"/>
              </a:lnSpc>
            </a:pPr>
            <a:r>
              <a:rPr lang="fr-CH" altLang="zh-CN" sz="2400" smtClean="0">
                <a:latin typeface="Calibri" pitchFamily="127" charset="0"/>
              </a:rPr>
              <a:t>Lutter plus efficacement contre la criminalité </a:t>
            </a:r>
          </a:p>
          <a:p>
            <a:pPr lvl="1">
              <a:lnSpc>
                <a:spcPct val="90000"/>
              </a:lnSpc>
            </a:pPr>
            <a:r>
              <a:rPr lang="fr-CH" altLang="zh-CN" sz="2400" smtClean="0">
                <a:solidFill>
                  <a:srgbClr val="FF0000"/>
                </a:solidFill>
                <a:latin typeface="Calibri" pitchFamily="127" charset="0"/>
              </a:rPr>
              <a:t>Viser un modèle plus efficace, plus rapide</a:t>
            </a:r>
          </a:p>
          <a:p>
            <a:pPr lvl="1">
              <a:lnSpc>
                <a:spcPct val="90000"/>
              </a:lnSpc>
            </a:pPr>
            <a:r>
              <a:rPr lang="fr-CH" altLang="zh-CN" sz="2400" smtClean="0">
                <a:latin typeface="Calibri" pitchFamily="127" charset="0"/>
              </a:rPr>
              <a:t>Développer un modèle d’avenir au niveau international</a:t>
            </a:r>
            <a:endParaRPr lang="en-US" altLang="zh-CN" sz="2400" smtClean="0">
              <a:latin typeface="Calibri" pitchFamily="127"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8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58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581">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58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idx="4294967295"/>
          </p:nvPr>
        </p:nvSpPr>
        <p:spPr/>
        <p:txBody>
          <a:bodyPr/>
          <a:lstStyle/>
          <a:p>
            <a:r>
              <a:rPr lang="fr-CH" altLang="zh-CN" sz="4000" smtClean="0">
                <a:latin typeface="Calibri" pitchFamily="127" charset="0"/>
                <a:ea typeface="宋体" pitchFamily="127" charset="-122"/>
                <a:cs typeface="宋体" pitchFamily="127" charset="-122"/>
              </a:rPr>
              <a:t>Unification de la procédure pénale</a:t>
            </a:r>
            <a:br>
              <a:rPr lang="fr-CH" altLang="zh-CN" sz="4000" smtClean="0">
                <a:latin typeface="Calibri" pitchFamily="127" charset="0"/>
                <a:ea typeface="宋体" pitchFamily="127" charset="-122"/>
                <a:cs typeface="宋体" pitchFamily="127" charset="-122"/>
              </a:rPr>
            </a:br>
            <a:r>
              <a:rPr lang="fr-CH" altLang="zh-CN" sz="4000" smtClean="0">
                <a:latin typeface="Calibri" pitchFamily="127" charset="0"/>
                <a:ea typeface="宋体" pitchFamily="127" charset="-122"/>
                <a:cs typeface="宋体" pitchFamily="127" charset="-122"/>
              </a:rPr>
              <a:t>Quid compétence des cantons?</a:t>
            </a:r>
            <a:endParaRPr lang="en-US" sz="4000" smtClean="0">
              <a:latin typeface="Calibri" pitchFamily="127" charset="0"/>
            </a:endParaRPr>
          </a:p>
        </p:txBody>
      </p:sp>
      <p:sp>
        <p:nvSpPr>
          <p:cNvPr id="16386" name="Rectangle 3"/>
          <p:cNvSpPr>
            <a:spLocks noGrp="1"/>
          </p:cNvSpPr>
          <p:nvPr>
            <p:ph type="body" idx="4294967295"/>
          </p:nvPr>
        </p:nvSpPr>
        <p:spPr>
          <a:xfrm>
            <a:off x="457200" y="1412875"/>
            <a:ext cx="8229600" cy="4248150"/>
          </a:xfrm>
        </p:spPr>
        <p:txBody>
          <a:bodyPr/>
          <a:lstStyle/>
          <a:p>
            <a:pPr marL="381000" indent="-381000">
              <a:lnSpc>
                <a:spcPct val="90000"/>
              </a:lnSpc>
            </a:pPr>
            <a:endParaRPr lang="fr-CH" altLang="zh-CN" sz="2400" smtClean="0">
              <a:latin typeface="Calibri" pitchFamily="127" charset="0"/>
              <a:ea typeface="宋体" pitchFamily="127" charset="-122"/>
              <a:cs typeface="宋体" pitchFamily="127" charset="-122"/>
            </a:endParaRPr>
          </a:p>
          <a:p>
            <a:pPr marL="381000" indent="-381000">
              <a:lnSpc>
                <a:spcPct val="90000"/>
              </a:lnSpc>
            </a:pPr>
            <a:r>
              <a:rPr lang="fr-CH" altLang="zh-CN" smtClean="0">
                <a:latin typeface="Calibri" pitchFamily="127" charset="0"/>
                <a:ea typeface="宋体" pitchFamily="127" charset="-122"/>
                <a:cs typeface="宋体" pitchFamily="127" charset="-122"/>
              </a:rPr>
              <a:t>Selon la Cst. Féd. L’organisation judiciaire est de la compétence des cantons</a:t>
            </a:r>
            <a:r>
              <a:rPr lang="fr-CH" altLang="zh-CN" sz="3600" smtClean="0">
                <a:latin typeface="Calibri" pitchFamily="127" charset="0"/>
                <a:ea typeface="宋体" pitchFamily="127" charset="-122"/>
                <a:cs typeface="宋体" pitchFamily="127" charset="-122"/>
              </a:rPr>
              <a:t> </a:t>
            </a:r>
          </a:p>
          <a:p>
            <a:pPr marL="381000" indent="-381000">
              <a:lnSpc>
                <a:spcPct val="90000"/>
              </a:lnSpc>
              <a:buFont typeface="Arial" pitchFamily="127" charset="0"/>
              <a:buNone/>
            </a:pPr>
            <a:endParaRPr lang="fr-CH" altLang="zh-CN" sz="1000" smtClean="0">
              <a:latin typeface="Calibri" pitchFamily="127" charset="0"/>
              <a:ea typeface="宋体" pitchFamily="127" charset="-122"/>
              <a:cs typeface="宋体" pitchFamily="127" charset="-122"/>
            </a:endParaRPr>
          </a:p>
          <a:p>
            <a:pPr marL="381000" indent="-381000">
              <a:lnSpc>
                <a:spcPct val="90000"/>
              </a:lnSpc>
            </a:pPr>
            <a:r>
              <a:rPr lang="fr-CH" altLang="zh-CN" sz="2400" smtClean="0">
                <a:latin typeface="Calibri" pitchFamily="127" charset="0"/>
                <a:ea typeface="宋体" pitchFamily="127" charset="-122"/>
                <a:cs typeface="宋体" pitchFamily="127" charset="-122"/>
              </a:rPr>
              <a:t>Les cantons déterminent notamment</a:t>
            </a:r>
          </a:p>
          <a:p>
            <a:pPr marL="800100" lvl="1" indent="-342900">
              <a:lnSpc>
                <a:spcPct val="90000"/>
              </a:lnSpc>
              <a:buFont typeface="Arial" pitchFamily="127" charset="0"/>
              <a:buAutoNum type="arabicPeriod"/>
            </a:pPr>
            <a:r>
              <a:rPr lang="fr-CH" altLang="zh-CN" sz="2000" smtClean="0">
                <a:latin typeface="Calibri" pitchFamily="127" charset="0"/>
                <a:ea typeface="宋体" pitchFamily="127" charset="-122"/>
                <a:cs typeface="宋体" pitchFamily="127" charset="-122"/>
              </a:rPr>
              <a:t>l’étendue de la responsabilité pénale des autorités législatives, exécutives et judiciaires en prévoyant des immunités (art 7 al 2 CPP) </a:t>
            </a:r>
          </a:p>
          <a:p>
            <a:pPr marL="800100" lvl="1" indent="-342900">
              <a:lnSpc>
                <a:spcPct val="90000"/>
              </a:lnSpc>
              <a:buFont typeface="Arial" pitchFamily="127" charset="0"/>
              <a:buAutoNum type="arabicPeriod"/>
            </a:pPr>
            <a:r>
              <a:rPr lang="fr-CH" altLang="zh-CN" sz="2000" smtClean="0">
                <a:latin typeface="Calibri" pitchFamily="127" charset="0"/>
                <a:ea typeface="宋体" pitchFamily="127" charset="-122"/>
                <a:cs typeface="宋体" pitchFamily="127" charset="-122"/>
              </a:rPr>
              <a:t>la structure hiérarchique du Ministère public (art 14. al 3 CPP) </a:t>
            </a:r>
          </a:p>
          <a:p>
            <a:pPr marL="800100" lvl="1" indent="-342900">
              <a:lnSpc>
                <a:spcPct val="90000"/>
              </a:lnSpc>
              <a:buFont typeface="Arial" pitchFamily="127" charset="0"/>
              <a:buAutoNum type="arabicPeriod"/>
            </a:pPr>
            <a:r>
              <a:rPr lang="fr-CH" altLang="zh-CN" sz="2000" smtClean="0">
                <a:latin typeface="Calibri" pitchFamily="127" charset="0"/>
                <a:ea typeface="宋体" pitchFamily="127" charset="-122"/>
                <a:cs typeface="宋体" pitchFamily="127" charset="-122"/>
              </a:rPr>
              <a:t>les autorités de poursuite et de jugement des contraventions (art 17. al 1 CPP)</a:t>
            </a:r>
          </a:p>
          <a:p>
            <a:pPr marL="800100" lvl="1" indent="-342900">
              <a:lnSpc>
                <a:spcPct val="90000"/>
              </a:lnSpc>
              <a:buFont typeface="Arial" pitchFamily="127" charset="0"/>
              <a:buAutoNum type="arabicPeriod"/>
            </a:pPr>
            <a:r>
              <a:rPr lang="fr-CH" altLang="zh-CN" sz="2000" smtClean="0">
                <a:latin typeface="Calibri" pitchFamily="127" charset="0"/>
                <a:ea typeface="宋体" pitchFamily="127" charset="-122"/>
                <a:cs typeface="宋体" pitchFamily="127" charset="-122"/>
              </a:rPr>
              <a:t>les compétences de l’autorité de recours doivent être confiées à la juridiction d’appel (art 20 al 2 CPP)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p:txBody>
          <a:bodyPr/>
          <a:lstStyle/>
          <a:p>
            <a:r>
              <a:rPr lang="fr-CH" altLang="zh-CN" sz="4000" smtClean="0">
                <a:latin typeface="Calibri" pitchFamily="127" charset="0"/>
                <a:ea typeface="宋体" pitchFamily="127" charset="-122"/>
                <a:cs typeface="宋体" pitchFamily="127" charset="-122"/>
              </a:rPr>
              <a:t>Unification de la procédure pénale</a:t>
            </a:r>
            <a:br>
              <a:rPr lang="fr-CH" altLang="zh-CN" sz="4000" smtClean="0">
                <a:latin typeface="Calibri" pitchFamily="127" charset="0"/>
                <a:ea typeface="宋体" pitchFamily="127" charset="-122"/>
                <a:cs typeface="宋体" pitchFamily="127" charset="-122"/>
              </a:rPr>
            </a:br>
            <a:r>
              <a:rPr lang="fr-CH" altLang="zh-CN" sz="4000" smtClean="0">
                <a:latin typeface="Calibri" pitchFamily="127" charset="0"/>
                <a:ea typeface="宋体" pitchFamily="127" charset="-122"/>
                <a:cs typeface="宋体" pitchFamily="127" charset="-122"/>
              </a:rPr>
              <a:t>Quid compétence des cantons?</a:t>
            </a:r>
            <a:endParaRPr lang="en-US" sz="4000" smtClean="0">
              <a:latin typeface="Calibri" pitchFamily="127" charset="0"/>
              <a:ea typeface="宋体" pitchFamily="127" charset="-122"/>
              <a:cs typeface="宋体" pitchFamily="127" charset="-122"/>
            </a:endParaRPr>
          </a:p>
        </p:txBody>
      </p:sp>
      <p:sp>
        <p:nvSpPr>
          <p:cNvPr id="18434" name="Rectangle 3"/>
          <p:cNvSpPr>
            <a:spLocks noGrp="1"/>
          </p:cNvSpPr>
          <p:nvPr>
            <p:ph type="body" idx="4294967295"/>
          </p:nvPr>
        </p:nvSpPr>
        <p:spPr>
          <a:xfrm>
            <a:off x="468313" y="1412875"/>
            <a:ext cx="8218487" cy="4752975"/>
          </a:xfrm>
        </p:spPr>
        <p:txBody>
          <a:bodyPr/>
          <a:lstStyle/>
          <a:p>
            <a:pPr marL="457200" indent="-457200">
              <a:lnSpc>
                <a:spcPct val="80000"/>
              </a:lnSpc>
              <a:buFont typeface="Arial" pitchFamily="127" charset="0"/>
              <a:buNone/>
            </a:pPr>
            <a:endParaRPr lang="fr-CH" altLang="zh-CN" sz="900" smtClean="0">
              <a:latin typeface="Calibri" pitchFamily="127" charset="0"/>
              <a:ea typeface="宋体" pitchFamily="127" charset="-122"/>
              <a:cs typeface="宋体" pitchFamily="127" charset="-122"/>
            </a:endParaRPr>
          </a:p>
          <a:p>
            <a:pPr marL="457200" indent="-457200">
              <a:lnSpc>
                <a:spcPct val="80000"/>
              </a:lnSpc>
            </a:pPr>
            <a:r>
              <a:rPr lang="fr-CH" altLang="zh-CN" sz="2400" smtClean="0">
                <a:latin typeface="Calibri" pitchFamily="127" charset="0"/>
                <a:ea typeface="宋体" pitchFamily="127" charset="-122"/>
                <a:cs typeface="宋体" pitchFamily="127" charset="-122"/>
              </a:rPr>
              <a:t>Les cantons déterminent notamment</a:t>
            </a:r>
          </a:p>
          <a:p>
            <a:pPr marL="838200" lvl="1" indent="-381000">
              <a:lnSpc>
                <a:spcPct val="90000"/>
              </a:lnSpc>
              <a:buFont typeface="Arial" pitchFamily="127" charset="0"/>
              <a:buNone/>
            </a:pPr>
            <a:r>
              <a:rPr lang="fr-CH" altLang="zh-CN" sz="2000" smtClean="0">
                <a:latin typeface="Calibri" pitchFamily="127" charset="0"/>
                <a:ea typeface="宋体" pitchFamily="127" charset="-122"/>
                <a:cs typeface="宋体" pitchFamily="127" charset="-122"/>
              </a:rPr>
              <a:t>5.	la langue dans laquelle sont conduites les procédures (art 67 al 1 CPP) </a:t>
            </a:r>
          </a:p>
          <a:p>
            <a:pPr marL="838200" lvl="1" indent="-381000">
              <a:lnSpc>
                <a:spcPct val="90000"/>
              </a:lnSpc>
              <a:buFont typeface="Arial" pitchFamily="127" charset="0"/>
              <a:buNone/>
            </a:pPr>
            <a:r>
              <a:rPr lang="fr-CH" altLang="zh-CN" sz="2000" smtClean="0">
                <a:latin typeface="Calibri" pitchFamily="127" charset="0"/>
                <a:ea typeface="宋体" pitchFamily="127" charset="-122"/>
                <a:cs typeface="宋体" pitchFamily="127" charset="-122"/>
              </a:rPr>
              <a:t>6.	S’ils veulent prévoir un Tribunal de première instance avec un juge unique (art 19. 2 CPP)</a:t>
            </a:r>
            <a:endParaRPr lang="fr-CH" altLang="zh-CN" sz="2400" smtClean="0">
              <a:latin typeface="Calibri" pitchFamily="127" charset="0"/>
              <a:ea typeface="宋体" pitchFamily="127" charset="-122"/>
              <a:cs typeface="宋体" pitchFamily="127" charset="-122"/>
            </a:endParaRPr>
          </a:p>
          <a:p>
            <a:pPr marL="838200" lvl="1" indent="-381000">
              <a:lnSpc>
                <a:spcPct val="80000"/>
              </a:lnSpc>
              <a:buFont typeface="Arial" pitchFamily="127" charset="0"/>
              <a:buNone/>
            </a:pPr>
            <a:r>
              <a:rPr lang="fr-CH" altLang="zh-CN" sz="2000" smtClean="0">
                <a:latin typeface="Calibri" pitchFamily="127" charset="0"/>
                <a:ea typeface="宋体" pitchFamily="127" charset="-122"/>
                <a:cs typeface="宋体" pitchFamily="127" charset="-122"/>
              </a:rPr>
              <a:t>7. 	l’admissibilité des chroniqueurs judiciaires dans les tribunaux (art 72 CPP) </a:t>
            </a:r>
          </a:p>
          <a:p>
            <a:pPr marL="838200" lvl="1" indent="-381000">
              <a:lnSpc>
                <a:spcPct val="80000"/>
              </a:lnSpc>
              <a:buFont typeface="Arial" pitchFamily="127" charset="0"/>
              <a:buAutoNum type="arabicPeriod" startAt="8"/>
            </a:pPr>
            <a:r>
              <a:rPr lang="fr-CH" altLang="zh-CN" sz="2000" smtClean="0">
                <a:latin typeface="Calibri" pitchFamily="127" charset="0"/>
                <a:ea typeface="宋体" pitchFamily="127" charset="-122"/>
                <a:cs typeface="宋体" pitchFamily="127" charset="-122"/>
              </a:rPr>
              <a:t>Le contenu des communications que les autorités pénales peuvent ou doivent faire à d’autres autorités</a:t>
            </a:r>
          </a:p>
          <a:p>
            <a:pPr marL="838200" lvl="1" indent="-381000">
              <a:lnSpc>
                <a:spcPct val="80000"/>
              </a:lnSpc>
              <a:buFont typeface="Arial" pitchFamily="127" charset="0"/>
              <a:buAutoNum type="arabicPeriod" startAt="8"/>
            </a:pPr>
            <a:r>
              <a:rPr lang="fr-CH" altLang="zh-CN" sz="2000" smtClean="0">
                <a:latin typeface="Calibri" pitchFamily="127" charset="0"/>
                <a:ea typeface="宋体" pitchFamily="127" charset="-122"/>
                <a:cs typeface="宋体" pitchFamily="127" charset="-122"/>
              </a:rPr>
              <a:t>qui peut procéder à des auditions (art 142 CPP) </a:t>
            </a:r>
          </a:p>
          <a:p>
            <a:pPr marL="838200" lvl="1" indent="-381000">
              <a:lnSpc>
                <a:spcPct val="80000"/>
              </a:lnSpc>
              <a:buFont typeface="Arial" pitchFamily="127" charset="0"/>
              <a:buAutoNum type="arabicPeriod" startAt="8"/>
            </a:pPr>
            <a:r>
              <a:rPr lang="fr-CH" altLang="zh-CN" sz="2000" smtClean="0">
                <a:latin typeface="Calibri" pitchFamily="127" charset="0"/>
                <a:ea typeface="宋体" pitchFamily="127" charset="-122"/>
                <a:cs typeface="宋体" pitchFamily="127" charset="-122"/>
              </a:rPr>
              <a:t>les experts officiels (art 183 al 2 CPP) </a:t>
            </a:r>
          </a:p>
          <a:p>
            <a:pPr marL="838200" lvl="1" indent="-381000">
              <a:lnSpc>
                <a:spcPct val="80000"/>
              </a:lnSpc>
              <a:buFont typeface="Arial" pitchFamily="127" charset="0"/>
              <a:buAutoNum type="arabicPeriod" startAt="8"/>
            </a:pPr>
            <a:r>
              <a:rPr lang="fr-CH" altLang="zh-CN" sz="2000" smtClean="0">
                <a:latin typeface="Calibri" pitchFamily="127" charset="0"/>
                <a:ea typeface="宋体" pitchFamily="127" charset="-122"/>
                <a:cs typeface="宋体" pitchFamily="127" charset="-122"/>
              </a:rPr>
              <a:t>les membres du personnel médical chargés d’annoncer les morts suspectes aux autorités pénales (art 253 al 4 CPP) </a:t>
            </a:r>
          </a:p>
          <a:p>
            <a:pPr marL="838200" lvl="1" indent="-381000">
              <a:lnSpc>
                <a:spcPct val="80000"/>
              </a:lnSpc>
              <a:buFont typeface="Arial" pitchFamily="127" charset="0"/>
              <a:buAutoNum type="arabicPeriod" startAt="8"/>
            </a:pPr>
            <a:r>
              <a:rPr lang="fr-CH" altLang="zh-CN" sz="2000" smtClean="0">
                <a:latin typeface="Calibri" pitchFamily="127" charset="0"/>
                <a:ea typeface="宋体" pitchFamily="127" charset="-122"/>
                <a:cs typeface="宋体" pitchFamily="127" charset="-122"/>
              </a:rPr>
              <a:t>les éventuelles récompensent accordées à des particuliers ayant collaboré aux recherches (art 211 al 2 CPP)</a:t>
            </a:r>
            <a:endParaRPr lang="fr-CH" altLang="zh-CN" sz="1800" smtClean="0">
              <a:latin typeface="Calibri" pitchFamily="127" charset="0"/>
              <a:ea typeface="宋体" pitchFamily="127" charset="-122"/>
              <a:cs typeface="宋体" pitchFamily="127"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ème Office">
      <a:majorFont>
        <a:latin typeface=""/>
        <a:ea typeface="ＭＳ Ｐゴシック"/>
        <a:cs typeface="ＭＳ Ｐゴシック"/>
      </a:majorFont>
      <a:minorFont>
        <a:latin typeface=""/>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3137</Words>
  <Application>Microsoft Office PowerPoint</Application>
  <PresentationFormat>Bildschirmpräsentation (4:3)</PresentationFormat>
  <Paragraphs>408</Paragraphs>
  <Slides>21</Slides>
  <Notes>15</Notes>
  <HiddenSlides>0</HiddenSlides>
  <MMClips>0</MMClips>
  <ScaleCrop>false</ScaleCrop>
  <HeadingPairs>
    <vt:vector size="6" baseType="variant">
      <vt:variant>
        <vt:lpstr>Design</vt:lpstr>
      </vt:variant>
      <vt:variant>
        <vt:i4>1</vt:i4>
      </vt:variant>
      <vt:variant>
        <vt:lpstr>Eingebettete OLE-Server</vt:lpstr>
      </vt:variant>
      <vt:variant>
        <vt:i4>1</vt:i4>
      </vt:variant>
      <vt:variant>
        <vt:lpstr>Folientitel</vt:lpstr>
      </vt:variant>
      <vt:variant>
        <vt:i4>21</vt:i4>
      </vt:variant>
    </vt:vector>
  </HeadingPairs>
  <TitlesOfParts>
    <vt:vector size="23" baseType="lpstr">
      <vt:lpstr>Thème Office</vt:lpstr>
      <vt:lpstr>Worksheet</vt:lpstr>
      <vt:lpstr>Folie 1</vt:lpstr>
      <vt:lpstr>Contexte</vt:lpstr>
      <vt:lpstr>Historique</vt:lpstr>
      <vt:lpstr>Répartition des compétences</vt:lpstr>
      <vt:lpstr>Concordats</vt:lpstr>
      <vt:lpstr>Rappel</vt:lpstr>
      <vt:lpstr>Rappel</vt:lpstr>
      <vt:lpstr>Unification de la procédure pénale Quid compétence des cantons?</vt:lpstr>
      <vt:lpstr>Unification de la procédure pénale Quid compétence des cantons?</vt:lpstr>
      <vt:lpstr>Question de recherche</vt:lpstr>
      <vt:lpstr>Hypothèses</vt:lpstr>
      <vt:lpstr>Modèle </vt:lpstr>
      <vt:lpstr>Modèle 1 Juge d’instruction I</vt:lpstr>
      <vt:lpstr>Modèle 2 Juge d’instruction II</vt:lpstr>
      <vt:lpstr>Modèle 3  Ministère public I</vt:lpstr>
      <vt:lpstr>Modèle 4  Ministère public II= Procéd. pénale unifiée</vt:lpstr>
      <vt:lpstr>Modèle </vt:lpstr>
      <vt:lpstr>Privation de liberté</vt:lpstr>
      <vt:lpstr>Discussion</vt:lpstr>
      <vt:lpstr>Discussion</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 de la Politique carcerale en Suisse</dc:title>
  <dc:creator>Surekha Sahra</dc:creator>
  <cp:lastModifiedBy>aladner</cp:lastModifiedBy>
  <cp:revision>193</cp:revision>
  <dcterms:created xsi:type="dcterms:W3CDTF">2011-02-26T10:04:56Z</dcterms:created>
  <dcterms:modified xsi:type="dcterms:W3CDTF">2011-03-04T21:32:43Z</dcterms:modified>
</cp:coreProperties>
</file>