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376" r:id="rId2"/>
    <p:sldId id="443" r:id="rId3"/>
    <p:sldId id="458" r:id="rId4"/>
    <p:sldId id="457" r:id="rId5"/>
    <p:sldId id="44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447" r:id="rId29"/>
    <p:sldId id="448" r:id="rId30"/>
    <p:sldId id="449"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52" r:id="rId46"/>
    <p:sldId id="438" r:id="rId47"/>
    <p:sldId id="413" r:id="rId48"/>
    <p:sldId id="414" r:id="rId49"/>
    <p:sldId id="415" r:id="rId50"/>
    <p:sldId id="442" r:id="rId51"/>
    <p:sldId id="459" r:id="rId52"/>
    <p:sldId id="460" r:id="rId53"/>
    <p:sldId id="451" r:id="rId54"/>
    <p:sldId id="417" r:id="rId55"/>
    <p:sldId id="419" r:id="rId56"/>
    <p:sldId id="420" r:id="rId57"/>
    <p:sldId id="422" r:id="rId58"/>
    <p:sldId id="423" r:id="rId59"/>
    <p:sldId id="424" r:id="rId60"/>
    <p:sldId id="425" r:id="rId61"/>
    <p:sldId id="426" r:id="rId62"/>
    <p:sldId id="427" r:id="rId63"/>
    <p:sldId id="428" r:id="rId64"/>
    <p:sldId id="429" r:id="rId65"/>
    <p:sldId id="430" r:id="rId66"/>
    <p:sldId id="453" r:id="rId67"/>
    <p:sldId id="454" r:id="rId68"/>
    <p:sldId id="455" r:id="rId69"/>
    <p:sldId id="456" r:id="rId70"/>
    <p:sldId id="431" r:id="rId71"/>
    <p:sldId id="432" r:id="rId72"/>
    <p:sldId id="433" r:id="rId73"/>
    <p:sldId id="434" r:id="rId74"/>
  </p:sldIdLst>
  <p:sldSz cx="9144000" cy="6858000" type="screen4x3"/>
  <p:notesSz cx="9928225" cy="6797675"/>
  <p:defaultTextStyle>
    <a:defPPr>
      <a:defRPr lang="de-DE"/>
    </a:defPPr>
    <a:lvl1pPr algn="l" rtl="0" fontAlgn="base">
      <a:spcBef>
        <a:spcPct val="0"/>
      </a:spcBef>
      <a:spcAft>
        <a:spcPct val="0"/>
      </a:spcAft>
      <a:defRPr i="1" kern="1200">
        <a:solidFill>
          <a:schemeClr val="tx1"/>
        </a:solidFill>
        <a:latin typeface="Arial Unicode MS" pitchFamily="34" charset="-128"/>
        <a:ea typeface="+mn-ea"/>
        <a:cs typeface="+mn-cs"/>
      </a:defRPr>
    </a:lvl1pPr>
    <a:lvl2pPr marL="457200" algn="l" rtl="0" fontAlgn="base">
      <a:spcBef>
        <a:spcPct val="0"/>
      </a:spcBef>
      <a:spcAft>
        <a:spcPct val="0"/>
      </a:spcAft>
      <a:defRPr i="1" kern="1200">
        <a:solidFill>
          <a:schemeClr val="tx1"/>
        </a:solidFill>
        <a:latin typeface="Arial Unicode MS" pitchFamily="34" charset="-128"/>
        <a:ea typeface="+mn-ea"/>
        <a:cs typeface="+mn-cs"/>
      </a:defRPr>
    </a:lvl2pPr>
    <a:lvl3pPr marL="914400" algn="l" rtl="0" fontAlgn="base">
      <a:spcBef>
        <a:spcPct val="0"/>
      </a:spcBef>
      <a:spcAft>
        <a:spcPct val="0"/>
      </a:spcAft>
      <a:defRPr i="1" kern="1200">
        <a:solidFill>
          <a:schemeClr val="tx1"/>
        </a:solidFill>
        <a:latin typeface="Arial Unicode MS" pitchFamily="34" charset="-128"/>
        <a:ea typeface="+mn-ea"/>
        <a:cs typeface="+mn-cs"/>
      </a:defRPr>
    </a:lvl3pPr>
    <a:lvl4pPr marL="1371600" algn="l" rtl="0" fontAlgn="base">
      <a:spcBef>
        <a:spcPct val="0"/>
      </a:spcBef>
      <a:spcAft>
        <a:spcPct val="0"/>
      </a:spcAft>
      <a:defRPr i="1" kern="1200">
        <a:solidFill>
          <a:schemeClr val="tx1"/>
        </a:solidFill>
        <a:latin typeface="Arial Unicode MS" pitchFamily="34" charset="-128"/>
        <a:ea typeface="+mn-ea"/>
        <a:cs typeface="+mn-cs"/>
      </a:defRPr>
    </a:lvl4pPr>
    <a:lvl5pPr marL="1828800" algn="l" rtl="0" fontAlgn="base">
      <a:spcBef>
        <a:spcPct val="0"/>
      </a:spcBef>
      <a:spcAft>
        <a:spcPct val="0"/>
      </a:spcAft>
      <a:defRPr i="1" kern="1200">
        <a:solidFill>
          <a:schemeClr val="tx1"/>
        </a:solidFill>
        <a:latin typeface="Arial Unicode MS" pitchFamily="34" charset="-128"/>
        <a:ea typeface="+mn-ea"/>
        <a:cs typeface="+mn-cs"/>
      </a:defRPr>
    </a:lvl5pPr>
    <a:lvl6pPr marL="2286000" algn="l" defTabSz="914400" rtl="0" eaLnBrk="1" latinLnBrk="0" hangingPunct="1">
      <a:defRPr i="1" kern="1200">
        <a:solidFill>
          <a:schemeClr val="tx1"/>
        </a:solidFill>
        <a:latin typeface="Arial Unicode MS" pitchFamily="34" charset="-128"/>
        <a:ea typeface="+mn-ea"/>
        <a:cs typeface="+mn-cs"/>
      </a:defRPr>
    </a:lvl6pPr>
    <a:lvl7pPr marL="2743200" algn="l" defTabSz="914400" rtl="0" eaLnBrk="1" latinLnBrk="0" hangingPunct="1">
      <a:defRPr i="1" kern="1200">
        <a:solidFill>
          <a:schemeClr val="tx1"/>
        </a:solidFill>
        <a:latin typeface="Arial Unicode MS" pitchFamily="34" charset="-128"/>
        <a:ea typeface="+mn-ea"/>
        <a:cs typeface="+mn-cs"/>
      </a:defRPr>
    </a:lvl7pPr>
    <a:lvl8pPr marL="3200400" algn="l" defTabSz="914400" rtl="0" eaLnBrk="1" latinLnBrk="0" hangingPunct="1">
      <a:defRPr i="1" kern="1200">
        <a:solidFill>
          <a:schemeClr val="tx1"/>
        </a:solidFill>
        <a:latin typeface="Arial Unicode MS" pitchFamily="34" charset="-128"/>
        <a:ea typeface="+mn-ea"/>
        <a:cs typeface="+mn-cs"/>
      </a:defRPr>
    </a:lvl8pPr>
    <a:lvl9pPr marL="3657600" algn="l" defTabSz="914400" rtl="0" eaLnBrk="1" latinLnBrk="0" hangingPunct="1">
      <a:defRPr i="1"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000066"/>
    <a:srgbClr val="0000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983" autoAdjust="0"/>
  </p:normalViewPr>
  <p:slideViewPr>
    <p:cSldViewPr snapToGrid="0">
      <p:cViewPr>
        <p:scale>
          <a:sx n="75" d="100"/>
          <a:sy n="75" d="100"/>
        </p:scale>
        <p:origin x="-1016" y="196"/>
      </p:cViewPr>
      <p:guideLst>
        <p:guide orient="horz" pos="2160"/>
        <p:guide pos="102"/>
      </p:guideLst>
    </p:cSldViewPr>
  </p:slideViewPr>
  <p:notesTextViewPr>
    <p:cViewPr>
      <p:scale>
        <a:sx n="100" d="100"/>
        <a:sy n="100" d="100"/>
      </p:scale>
      <p:origin x="0" y="0"/>
    </p:cViewPr>
  </p:notesTextViewPr>
  <p:sorterViewPr>
    <p:cViewPr>
      <p:scale>
        <a:sx n="100" d="100"/>
        <a:sy n="100" d="100"/>
      </p:scale>
      <p:origin x="0" y="16980"/>
    </p:cViewPr>
  </p:sorterViewPr>
  <p:notesViewPr>
    <p:cSldViewPr snapToGrid="0">
      <p:cViewPr>
        <p:scale>
          <a:sx n="66" d="100"/>
          <a:sy n="66" d="100"/>
        </p:scale>
        <p:origin x="-1554" y="-72"/>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solidFill>
                <a:srgbClr val="FF0000"/>
              </a:solidFill>
            </a:ln>
          </c:spPr>
          <c:marker>
            <c:symbol val="none"/>
          </c:marker>
          <c:cat>
            <c:strRef>
              <c:f>Tabelle1!$B$4:$B$19</c:f>
              <c:strCache>
                <c:ptCount val="16"/>
                <c:pt idx="0">
                  <c:v>1840 - 1849</c:v>
                </c:pt>
                <c:pt idx="1">
                  <c:v>1860 - 1869</c:v>
                </c:pt>
                <c:pt idx="2">
                  <c:v>1870 - 1879</c:v>
                </c:pt>
                <c:pt idx="3">
                  <c:v>1880 - 1889</c:v>
                </c:pt>
                <c:pt idx="4">
                  <c:v>1890 - 1899</c:v>
                </c:pt>
                <c:pt idx="5">
                  <c:v>1900 - 1909</c:v>
                </c:pt>
                <c:pt idx="6">
                  <c:v>1910 - 1919</c:v>
                </c:pt>
                <c:pt idx="7">
                  <c:v>1920 - 1929</c:v>
                </c:pt>
                <c:pt idx="8">
                  <c:v>1930 - 1939</c:v>
                </c:pt>
                <c:pt idx="9">
                  <c:v>1940 - 1949</c:v>
                </c:pt>
                <c:pt idx="10">
                  <c:v>1950 - 1959</c:v>
                </c:pt>
                <c:pt idx="11">
                  <c:v>1960 - 1969</c:v>
                </c:pt>
                <c:pt idx="12">
                  <c:v>1970 - 1979</c:v>
                </c:pt>
                <c:pt idx="13">
                  <c:v>1980 - 1989</c:v>
                </c:pt>
                <c:pt idx="14">
                  <c:v>1990 - 1999</c:v>
                </c:pt>
                <c:pt idx="15">
                  <c:v>2000 - 2009</c:v>
                </c:pt>
              </c:strCache>
            </c:strRef>
          </c:cat>
          <c:val>
            <c:numRef>
              <c:f>Tabelle1!$C$4:$C$19</c:f>
              <c:numCache>
                <c:formatCode>General</c:formatCode>
                <c:ptCount val="16"/>
                <c:pt idx="0">
                  <c:v>1</c:v>
                </c:pt>
                <c:pt idx="1">
                  <c:v>9</c:v>
                </c:pt>
                <c:pt idx="2">
                  <c:v>11</c:v>
                </c:pt>
                <c:pt idx="3">
                  <c:v>12</c:v>
                </c:pt>
                <c:pt idx="4">
                  <c:v>22</c:v>
                </c:pt>
                <c:pt idx="5">
                  <c:v>14</c:v>
                </c:pt>
                <c:pt idx="6">
                  <c:v>11</c:v>
                </c:pt>
                <c:pt idx="7">
                  <c:v>32</c:v>
                </c:pt>
                <c:pt idx="8">
                  <c:v>23</c:v>
                </c:pt>
                <c:pt idx="9">
                  <c:v>17</c:v>
                </c:pt>
                <c:pt idx="10">
                  <c:v>45</c:v>
                </c:pt>
                <c:pt idx="11">
                  <c:v>26</c:v>
                </c:pt>
                <c:pt idx="12">
                  <c:v>86</c:v>
                </c:pt>
                <c:pt idx="13">
                  <c:v>62</c:v>
                </c:pt>
                <c:pt idx="14">
                  <c:v>100</c:v>
                </c:pt>
                <c:pt idx="15">
                  <c:v>84</c:v>
                </c:pt>
              </c:numCache>
            </c:numRef>
          </c:val>
          <c:smooth val="0"/>
        </c:ser>
        <c:dLbls>
          <c:showLegendKey val="0"/>
          <c:showVal val="0"/>
          <c:showCatName val="0"/>
          <c:showSerName val="0"/>
          <c:showPercent val="0"/>
          <c:showBubbleSize val="0"/>
        </c:dLbls>
        <c:marker val="1"/>
        <c:smooth val="0"/>
        <c:axId val="272646528"/>
        <c:axId val="272648064"/>
      </c:lineChart>
      <c:catAx>
        <c:axId val="272646528"/>
        <c:scaling>
          <c:orientation val="minMax"/>
        </c:scaling>
        <c:delete val="0"/>
        <c:axPos val="b"/>
        <c:majorTickMark val="out"/>
        <c:minorTickMark val="none"/>
        <c:tickLblPos val="nextTo"/>
        <c:txPr>
          <a:bodyPr rot="-5400000" vert="horz"/>
          <a:lstStyle/>
          <a:p>
            <a:pPr>
              <a:defRPr/>
            </a:pPr>
            <a:endParaRPr lang="de-DE"/>
          </a:p>
        </c:txPr>
        <c:crossAx val="272648064"/>
        <c:crosses val="autoZero"/>
        <c:auto val="1"/>
        <c:lblAlgn val="ctr"/>
        <c:lblOffset val="100"/>
        <c:noMultiLvlLbl val="0"/>
      </c:catAx>
      <c:valAx>
        <c:axId val="272648064"/>
        <c:scaling>
          <c:orientation val="minMax"/>
        </c:scaling>
        <c:delete val="0"/>
        <c:axPos val="l"/>
        <c:majorGridlines/>
        <c:numFmt formatCode="General" sourceLinked="1"/>
        <c:majorTickMark val="out"/>
        <c:minorTickMark val="none"/>
        <c:tickLblPos val="nextTo"/>
        <c:crossAx val="27264652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7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defTabSz="919163">
              <a:defRPr sz="1200" i="0"/>
            </a:lvl1pPr>
          </a:lstStyle>
          <a:p>
            <a:endParaRPr lang="de-DE"/>
          </a:p>
        </p:txBody>
      </p:sp>
      <p:sp>
        <p:nvSpPr>
          <p:cNvPr id="119811" name="Rectangle 3"/>
          <p:cNvSpPr>
            <a:spLocks noGrp="1" noChangeArrowheads="1"/>
          </p:cNvSpPr>
          <p:nvPr>
            <p:ph type="dt" idx="1"/>
          </p:nvPr>
        </p:nvSpPr>
        <p:spPr bwMode="auto">
          <a:xfrm>
            <a:off x="5624513" y="0"/>
            <a:ext cx="4302125" cy="3397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defTabSz="919163">
              <a:defRPr sz="1200" i="0"/>
            </a:lvl1pPr>
          </a:lstStyle>
          <a:p>
            <a:endParaRPr lang="de-DE"/>
          </a:p>
        </p:txBody>
      </p:sp>
      <p:sp>
        <p:nvSpPr>
          <p:cNvPr id="77828" name="Rectangle 4"/>
          <p:cNvSpPr>
            <a:spLocks noGrp="1" noRot="1" noChangeAspect="1" noChangeArrowheads="1" noTextEdit="1"/>
          </p:cNvSpPr>
          <p:nvPr>
            <p:ph type="sldImg" idx="2"/>
          </p:nvPr>
        </p:nvSpPr>
        <p:spPr bwMode="auto">
          <a:xfrm>
            <a:off x="3271838"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995363" y="3228975"/>
            <a:ext cx="7937500" cy="3057525"/>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9814"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defTabSz="919163">
              <a:defRPr sz="1200" i="0"/>
            </a:lvl1pPr>
          </a:lstStyle>
          <a:p>
            <a:endParaRPr lang="de-DE"/>
          </a:p>
        </p:txBody>
      </p:sp>
      <p:sp>
        <p:nvSpPr>
          <p:cNvPr id="119815" name="Rectangle 7"/>
          <p:cNvSpPr>
            <a:spLocks noGrp="1" noChangeArrowheads="1"/>
          </p:cNvSpPr>
          <p:nvPr>
            <p:ph type="sldNum" sz="quarter" idx="5"/>
          </p:nvPr>
        </p:nvSpPr>
        <p:spPr bwMode="auto">
          <a:xfrm>
            <a:off x="5624513" y="6456363"/>
            <a:ext cx="4302125" cy="339725"/>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defTabSz="919163">
              <a:defRPr sz="1200" i="0"/>
            </a:lvl1pPr>
          </a:lstStyle>
          <a:p>
            <a:fld id="{59ADB34F-F079-44BE-A57F-3D2330547218}" type="slidenum">
              <a:rPr lang="de-DE"/>
              <a:pPr/>
              <a:t>‹Nr.›</a:t>
            </a:fld>
            <a:endParaRPr lang="de-DE"/>
          </a:p>
        </p:txBody>
      </p:sp>
    </p:spTree>
    <p:extLst>
      <p:ext uri="{BB962C8B-B14F-4D97-AF65-F5344CB8AC3E}">
        <p14:creationId xmlns:p14="http://schemas.microsoft.com/office/powerpoint/2010/main" val="217349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3E832B71-0615-4F40-A533-81B9BCEEA34B}" type="slidenum">
              <a:rPr lang="de-DE" i="0"/>
              <a:pPr eaLnBrk="1" hangingPunct="1"/>
              <a:t>1</a:t>
            </a:fld>
            <a:endParaRPr lang="de-DE" i="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71BC03D9-D054-48CE-B4DD-5018AD2012E2}" type="slidenum">
              <a:rPr lang="de-DE" i="0"/>
              <a:pPr eaLnBrk="1" hangingPunct="1"/>
              <a:t>10</a:t>
            </a:fld>
            <a:endParaRPr lang="de-DE" i="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Rousseau widersetzt sich damit den klassischen Vertragstheoretikern wie etwa Hobbes, der auf einen starken Staat (Leviathan) setzt, aber auch John Locke oder Montesquieu, mit seiner Lehre von der Gewaltenteilung.</a:t>
            </a:r>
          </a:p>
          <a:p>
            <a:pPr eaLnBrk="1" hangingPunct="1"/>
            <a:endParaRPr lang="de-CH" smtClean="0"/>
          </a:p>
          <a:p>
            <a:pPr eaLnBrk="1" hangingPunct="1"/>
            <a:endParaRPr lang="de-CH" smtClean="0"/>
          </a:p>
          <a:p>
            <a:pPr eaLnBrk="1" hangingPunct="1"/>
            <a:endParaRPr lang="de-CH" smtClean="0"/>
          </a:p>
          <a:p>
            <a:pPr eaLnBrk="1" hangingPunct="1"/>
            <a:r>
              <a:rPr lang="de-CH" smtClean="0"/>
              <a:t>Vgl. auch Partizipatorische Demokratietheorien in Schmidt 2000: 251</a:t>
            </a:r>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6236E4C0-ED09-4F7E-ACA8-887F084CB850}" type="slidenum">
              <a:rPr lang="de-DE" i="0"/>
              <a:pPr eaLnBrk="1" hangingPunct="1"/>
              <a:t>11</a:t>
            </a:fld>
            <a:endParaRPr lang="de-DE" i="0"/>
          </a:p>
        </p:txBody>
      </p:sp>
      <p:sp>
        <p:nvSpPr>
          <p:cNvPr id="89091" name="Rectangle 2"/>
          <p:cNvSpPr>
            <a:spLocks noGrp="1" noRot="1" noChangeAspect="1" noChangeArrowheads="1" noTextEdit="1"/>
          </p:cNvSpPr>
          <p:nvPr>
            <p:ph type="sldImg"/>
          </p:nvPr>
        </p:nvSpPr>
        <p:spPr>
          <a:xfrm>
            <a:off x="3255963" y="500063"/>
            <a:ext cx="3414712" cy="2560637"/>
          </a:xfrm>
          <a:ln/>
        </p:spPr>
      </p:sp>
      <p:sp>
        <p:nvSpPr>
          <p:cNvPr id="89092" name="Rectangle 3"/>
          <p:cNvSpPr>
            <a:spLocks noGrp="1" noChangeArrowheads="1"/>
          </p:cNvSpPr>
          <p:nvPr>
            <p:ph type="body" idx="1"/>
          </p:nvPr>
        </p:nvSpPr>
        <p:spPr>
          <a:xfrm>
            <a:off x="1304925" y="3217863"/>
            <a:ext cx="7312025"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Oktober 2004:</a:t>
            </a:r>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C6455B03-1775-44D8-A936-FB74F7FE7828}" type="slidenum">
              <a:rPr lang="de-DE" i="0"/>
              <a:pPr eaLnBrk="1" hangingPunct="1"/>
              <a:t>12</a:t>
            </a:fld>
            <a:endParaRPr lang="de-DE"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F973B8D6-13D8-43AA-87A1-F8AA7EB7AF77}" type="slidenum">
              <a:rPr lang="de-DE" i="0"/>
              <a:pPr eaLnBrk="1" hangingPunct="1"/>
              <a:t>13</a:t>
            </a:fld>
            <a:endParaRPr lang="de-DE"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133D991F-838A-4229-81B0-DBC6C81EAD75}" type="slidenum">
              <a:rPr lang="de-DE" i="0"/>
              <a:pPr eaLnBrk="1" hangingPunct="1"/>
              <a:t>14</a:t>
            </a:fld>
            <a:endParaRPr lang="de-DE" i="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D7471B87-2FE6-4560-9478-240B9968CFEF}" type="slidenum">
              <a:rPr lang="de-DE" i="0"/>
              <a:pPr eaLnBrk="1" hangingPunct="1"/>
              <a:t>15</a:t>
            </a:fld>
            <a:endParaRPr lang="de-DE" i="0"/>
          </a:p>
        </p:txBody>
      </p:sp>
      <p:sp>
        <p:nvSpPr>
          <p:cNvPr id="93187" name="Rectangle 2"/>
          <p:cNvSpPr>
            <a:spLocks noGrp="1" noRot="1" noChangeAspect="1" noChangeArrowheads="1" noTextEdit="1"/>
          </p:cNvSpPr>
          <p:nvPr>
            <p:ph type="sldImg"/>
          </p:nvPr>
        </p:nvSpPr>
        <p:spPr>
          <a:xfrm>
            <a:off x="3255963" y="500063"/>
            <a:ext cx="3414712" cy="2560637"/>
          </a:xfrm>
          <a:ln/>
        </p:spPr>
      </p:sp>
      <p:sp>
        <p:nvSpPr>
          <p:cNvPr id="93188" name="Rectangle 3"/>
          <p:cNvSpPr>
            <a:spLocks noGrp="1" noChangeArrowheads="1"/>
          </p:cNvSpPr>
          <p:nvPr>
            <p:ph type="body" idx="1"/>
          </p:nvPr>
        </p:nvSpPr>
        <p:spPr>
          <a:xfrm>
            <a:off x="1304925" y="3217863"/>
            <a:ext cx="7312025"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Mit dem Postulat der Gleichheit tun sich konservative wie auch liberale Kritiker immer wieder schwer. </a:t>
            </a:r>
          </a:p>
          <a:p>
            <a:pPr eaLnBrk="1" hangingPunct="1"/>
            <a:endParaRPr lang="de-CH" smtClean="0"/>
          </a:p>
          <a:p>
            <a:pPr eaLnBrk="1" hangingPunct="1"/>
            <a:r>
              <a:rPr lang="de-CH" smtClean="0"/>
              <a:t>Die Linke hatte immer wieder Probleme mit dem Konstitutionalismus im bürgerlichen Staat.</a:t>
            </a:r>
          </a:p>
          <a:p>
            <a:pPr eaLnBrk="1" hangingPunct="1"/>
            <a:endParaRPr lang="de-CH" smtClean="0"/>
          </a:p>
          <a:p>
            <a:pPr eaLnBrk="1" hangingPunct="1"/>
            <a:r>
              <a:rPr lang="de-CH" smtClean="0"/>
              <a:t>Die Volkssouveränität schliesslich birgt die Gefahr der „Diktatur der Mehrheit“</a:t>
            </a:r>
          </a:p>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0FAD4A4-EA3D-4266-A38F-A4BE7BA3F84A}" type="slidenum">
              <a:rPr lang="de-DE" i="0"/>
              <a:pPr eaLnBrk="1" hangingPunct="1"/>
              <a:t>16</a:t>
            </a:fld>
            <a:endParaRPr lang="de-DE" i="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488A46F-D02A-4B02-84E0-D78DE3F7AE0F}" type="slidenum">
              <a:rPr lang="de-DE" i="0"/>
              <a:pPr eaLnBrk="1" hangingPunct="1"/>
              <a:t>17</a:t>
            </a:fld>
            <a:endParaRPr lang="de-DE" i="0"/>
          </a:p>
        </p:txBody>
      </p:sp>
      <p:sp>
        <p:nvSpPr>
          <p:cNvPr id="95235" name="Rectangle 2"/>
          <p:cNvSpPr>
            <a:spLocks noGrp="1" noRot="1" noChangeAspect="1" noChangeArrowheads="1" noTextEdit="1"/>
          </p:cNvSpPr>
          <p:nvPr>
            <p:ph type="sldImg"/>
          </p:nvPr>
        </p:nvSpPr>
        <p:spPr>
          <a:xfrm>
            <a:off x="3255963" y="500063"/>
            <a:ext cx="3414712" cy="2560637"/>
          </a:xfrm>
          <a:ln/>
        </p:spPr>
      </p:sp>
      <p:sp>
        <p:nvSpPr>
          <p:cNvPr id="95236" name="Rectangle 3"/>
          <p:cNvSpPr>
            <a:spLocks noGrp="1" noChangeArrowheads="1"/>
          </p:cNvSpPr>
          <p:nvPr>
            <p:ph type="body" idx="1"/>
          </p:nvPr>
        </p:nvSpPr>
        <p:spPr>
          <a:xfrm>
            <a:off x="1304925" y="3217863"/>
            <a:ext cx="7312025"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Wichtig ist hier die Möglichkeit, die Verfassung zu ändern. Die Macht wird nicht vollständig aus der Hand gegeben.</a:t>
            </a:r>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79846684-9255-40DB-BDE7-A60DBB4B6FC4}" type="slidenum">
              <a:rPr lang="de-DE" i="0"/>
              <a:pPr eaLnBrk="1" hangingPunct="1"/>
              <a:t>18</a:t>
            </a:fld>
            <a:endParaRPr lang="de-DE" i="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D2DBC2A0-4C9C-4AE3-8928-EB868BCEE900}" type="slidenum">
              <a:rPr lang="de-DE" i="0"/>
              <a:pPr eaLnBrk="1" hangingPunct="1"/>
              <a:t>19</a:t>
            </a:fld>
            <a:endParaRPr lang="de-DE" i="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Plebiszite: z.B. de Gaulle 1960 in der Algerienfrage, oder Mitterand 1992 für die Maastricht-Verträge.</a:t>
            </a:r>
          </a:p>
          <a:p>
            <a:pPr eaLnBrk="1" hangingPunct="1"/>
            <a:endParaRPr lang="de-CH" smtClean="0"/>
          </a:p>
          <a:p>
            <a:pPr eaLnBrk="1" hangingPunct="1"/>
            <a:r>
              <a:rPr lang="de-CH" smtClean="0"/>
              <a:t>Nicht die Behörden entscheiden, welche Vorlagen sie dem Volk vorlegen, sondern die Verfassung regelt die Zuständigkeit und die Verfahren.</a:t>
            </a:r>
          </a:p>
          <a:p>
            <a:pPr eaLnBrk="1" hangingPunct="1"/>
            <a:endParaRPr lang="de-CH" smtClean="0"/>
          </a:p>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798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FCDD7C9B-9864-4C26-95DD-FB5F69E54A7A}" type="slidenum">
              <a:rPr lang="fr-FR" i="0"/>
              <a:pPr eaLnBrk="1" hangingPunct="1"/>
              <a:t>2</a:t>
            </a:fld>
            <a:endParaRPr lang="fr-FR" i="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B38B630E-D8BF-445B-A363-567D2BB273F4}" type="slidenum">
              <a:rPr lang="de-DE" i="0"/>
              <a:pPr eaLnBrk="1" hangingPunct="1"/>
              <a:t>20</a:t>
            </a:fld>
            <a:endParaRPr lang="de-DE" i="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DB2CA547-EAA7-4934-AA91-A06AC5F6D02D}" type="slidenum">
              <a:rPr lang="de-DE" i="0"/>
              <a:pPr eaLnBrk="1" hangingPunct="1"/>
              <a:t>21</a:t>
            </a:fld>
            <a:endParaRPr lang="de-DE" i="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D2458ECC-1AE1-47C9-9A7F-5706C0A2BB38}" type="slidenum">
              <a:rPr lang="de-DE" i="0"/>
              <a:pPr eaLnBrk="1" hangingPunct="1"/>
              <a:t>22</a:t>
            </a:fld>
            <a:endParaRPr lang="de-DE" i="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8B9F0CC8-C391-4BE7-97ED-873F8CDB59FD}" type="slidenum">
              <a:rPr lang="de-DE" i="0"/>
              <a:pPr eaLnBrk="1" hangingPunct="1"/>
              <a:t>23</a:t>
            </a:fld>
            <a:endParaRPr lang="de-DE" i="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7814F2EB-50DB-4103-BBA4-87528D4F77EF}" type="slidenum">
              <a:rPr lang="de-DE" i="0"/>
              <a:pPr eaLnBrk="1" hangingPunct="1"/>
              <a:t>24</a:t>
            </a:fld>
            <a:endParaRPr lang="de-DE" i="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Verfassungsreferendum: BE, LU, SH, AG, SG, VD, BL sahen allesamt vor, dass die neue Verfassung und ihre Änderungen dem Volk vorgelegt werden musste.</a:t>
            </a:r>
          </a:p>
          <a:p>
            <a:pPr eaLnBrk="1" hangingPunct="1"/>
            <a:endParaRPr lang="de-CH" smtClean="0"/>
          </a:p>
          <a:p>
            <a:pPr eaLnBrk="1" hangingPunct="1"/>
            <a:endParaRPr lang="de-CH" smtClean="0"/>
          </a:p>
          <a:p>
            <a:pPr eaLnBrk="1" hangingPunct="1"/>
            <a:r>
              <a:rPr lang="de-CH" smtClean="0"/>
              <a:t>Verfassungsinitiative: In den Kantonen TG, AG, SH konnte die absolute Mehrheit, in Luzern und BL eine Zweidrittelsmehrheit der Stimmberechtigten mit ihrer Willensäusserung eine direkte Revision der Verfassung bewirken.</a:t>
            </a:r>
          </a:p>
          <a:p>
            <a:pPr eaLnBrk="1" hangingPunct="1"/>
            <a:endParaRPr lang="de-CH" smtClean="0"/>
          </a:p>
          <a:p>
            <a:pPr eaLnBrk="1" hangingPunct="1"/>
            <a:r>
              <a:rPr lang="de-CH" smtClean="0"/>
              <a:t>Später setzte sich das zweistufige Verfahren durch, dass der Kanton St. Gallen als erster 1838 einführte: Wenn 10‘000 Stimmberechtigte eine Begehren auf Verfasssungsrevision stellten, dann fand in einem zweiten Schritt eine Volksabstimmung statt. (vgl. Kölz 1992: 305 ff.)</a:t>
            </a:r>
          </a:p>
          <a:p>
            <a:pPr eaLnBrk="1" hangingPunct="1"/>
            <a:endParaRPr lang="de-CH" smtClean="0"/>
          </a:p>
          <a:p>
            <a:pPr eaLnBrk="1" hangingPunct="1"/>
            <a:r>
              <a:rPr lang="de-CH" smtClean="0"/>
              <a:t>Auch beim Veto führte der Kanton SG  sehr früh, nämlich 1831 ein zweistufiges Verfahren ein. </a:t>
            </a:r>
          </a:p>
          <a:p>
            <a:pPr eaLnBrk="1" hangingPunct="1"/>
            <a:endParaRPr lang="de-CH" smtClean="0"/>
          </a:p>
          <a:p>
            <a:pPr eaLnBrk="1" hangingPunct="1"/>
            <a:r>
              <a:rPr lang="de-CH" smtClean="0"/>
              <a:t>Von erheblichem Einfluss war schliesslich der Kanton VD. 8000 Stimmberechtigte konnten Anregungen zu allen Bereichen des Staatshandelns, also auch für Gesetze und nicht-rechtssetzende Beschlüsse zur Abstimmung bringen</a:t>
            </a:r>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FA7FB3F7-52A8-4A7B-8B99-FD0920D43C92}" type="slidenum">
              <a:rPr lang="de-DE" i="0"/>
              <a:pPr eaLnBrk="1" hangingPunct="1"/>
              <a:t>25</a:t>
            </a:fld>
            <a:endParaRPr lang="de-DE" i="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1848 war die Schweiz im Prinzip ein Repräsentativ-System, in dem die oberste Gewalt beim Parlament lag. </a:t>
            </a:r>
          </a:p>
          <a:p>
            <a:pPr eaLnBrk="1" hangingPunct="1"/>
            <a:endParaRPr lang="de-CH" smtClean="0"/>
          </a:p>
          <a:p>
            <a:pPr eaLnBrk="1" hangingPunct="1"/>
            <a:r>
              <a:rPr lang="de-CH" smtClean="0"/>
              <a:t>1874 änderte sich dies grundlegend. Massgeblich dafür verantwortlich waren die bestehenden Volksrechte  in den Kantonen und die demokratische Bewegung, welche sich in den 1860er Jahren immer stärker manifestierte.</a:t>
            </a:r>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77CC99AF-1AD5-4667-A349-6635456CBDCE}" type="slidenum">
              <a:rPr lang="de-DE" i="0"/>
              <a:pPr eaLnBrk="1" hangingPunct="1"/>
              <a:t>26</a:t>
            </a:fld>
            <a:endParaRPr lang="de-DE" i="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Das 20. Jahrhundert brachte nur geringfügige Modifikationen der Volkrsrechte</a:t>
            </a:r>
          </a:p>
          <a:p>
            <a:pPr eaLnBrk="1" hangingPunct="1"/>
            <a:endParaRPr lang="de-CH" smtClean="0"/>
          </a:p>
          <a:p>
            <a:pPr eaLnBrk="1" hangingPunct="1"/>
            <a:r>
              <a:rPr lang="de-CH" smtClean="0"/>
              <a:t>1977: Erhöhung der Zahl der Unterschriften: Referendum von 30‘000 auf 50‘000 und Initiative von 50‘000 auf 100‘000, da sich die Zahl der Stimmberechtigten 1971 verdoppelt hat.</a:t>
            </a:r>
          </a:p>
          <a:p>
            <a:pPr eaLnBrk="1" hangingPunct="1"/>
            <a:endParaRPr lang="de-CH" smtClean="0"/>
          </a:p>
          <a:p>
            <a:pPr eaLnBrk="1" hangingPunct="1"/>
            <a:r>
              <a:rPr lang="de-CH" b="1" smtClean="0"/>
              <a:t>Revision 2003:</a:t>
            </a:r>
          </a:p>
          <a:p>
            <a:pPr eaLnBrk="1" hangingPunct="1"/>
            <a:r>
              <a:rPr lang="de-DE" smtClean="0"/>
              <a:t>So gibt die Revision eine Antwort auf folgende Frage:  Soll bei Annahme einer Initiative wie auch deren Gegenvorschlags, wobei in der Stichfrage die eine Vorlage ein Volksmehr und die andere Vorlage ein Ständemehr erzielt, das Volks- oder das Ständemehr ausschlaggebend sein? Bisher sah die Verfassung für diese Konstellation vor, dass weder die Initiative noch das Gegenprojekt in Kraft treten sollten. Das revidierte Recht sieht nun vor, dass die Summe des prozentualen Anteils an Volksstimmen und des prozentualen Anteils an Standesstimmen in der Stichfrage ausschlaggebend ist (Prozentsummenmodell: % Volksstimmen + % Standesstimmen).</a:t>
            </a:r>
            <a:br>
              <a:rPr lang="de-DE" smtClean="0"/>
            </a:br>
            <a:r>
              <a:rPr lang="de-DE" smtClean="0"/>
              <a:t/>
            </a:r>
            <a:br>
              <a:rPr lang="de-DE" smtClean="0"/>
            </a:br>
            <a:r>
              <a:rPr lang="de-DE" smtClean="0"/>
              <a:t>Auf Gesetzesstufe müssen zudem Regeln erlassen werden, welche bei Uneinigkeit der Räte ein Zustandekommen der Beschlüsse betreffend die politischen Rechte garantieren.</a:t>
            </a:r>
            <a:br>
              <a:rPr lang="de-DE" smtClean="0"/>
            </a:br>
            <a:endParaRPr lang="de-CH" smtClean="0"/>
          </a:p>
          <a:p>
            <a:pPr eaLnBrk="1" hangingPunct="1"/>
            <a:endParaRPr lang="de-CH" smtClean="0"/>
          </a:p>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12D960E7-AD8C-4A6B-A4F8-BB0E3927463D}" type="slidenum">
              <a:rPr lang="de-DE" i="0"/>
              <a:pPr eaLnBrk="1" hangingPunct="1"/>
              <a:t>27</a:t>
            </a:fld>
            <a:endParaRPr lang="de-DE" i="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Vgl. Kriesi 1995: 83</a:t>
            </a:r>
            <a:endParaRPr lang="de-DE" smtClean="0"/>
          </a:p>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ln/>
        </p:spPr>
      </p:sp>
      <p:sp>
        <p:nvSpPr>
          <p:cNvPr id="1064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065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852DBD80-972B-4CFA-939F-FFF90848E80D}" type="slidenum">
              <a:rPr lang="de-DE" i="0"/>
              <a:pPr eaLnBrk="1" hangingPunct="1"/>
              <a:t>28</a:t>
            </a:fld>
            <a:endParaRPr lang="de-DE" i="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a:ln/>
        </p:spPr>
      </p:sp>
      <p:sp>
        <p:nvSpPr>
          <p:cNvPr id="1075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075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B4130611-5BA2-480E-8F58-04D412F3EBD2}" type="slidenum">
              <a:rPr lang="de-DE" i="0"/>
              <a:pPr eaLnBrk="1" hangingPunct="1"/>
              <a:t>29</a:t>
            </a:fld>
            <a:endParaRPr lang="de-DE" i="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809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FF09E24-1146-4252-A56F-2F81F6020C40}" type="slidenum">
              <a:rPr lang="de-DE" i="0"/>
              <a:pPr eaLnBrk="1" hangingPunct="1"/>
              <a:t>3</a:t>
            </a:fld>
            <a:endParaRPr lang="de-DE" i="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a:ln/>
        </p:spPr>
      </p:sp>
      <p:sp>
        <p:nvSpPr>
          <p:cNvPr id="1095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095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8202EA96-BB2A-46A5-9B17-3AE5DA29E6B7}" type="slidenum">
              <a:rPr lang="de-DE" i="0"/>
              <a:pPr eaLnBrk="1" hangingPunct="1"/>
              <a:t>30</a:t>
            </a:fld>
            <a:endParaRPr lang="de-DE" i="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12598D1-1E2A-4349-BF3E-141C90B964D0}" type="slidenum">
              <a:rPr lang="de-DE" i="0"/>
              <a:pPr eaLnBrk="1" hangingPunct="1"/>
              <a:t>31</a:t>
            </a:fld>
            <a:endParaRPr lang="de-DE" i="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CAA6E5B9-6D5C-4A27-87EE-F53A8D333798}" type="slidenum">
              <a:rPr lang="de-DE" i="0"/>
              <a:pPr eaLnBrk="1" hangingPunct="1"/>
              <a:t>32</a:t>
            </a:fld>
            <a:endParaRPr lang="de-DE"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Je nach Bedeutung eines Entscheides ändern sich die Zuständigkeiten.</a:t>
            </a:r>
          </a:p>
          <a:p>
            <a:pPr eaLnBrk="1" hangingPunct="1"/>
            <a:endParaRPr lang="de-CH" smtClean="0"/>
          </a:p>
          <a:p>
            <a:pPr eaLnBrk="1" hangingPunct="1"/>
            <a:r>
              <a:rPr lang="de-CH" smtClean="0"/>
              <a:t>Bei den wichtigsten Entscheidungen liegt die Zuständigkeit beim Volk.</a:t>
            </a:r>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67633640-FEF5-49E4-8E22-87B3E506F0A2}" type="slidenum">
              <a:rPr lang="de-DE" i="0"/>
              <a:pPr eaLnBrk="1" hangingPunct="1"/>
              <a:t>33</a:t>
            </a:fld>
            <a:endParaRPr lang="de-DE" i="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C946038A-DF2D-4C2B-B3F9-ED9BA0EB8140}" type="slidenum">
              <a:rPr lang="de-DE" i="0"/>
              <a:pPr eaLnBrk="1" hangingPunct="1"/>
              <a:t>34</a:t>
            </a:fld>
            <a:endParaRPr lang="de-DE" i="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13405725-8F49-4C56-91BD-16B526B136BA}" type="slidenum">
              <a:rPr lang="de-DE" i="0"/>
              <a:pPr eaLnBrk="1" hangingPunct="1"/>
              <a:t>35</a:t>
            </a:fld>
            <a:endParaRPr lang="de-DE" i="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2B6C63F-4289-4985-BB21-5101A9321C6F}" type="slidenum">
              <a:rPr lang="de-DE" i="0"/>
              <a:pPr eaLnBrk="1" hangingPunct="1"/>
              <a:t>36</a:t>
            </a:fld>
            <a:endParaRPr lang="de-DE" i="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E73DB4C6-DC54-48B2-A8AE-ED77B7AFD4D7}" type="slidenum">
              <a:rPr lang="de-DE" i="0"/>
              <a:pPr eaLnBrk="1" hangingPunct="1"/>
              <a:t>37</a:t>
            </a:fld>
            <a:endParaRPr lang="de-DE" i="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Linder bezeichnet die Initiative als Gaspedal im Vergleich zum Referendum (Bremse)</a:t>
            </a:r>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9DFE3BC-82FD-4DD9-B74D-E14ED80DD2A4}" type="slidenum">
              <a:rPr lang="de-DE" i="0"/>
              <a:pPr eaLnBrk="1" hangingPunct="1"/>
              <a:t>38</a:t>
            </a:fld>
            <a:endParaRPr lang="de-DE" i="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Vergleiche zu Auswirkungen der Initiative auf Bewegungen:</a:t>
            </a:r>
          </a:p>
          <a:p>
            <a:pPr eaLnBrk="1" hangingPunct="1"/>
            <a:endParaRPr lang="de-CH" smtClean="0"/>
          </a:p>
          <a:p>
            <a:pPr eaLnBrk="1" hangingPunct="1">
              <a:buFontTx/>
              <a:buChar char="-"/>
            </a:pPr>
            <a:r>
              <a:rPr lang="de-CH" smtClean="0"/>
              <a:t>Thematische Einengung</a:t>
            </a:r>
          </a:p>
          <a:p>
            <a:pPr eaLnBrk="1" hangingPunct="1">
              <a:buFontTx/>
              <a:buChar char="-"/>
            </a:pPr>
            <a:r>
              <a:rPr lang="de-CH" smtClean="0"/>
              <a:t>Asorbierung von Ressourcen</a:t>
            </a:r>
          </a:p>
          <a:p>
            <a:pPr eaLnBrk="1" hangingPunct="1">
              <a:buFontTx/>
              <a:buChar char="-"/>
            </a:pPr>
            <a:r>
              <a:rPr lang="de-CH" smtClean="0"/>
              <a:t>Bürokratisierung</a:t>
            </a:r>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30C99F2C-9E8E-4453-B418-AA922999A160}" type="slidenum">
              <a:rPr lang="de-DE" i="0"/>
              <a:pPr eaLnBrk="1" hangingPunct="1"/>
              <a:t>39</a:t>
            </a:fld>
            <a:endParaRPr lang="de-DE" i="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819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DDE48CDA-099B-4C40-9B5E-9165A5EACA48}" type="slidenum">
              <a:rPr lang="de-DE" i="0"/>
              <a:pPr eaLnBrk="1" hangingPunct="1"/>
              <a:t>4</a:t>
            </a:fld>
            <a:endParaRPr lang="de-DE" i="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735F0356-8890-441F-A0E5-B6D9C2332224}" type="slidenum">
              <a:rPr lang="de-DE" i="0"/>
              <a:pPr eaLnBrk="1" hangingPunct="1"/>
              <a:t>40</a:t>
            </a:fld>
            <a:endParaRPr lang="de-DE"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Linder 1999: 120</a:t>
            </a:r>
            <a:endParaRPr lang="de-DE" smtClean="0"/>
          </a:p>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A7660DC4-D7AF-45BD-AE47-99BD6BCBC117}" type="slidenum">
              <a:rPr lang="de-DE" i="0"/>
              <a:pPr eaLnBrk="1" hangingPunct="1"/>
              <a:t>41</a:t>
            </a:fld>
            <a:endParaRPr lang="de-DE" i="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Landsgemeindekantone: ????????‘</a:t>
            </a:r>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80A2924-8B88-4808-BB36-1200565BFF4E}" type="slidenum">
              <a:rPr lang="de-DE" i="0"/>
              <a:pPr eaLnBrk="1" hangingPunct="1"/>
              <a:t>42</a:t>
            </a:fld>
            <a:endParaRPr lang="de-DE" i="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9B9885CF-BED4-4CDC-BE2F-41B8AA93CF1C}" type="slidenum">
              <a:rPr lang="de-DE" i="0"/>
              <a:pPr eaLnBrk="1" hangingPunct="1"/>
              <a:t>43</a:t>
            </a:fld>
            <a:endParaRPr lang="de-DE"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BF1FB192-2DD0-4089-90C9-4C25F257BF7A}" type="slidenum">
              <a:rPr lang="de-DE" i="0"/>
              <a:pPr eaLnBrk="1" hangingPunct="1"/>
              <a:t>44</a:t>
            </a:fld>
            <a:endParaRPr lang="de-DE" i="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a:ln/>
        </p:spPr>
      </p:sp>
      <p:sp>
        <p:nvSpPr>
          <p:cNvPr id="1269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269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2CF15AC9-8CCA-4797-BFAF-FD156E4EC14D}" type="slidenum">
              <a:rPr lang="de-DE" i="0"/>
              <a:pPr eaLnBrk="1" hangingPunct="1"/>
              <a:t>45</a:t>
            </a:fld>
            <a:endParaRPr lang="de-DE" i="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ln/>
        </p:spPr>
      </p:sp>
      <p:sp>
        <p:nvSpPr>
          <p:cNvPr id="1259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259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35A5889-833C-4172-982F-A2C7C13396D5}" type="slidenum">
              <a:rPr lang="de-DE" i="0"/>
              <a:pPr eaLnBrk="1" hangingPunct="1"/>
              <a:t>46</a:t>
            </a:fld>
            <a:endParaRPr lang="de-DE" i="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C5037DD-C8E5-4B73-8A9F-3DDDBFB538C1}" type="slidenum">
              <a:rPr lang="de-DE" i="0"/>
              <a:pPr eaLnBrk="1" hangingPunct="1"/>
              <a:t>47</a:t>
            </a:fld>
            <a:endParaRPr lang="de-DE"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b="1" smtClean="0">
                <a:solidFill>
                  <a:srgbClr val="000000"/>
                </a:solidFill>
                <a:latin typeface="Arial" charset="0"/>
              </a:rPr>
              <a:t>Stand Ende 2003</a:t>
            </a:r>
            <a:endParaRPr lang="de-DE" b="1" smtClean="0">
              <a:solidFill>
                <a:srgbClr val="000000"/>
              </a:solidFill>
              <a:latin typeface="Arial" charset="0"/>
            </a:endParaRPr>
          </a:p>
          <a:p>
            <a:pPr eaLnBrk="1" hangingPunct="1"/>
            <a:endParaRPr lang="de-CH" b="1" smtClean="0">
              <a:solidFill>
                <a:srgbClr val="000000"/>
              </a:solidFill>
              <a:latin typeface="Arial" charset="0"/>
            </a:endParaRPr>
          </a:p>
          <a:p>
            <a:pPr eaLnBrk="1" hangingPunct="1"/>
            <a:r>
              <a:rPr lang="de-CH" b="1" smtClean="0">
                <a:solidFill>
                  <a:srgbClr val="000000"/>
                </a:solidFill>
                <a:latin typeface="Arial" charset="0"/>
              </a:rPr>
              <a:t>Zustandegekommene Initiativen: 256</a:t>
            </a:r>
          </a:p>
          <a:p>
            <a:pPr eaLnBrk="1" hangingPunct="1"/>
            <a:r>
              <a:rPr lang="de-CH" b="1" smtClean="0">
                <a:solidFill>
                  <a:srgbClr val="000000"/>
                </a:solidFill>
                <a:latin typeface="Arial" charset="0"/>
              </a:rPr>
              <a:t>Zurückgezogene Initiative:	74	</a:t>
            </a:r>
          </a:p>
          <a:p>
            <a:pPr eaLnBrk="1" hangingPunct="1"/>
            <a:r>
              <a:rPr lang="de-CH" b="1" smtClean="0">
                <a:solidFill>
                  <a:srgbClr val="000000"/>
                </a:solidFill>
                <a:latin typeface="Arial" charset="0"/>
              </a:rPr>
              <a:t>Abgestimmungen über Initiativen: 157	</a:t>
            </a:r>
          </a:p>
          <a:p>
            <a:pPr eaLnBrk="1" hangingPunct="1"/>
            <a:r>
              <a:rPr lang="de-CH" b="1" smtClean="0">
                <a:solidFill>
                  <a:srgbClr val="000000"/>
                </a:solidFill>
                <a:latin typeface="Arial" charset="0"/>
              </a:rPr>
              <a:t>Angenommene: 13	</a:t>
            </a:r>
          </a:p>
          <a:p>
            <a:pPr eaLnBrk="1" hangingPunct="1"/>
            <a:r>
              <a:rPr lang="de-CH" b="1" smtClean="0">
                <a:solidFill>
                  <a:srgbClr val="000000"/>
                </a:solidFill>
                <a:latin typeface="Arial" charset="0"/>
              </a:rPr>
              <a:t>Abgelehnte: 144	</a:t>
            </a:r>
          </a:p>
          <a:p>
            <a:pPr eaLnBrk="1" hangingPunct="1"/>
            <a:endParaRPr lang="de-CH" b="1" smtClean="0">
              <a:solidFill>
                <a:srgbClr val="000000"/>
              </a:solidFill>
              <a:latin typeface="Arial" charset="0"/>
            </a:endParaRPr>
          </a:p>
          <a:p>
            <a:pPr eaLnBrk="1" hangingPunct="1"/>
            <a:endParaRPr lang="de-CH" b="1" smtClean="0">
              <a:solidFill>
                <a:srgbClr val="000000"/>
              </a:solidFill>
              <a:latin typeface="Arial" charset="0"/>
            </a:endParaRPr>
          </a:p>
          <a:p>
            <a:pPr eaLnBrk="1" hangingPunct="1"/>
            <a:r>
              <a:rPr lang="de-CH" b="1" smtClean="0">
                <a:solidFill>
                  <a:srgbClr val="000000"/>
                </a:solidFill>
                <a:latin typeface="Arial" charset="0"/>
              </a:rPr>
              <a:t>Erfolgsquote von Parlament und Regierung: 52 Prozent</a:t>
            </a:r>
            <a:endParaRPr lang="de-DE" b="1" smtClean="0">
              <a:solidFill>
                <a:srgbClr val="000000"/>
              </a:solidFill>
              <a:latin typeface="Arial" charset="0"/>
            </a:endParaRPr>
          </a:p>
          <a:p>
            <a:pPr eaLnBrk="1" hangingPunct="1"/>
            <a:endParaRPr lang="de-DE" b="1" smtClean="0">
              <a:solidFill>
                <a:srgbClr val="000000"/>
              </a:solidFill>
              <a:latin typeface="Arial" charset="0"/>
            </a:endParaRPr>
          </a:p>
          <a:p>
            <a:pPr eaLnBrk="1" hangingPunct="1"/>
            <a:endParaRPr lang="de-DE" b="1" smtClean="0">
              <a:solidFill>
                <a:srgbClr val="000000"/>
              </a:solidFill>
              <a:latin typeface="Arial" charset="0"/>
            </a:endParaRPr>
          </a:p>
          <a:p>
            <a:pPr eaLnBrk="1" hangingPunct="1"/>
            <a:r>
              <a:rPr lang="de-DE" b="1" smtClean="0">
                <a:solidFill>
                  <a:srgbClr val="000000"/>
                </a:solidFill>
                <a:latin typeface="Arial" charset="0"/>
              </a:rPr>
              <a:t>Referendumspflichtige Vorlagen: 2208</a:t>
            </a:r>
          </a:p>
          <a:p>
            <a:pPr eaLnBrk="1" hangingPunct="1"/>
            <a:r>
              <a:rPr lang="de-DE" b="1" smtClean="0">
                <a:solidFill>
                  <a:srgbClr val="000000"/>
                </a:solidFill>
                <a:latin typeface="Arial" charset="0"/>
              </a:rPr>
              <a:t>Ergriffene Referenden: 147</a:t>
            </a:r>
          </a:p>
          <a:p>
            <a:pPr eaLnBrk="1" hangingPunct="1"/>
            <a:r>
              <a:rPr lang="de-DE" b="1" smtClean="0">
                <a:solidFill>
                  <a:srgbClr val="000000"/>
                </a:solidFill>
                <a:latin typeface="Arial" charset="0"/>
              </a:rPr>
              <a:t>Anteil ergriffene Referenden: 6.7	</a:t>
            </a:r>
          </a:p>
          <a:p>
            <a:pPr eaLnBrk="1" hangingPunct="1"/>
            <a:r>
              <a:rPr lang="de-DE" b="1" smtClean="0">
                <a:solidFill>
                  <a:srgbClr val="000000"/>
                </a:solidFill>
                <a:latin typeface="Arial" charset="0"/>
              </a:rPr>
              <a:t>Anzahl angenommene Vorlagen: 77	</a:t>
            </a:r>
          </a:p>
          <a:p>
            <a:pPr eaLnBrk="1" hangingPunct="1"/>
            <a:r>
              <a:rPr lang="de-DE" b="1" smtClean="0">
                <a:solidFill>
                  <a:srgbClr val="000000"/>
                </a:solidFill>
                <a:latin typeface="Arial" charset="0"/>
              </a:rPr>
              <a:t>Anzahl abgelehnte Vorlagen: 70	</a:t>
            </a:r>
          </a:p>
          <a:p>
            <a:pPr eaLnBrk="1" hangingPunct="1"/>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FFE7A29C-55ED-439A-96F4-C2EE21AEA178}" type="slidenum">
              <a:rPr lang="de-DE" i="0"/>
              <a:pPr eaLnBrk="1" hangingPunct="1"/>
              <a:t>48</a:t>
            </a:fld>
            <a:endParaRPr lang="de-DE" i="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2ACEC9B2-70BA-4B15-804D-5652325CF396}" type="slidenum">
              <a:rPr lang="de-DE" i="0"/>
              <a:pPr eaLnBrk="1" hangingPunct="1"/>
              <a:t>49</a:t>
            </a:fld>
            <a:endParaRPr lang="de-DE" i="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829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FA42861B-8403-4E28-9E13-7C045F530FB6}" type="slidenum">
              <a:rPr lang="de-DE" i="0"/>
              <a:pPr eaLnBrk="1" hangingPunct="1"/>
              <a:t>5</a:t>
            </a:fld>
            <a:endParaRPr lang="de-DE" i="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i="1">
                <a:solidFill>
                  <a:schemeClr val="tx1"/>
                </a:solidFill>
                <a:latin typeface="Arial Unicode MS" pitchFamily="34" charset="-128"/>
              </a:defRPr>
            </a:lvl1pPr>
            <a:lvl2pPr marL="742950" indent="-285750" defTabSz="915988" eaLnBrk="0" hangingPunct="0">
              <a:defRPr i="1">
                <a:solidFill>
                  <a:schemeClr val="tx1"/>
                </a:solidFill>
                <a:latin typeface="Arial Unicode MS" pitchFamily="34" charset="-128"/>
              </a:defRPr>
            </a:lvl2pPr>
            <a:lvl3pPr marL="1143000" indent="-228600" defTabSz="915988" eaLnBrk="0" hangingPunct="0">
              <a:defRPr i="1">
                <a:solidFill>
                  <a:schemeClr val="tx1"/>
                </a:solidFill>
                <a:latin typeface="Arial Unicode MS" pitchFamily="34" charset="-128"/>
              </a:defRPr>
            </a:lvl3pPr>
            <a:lvl4pPr marL="1600200" indent="-228600" defTabSz="915988" eaLnBrk="0" hangingPunct="0">
              <a:defRPr i="1">
                <a:solidFill>
                  <a:schemeClr val="tx1"/>
                </a:solidFill>
                <a:latin typeface="Arial Unicode MS" pitchFamily="34" charset="-128"/>
              </a:defRPr>
            </a:lvl4pPr>
            <a:lvl5pPr marL="2057400" indent="-228600" defTabSz="915988" eaLnBrk="0" hangingPunct="0">
              <a:defRPr i="1">
                <a:solidFill>
                  <a:schemeClr val="tx1"/>
                </a:solidFill>
                <a:latin typeface="Arial Unicode MS" pitchFamily="34" charset="-128"/>
              </a:defRPr>
            </a:lvl5pPr>
            <a:lvl6pPr marL="2514600" indent="-228600" defTabSz="915988" eaLnBrk="0" fontAlgn="base" hangingPunct="0">
              <a:spcBef>
                <a:spcPct val="0"/>
              </a:spcBef>
              <a:spcAft>
                <a:spcPct val="0"/>
              </a:spcAft>
              <a:defRPr i="1">
                <a:solidFill>
                  <a:schemeClr val="tx1"/>
                </a:solidFill>
                <a:latin typeface="Arial Unicode MS" pitchFamily="34" charset="-128"/>
              </a:defRPr>
            </a:lvl6pPr>
            <a:lvl7pPr marL="2971800" indent="-228600" defTabSz="915988" eaLnBrk="0" fontAlgn="base" hangingPunct="0">
              <a:spcBef>
                <a:spcPct val="0"/>
              </a:spcBef>
              <a:spcAft>
                <a:spcPct val="0"/>
              </a:spcAft>
              <a:defRPr i="1">
                <a:solidFill>
                  <a:schemeClr val="tx1"/>
                </a:solidFill>
                <a:latin typeface="Arial Unicode MS" pitchFamily="34" charset="-128"/>
              </a:defRPr>
            </a:lvl7pPr>
            <a:lvl8pPr marL="3429000" indent="-228600" defTabSz="915988" eaLnBrk="0" fontAlgn="base" hangingPunct="0">
              <a:spcBef>
                <a:spcPct val="0"/>
              </a:spcBef>
              <a:spcAft>
                <a:spcPct val="0"/>
              </a:spcAft>
              <a:defRPr i="1">
                <a:solidFill>
                  <a:schemeClr val="tx1"/>
                </a:solidFill>
                <a:latin typeface="Arial Unicode MS" pitchFamily="34" charset="-128"/>
              </a:defRPr>
            </a:lvl8pPr>
            <a:lvl9pPr marL="3886200" indent="-228600" defTabSz="915988" eaLnBrk="0" fontAlgn="base" hangingPunct="0">
              <a:spcBef>
                <a:spcPct val="0"/>
              </a:spcBef>
              <a:spcAft>
                <a:spcPct val="0"/>
              </a:spcAft>
              <a:defRPr i="1">
                <a:solidFill>
                  <a:schemeClr val="tx1"/>
                </a:solidFill>
                <a:latin typeface="Arial Unicode MS" pitchFamily="34" charset="-128"/>
              </a:defRPr>
            </a:lvl9pPr>
          </a:lstStyle>
          <a:p>
            <a:pPr eaLnBrk="1" hangingPunct="1"/>
            <a:fld id="{843C0595-1F60-434A-87B9-8C38A22444F8}" type="slidenum">
              <a:rPr lang="de-DE" i="0"/>
              <a:pPr eaLnBrk="1" hangingPunct="1"/>
              <a:t>50</a:t>
            </a:fld>
            <a:endParaRPr lang="de-DE" i="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bildplatzhalter 1"/>
          <p:cNvSpPr>
            <a:spLocks noGrp="1" noRot="1" noChangeAspect="1" noTextEdit="1"/>
          </p:cNvSpPr>
          <p:nvPr>
            <p:ph type="sldImg"/>
          </p:nvPr>
        </p:nvSpPr>
        <p:spPr>
          <a:ln/>
        </p:spPr>
      </p:sp>
      <p:sp>
        <p:nvSpPr>
          <p:cNvPr id="1331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331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4E6AFA5-8A19-4F38-83DD-DEA7BFBDC196}" type="slidenum">
              <a:rPr lang="de-DE" i="0"/>
              <a:pPr eaLnBrk="1" hangingPunct="1"/>
              <a:t>51</a:t>
            </a:fld>
            <a:endParaRPr lang="de-DE" i="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a:ln/>
        </p:spPr>
      </p:sp>
      <p:sp>
        <p:nvSpPr>
          <p:cNvPr id="1341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341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3A32908-4CD0-431D-9278-5066D0F82130}" type="slidenum">
              <a:rPr lang="de-DE" i="0"/>
              <a:pPr eaLnBrk="1" hangingPunct="1"/>
              <a:t>52</a:t>
            </a:fld>
            <a:endParaRPr lang="de-DE" i="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249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EBC7C62-2083-481E-95C0-10893BE3295F}" type="slidenum">
              <a:rPr lang="de-DE" i="0"/>
              <a:pPr eaLnBrk="1" hangingPunct="1"/>
              <a:t>53</a:t>
            </a:fld>
            <a:endParaRPr lang="de-DE" i="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8CC5B08B-2638-4FA3-AA6C-6260662447CB}" type="slidenum">
              <a:rPr lang="de-DE" i="0"/>
              <a:pPr eaLnBrk="1" hangingPunct="1"/>
              <a:t>54</a:t>
            </a:fld>
            <a:endParaRPr lang="de-DE" i="0"/>
          </a:p>
        </p:txBody>
      </p:sp>
      <p:sp>
        <p:nvSpPr>
          <p:cNvPr id="132099" name="Rectangle 2"/>
          <p:cNvSpPr>
            <a:spLocks noGrp="1" noRot="1" noChangeAspect="1" noChangeArrowheads="1" noTextEdit="1"/>
          </p:cNvSpPr>
          <p:nvPr>
            <p:ph type="sldImg"/>
          </p:nvPr>
        </p:nvSpPr>
        <p:spPr>
          <a:xfrm>
            <a:off x="2081213" y="511175"/>
            <a:ext cx="1122362" cy="841375"/>
          </a:xfrm>
          <a:ln/>
        </p:spPr>
      </p:sp>
      <p:sp>
        <p:nvSpPr>
          <p:cNvPr id="132100" name="Rectangle 3"/>
          <p:cNvSpPr>
            <a:spLocks noGrp="1" noChangeArrowheads="1"/>
          </p:cNvSpPr>
          <p:nvPr>
            <p:ph type="body" idx="1"/>
          </p:nvPr>
        </p:nvSpPr>
        <p:spPr>
          <a:xfrm>
            <a:off x="958850" y="1506538"/>
            <a:ext cx="7939088" cy="4854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smtClean="0"/>
              <a:t>Neue Zürcher Zeitung</a:t>
            </a:r>
            <a:br>
              <a:rPr lang="de-DE" sz="800" smtClean="0"/>
            </a:br>
            <a:r>
              <a:rPr lang="de-DE" sz="800" smtClean="0"/>
              <a:t/>
            </a:r>
            <a:br>
              <a:rPr lang="de-DE" sz="800" smtClean="0"/>
            </a:br>
            <a:endParaRPr lang="de-DE" sz="800" b="1" smtClean="0"/>
          </a:p>
          <a:p>
            <a:pPr eaLnBrk="1" hangingPunct="1">
              <a:lnSpc>
                <a:spcPct val="80000"/>
              </a:lnSpc>
            </a:pPr>
            <a:r>
              <a:rPr lang="de-DE" sz="800" b="1" smtClean="0"/>
              <a:t>Eidgenössische Abstimmung vom 16. Mai </a:t>
            </a:r>
          </a:p>
          <a:p>
            <a:pPr eaLnBrk="1" hangingPunct="1">
              <a:lnSpc>
                <a:spcPct val="80000"/>
              </a:lnSpc>
            </a:pPr>
            <a:endParaRPr lang="de-DE" sz="800" b="1" smtClean="0"/>
          </a:p>
          <a:p>
            <a:pPr eaLnBrk="1" hangingPunct="1">
              <a:lnSpc>
                <a:spcPct val="80000"/>
              </a:lnSpc>
            </a:pPr>
            <a:r>
              <a:rPr lang="de-DE" sz="800" b="1" smtClean="0"/>
              <a:t>Gut geschnürt ist halb gewonnen </a:t>
            </a:r>
          </a:p>
          <a:p>
            <a:pPr eaLnBrk="1" hangingPunct="1">
              <a:lnSpc>
                <a:spcPct val="80000"/>
              </a:lnSpc>
            </a:pPr>
            <a:endParaRPr lang="de-DE" sz="800" b="1" smtClean="0"/>
          </a:p>
          <a:p>
            <a:pPr eaLnBrk="1" hangingPunct="1">
              <a:lnSpc>
                <a:spcPct val="80000"/>
              </a:lnSpc>
            </a:pPr>
            <a:r>
              <a:rPr lang="de-DE" sz="800" b="1" smtClean="0"/>
              <a:t>Zur rechtlichen Zulässigkeit von Multipack-Vorlagen </a:t>
            </a:r>
          </a:p>
          <a:p>
            <a:pPr eaLnBrk="1" hangingPunct="1">
              <a:lnSpc>
                <a:spcPct val="80000"/>
              </a:lnSpc>
            </a:pPr>
            <a:r>
              <a:rPr lang="de-DE" sz="800" b="1" smtClean="0"/>
              <a:t>Die Frage, ob das Parlament mehrere Einzelvorlagen zu einem Abstimmungspaket schnüren darf, hat mit der Steuerreform neue Aktualität erlangt. Lehre und Praxis belassen dem Gesetzgeber hierbei grossen Gestaltungsspielraum und interpretieren den sachlichen Zusammenhang, der zwischen den verschiedenen Elementen einer Abstimmungsvorlage bestehen muss, ausgesprochen large. </a:t>
            </a:r>
            <a:endParaRPr lang="de-DE" sz="800" smtClean="0"/>
          </a:p>
          <a:p>
            <a:pPr eaLnBrk="1" hangingPunct="1">
              <a:lnSpc>
                <a:spcPct val="80000"/>
              </a:lnSpc>
            </a:pPr>
            <a:r>
              <a:rPr lang="de-DE" sz="800" smtClean="0"/>
              <a:t>fon. Bern, 26. April </a:t>
            </a:r>
          </a:p>
          <a:p>
            <a:pPr eaLnBrk="1" hangingPunct="1">
              <a:lnSpc>
                <a:spcPct val="80000"/>
              </a:lnSpc>
            </a:pPr>
            <a:r>
              <a:rPr lang="de-DE" sz="800" smtClean="0"/>
              <a:t>Eine erfolgreiche Politik erfordert Taktik und Umsicht. In der Schweiz, wo nicht nur politische Verbündete für ein Vorhaben gewonnen werden müssen, sondern auch das Volk überzeugt sein will, ist besonderes Fingerspitzengefühl gefragt. Das zeigt sich beispielhaft bei der Ausgestaltung der Abstimmungsvorlagen. So steht das Parlament vielfach vor der heiklen Frage, wie es ein Geschäft dem Volk am besten «verkauft». Soll es die einzelnen Elemente als voneinander unabhängige Vorlagen präsentieren, die separat angenommen oder verworfen werden können? Oder ist ein Gesamtpaket geschickter? Letzteres wird oft aus der Absicht heraus erwogen, kontroverse Vorhaben im Windschatten unbestrittener Projekte segeln zu lassen. Handkehrum besteht bei diesem Vorgehen das Risiko, dass sich der Widerstand summiert und die Abstimmung schliesslich zu einem totalen Scherbenhaufen führt.</a:t>
            </a:r>
            <a:endParaRPr lang="de-DE" sz="800" b="1" smtClean="0"/>
          </a:p>
          <a:p>
            <a:pPr eaLnBrk="1" hangingPunct="1">
              <a:lnSpc>
                <a:spcPct val="80000"/>
              </a:lnSpc>
            </a:pPr>
            <a:r>
              <a:rPr lang="de-DE" sz="800" b="1" smtClean="0"/>
              <a:t>Keine Erpressung </a:t>
            </a:r>
          </a:p>
          <a:p>
            <a:pPr eaLnBrk="1" hangingPunct="1">
              <a:lnSpc>
                <a:spcPct val="80000"/>
              </a:lnSpc>
            </a:pPr>
            <a:r>
              <a:rPr lang="de-DE" sz="800" smtClean="0"/>
              <a:t>Bei der Steuerreform, über die am 16. Mai abgestimmt wird, haben sich die Räte für den zweiten Weg entschieden und die umstrittene neue Wohneigentumsbesteuerung zusammen mit den Entlastungen für Ehepaare und Börse in eine einzige Vorlage verpackt. Ob das gewählte Vorgehen politisch klug war und die Stimmung im Volk richtig eingeschätzt wurde, wird sich in rund zweieinhalb Wochen weisen - das Scheitern des «Avanti»-Multipacks in der Februar-Abstimmung jedenfalls ist noch in frischer Erinnerung. Eine ganz andere Frage ist jene, ob das Schnüren von Abstimmungspaketen rechtlich zulässig ist. So kritisieren etwa die Gegner der Steuerreform, dass es sich bei der Bündelung der drei Vorlagen zu einem einzigen Gesetz um «ein undemokratisches Mogelpaket», um «eine Erpressung» der Stimmberechtigten handle. Trifft das zu? Ist eine Vorlage allein deshalb undemokratisch und erpresserisch, weil sich das Volk nicht zu verschiedenen Teilelementen getrennt äussern kann, sondern sich für alles oder nichts entscheiden muss? Handelt es sich folglich um eine Verletzung des verfassungsmässigen Rechts auf freie und unverfälschte Willenskundgabe? Mitnichten, wie ein Blick in Verfassung, Lehre und Rechtsprechung zeigt.</a:t>
            </a:r>
          </a:p>
          <a:p>
            <a:pPr eaLnBrk="1" hangingPunct="1">
              <a:lnSpc>
                <a:spcPct val="80000"/>
              </a:lnSpc>
            </a:pPr>
            <a:r>
              <a:rPr lang="de-DE" sz="800" smtClean="0"/>
              <a:t>Konkret geht es um die Frage, wie das verfassungsrechtliche Gebot der Einheit der Materie zu verstehen ist. Dieses wird zwar meist nur im Zusammenhang mit Volksinitiativen diskutiert, gilt aber gleichermassen - als Ausfluss des Prinzips der unverfälschten Willenskundgabe - auch für die Verfassungs- und Gesetzesvorlagen der Bundesversammlung und der kantonalen Parlamente. Bundesbehörden und Bundesgericht haben in einer reichhaltigen Praxis versucht, den unbestimmten Begriff einzugrenzen und zu klären, wann die Bündelung verschiedener Materien zu einer Abstimmungsvorlage zulässig ist und wann nicht. Die Lehre hat in der Folge verschiedene zulässige Kombinationen herausgeschält. So darf eine Vorlage etwa einen Zweck mit der dazugehörigen Finanzierung verbinden. Auch können verschiedene Forderungen mit «logischem» oder «sachlichem» Zusammenhalt gekoppelt werden. Selbst eine Verbindung von divergierenden Anliegen, die vom Zweck her, historisch oder pragmatisch noch einer einheitlichen Thematik zugerechnet werden können, wird als zulässig angesehen.</a:t>
            </a:r>
          </a:p>
          <a:p>
            <a:pPr eaLnBrk="1" hangingPunct="1">
              <a:lnSpc>
                <a:spcPct val="80000"/>
              </a:lnSpc>
            </a:pPr>
            <a:r>
              <a:rPr lang="de-DE" sz="800" smtClean="0"/>
              <a:t>Aus diesen Beispielen geht hervor, dass es sich bei der Einheit der Materie um einen dehnbaren Begriff handelt, welcher der Behörde häufig einen grossen Gestaltungsspielraum belässt und die Ausgestaltung der Abstimmungsvorlage zu einer weitgehend politischen Frage werden lässt. Dabei werden namentlich bei Gesetzen, deren Normendichte regelmässig höher ist als jene der Verfassungsvorlagen, die Grenzen des Zulässigen sehr weit gesteckt.</a:t>
            </a:r>
            <a:endParaRPr lang="de-DE" sz="800" b="1" smtClean="0"/>
          </a:p>
          <a:p>
            <a:pPr eaLnBrk="1" hangingPunct="1">
              <a:lnSpc>
                <a:spcPct val="80000"/>
              </a:lnSpc>
            </a:pPr>
            <a:r>
              <a:rPr lang="de-DE" sz="800" b="1" smtClean="0"/>
              <a:t>Meinungsäusserung klipp und klar </a:t>
            </a:r>
          </a:p>
          <a:p>
            <a:pPr eaLnBrk="1" hangingPunct="1">
              <a:lnSpc>
                <a:spcPct val="80000"/>
              </a:lnSpc>
            </a:pPr>
            <a:r>
              <a:rPr lang="de-DE" sz="800" smtClean="0"/>
              <a:t>Die geltende Praxis läuft letztlich darauf hinaus, dass die Verbindung verschiedener Materien zulässig ist, sofern sie sich sachlich begründen lässt und nicht reiner Willkür gleichkommt. Diese large Haltung ist insofern richtig, als es dem Gesetzgeber andernfalls verunmöglicht würde, eine politisch kohärente Vorlage zu präsentieren. Es darf also mit anderen Worten gekoppelt werden, was sachlich zusammengehört oder durch ein gemeinsames Konzept, durch einen einheitlichen Zweck verbunden ist - wie etwa umfassende Sanierungsvorlagen, deren Einzelteile finanzpolitisch zusammengehören.</a:t>
            </a:r>
          </a:p>
          <a:p>
            <a:pPr eaLnBrk="1" hangingPunct="1">
              <a:lnSpc>
                <a:spcPct val="80000"/>
              </a:lnSpc>
            </a:pPr>
            <a:r>
              <a:rPr lang="de-DE" sz="800" smtClean="0"/>
              <a:t>Dieser sachliche Zusammenhang ist auch beim Steuerpaket gegeben, handelt es sich doch um drei Einzelvorlagen mit demselben Ziel: die Steuerbelastung für ausgewählte Bevölkerungsgruppen zu senken. Indem die Reform als Gesamtpaket präsentiert wird, sind die Stimmberechtigten zudem über die vollständigen finanziellen Auswirkungen eines Ja oder Nein im Bild. Halten sie die Entlastungen für Ehepaare, Wohneigentümer und Börse überwiegend für falsch oder die Ausfälle insgesamt für übermässig, so können sie dies auf ihrem Stimmzettel klipp und klar ausdrücken. Und wem die Paketlösung prinzipiell zuwider ist, der kann sie an den Absender zurückschicken - befindet er sich damit in der Mehrheit, dürfte das Parlament allfällige künftige Steuersenkungen wohl vorsichtigerweise als Einzelvorlagen präsentieren. Damit kann der angeblichen «Erpressung» durch das Parlament auf ganz und gar demokratische Art und Weise eine Abfuhr erteilt werden.</a:t>
            </a:r>
          </a:p>
          <a:p>
            <a:pPr eaLnBrk="1" hangingPunct="1">
              <a:lnSpc>
                <a:spcPct val="80000"/>
              </a:lnSpc>
            </a:pPr>
            <a:r>
              <a:rPr lang="de-DE" sz="800" smtClean="0"/>
              <a:t> </a:t>
            </a:r>
          </a:p>
        </p:txBody>
      </p:sp>
      <p:sp>
        <p:nvSpPr>
          <p:cNvPr id="132101" name="Text Box 4"/>
          <p:cNvSpPr txBox="1">
            <a:spLocks noChangeArrowheads="1"/>
          </p:cNvSpPr>
          <p:nvPr/>
        </p:nvSpPr>
        <p:spPr bwMode="auto">
          <a:xfrm>
            <a:off x="5414963" y="573088"/>
            <a:ext cx="37290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6" tIns="44108" rIns="88216" bIns="44108">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i="0"/>
              <a:t>Initiative: Einheit der Materie und keine Verstoss gegen internationales Recht</a:t>
            </a:r>
            <a:endParaRPr lang="de-DE" i="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1226EDA6-FBBD-4AA9-8D6E-B3651248E083}" type="slidenum">
              <a:rPr lang="de-DE" i="0"/>
              <a:pPr eaLnBrk="1" hangingPunct="1"/>
              <a:t>55</a:t>
            </a:fld>
            <a:endParaRPr lang="de-DE" i="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Kriesi 1995: 101</a:t>
            </a:r>
            <a:endParaRPr lang="de-DE" smtClean="0"/>
          </a:p>
          <a:p>
            <a:pPr eaLnBrk="1" hangingPunct="1"/>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13960381-5AAA-4313-B62D-8EC753CA8095}" type="slidenum">
              <a:rPr lang="de-DE" i="0"/>
              <a:pPr eaLnBrk="1" hangingPunct="1"/>
              <a:t>56</a:t>
            </a:fld>
            <a:endParaRPr lang="de-DE" i="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9184DB1-A144-45A5-9BC0-9D713740504B}" type="slidenum">
              <a:rPr lang="de-DE" i="0"/>
              <a:pPr eaLnBrk="1" hangingPunct="1"/>
              <a:t>57</a:t>
            </a:fld>
            <a:endParaRPr lang="de-DE" i="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6DFEDD9C-D142-4FA6-84A6-940C1E6CEBFD}" type="slidenum">
              <a:rPr lang="de-DE" i="0"/>
              <a:pPr eaLnBrk="1" hangingPunct="1"/>
              <a:t>58</a:t>
            </a:fld>
            <a:endParaRPr lang="de-DE" i="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Durchschnittliche Ja-Stimmenanteile (alle eidgenössischen Volksabstimmungen zwischen 1872 und 2000)</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9C44AD76-E5DD-4E0D-8BCB-1DFDF0B5541E}" type="slidenum">
              <a:rPr lang="de-DE" i="0"/>
              <a:pPr eaLnBrk="1" hangingPunct="1"/>
              <a:t>59</a:t>
            </a:fld>
            <a:endParaRPr lang="de-DE" i="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Abweichung vom gesamtschweizerischen Mittelwert nach Kantonen. (alle eidgenössischen Volksabstimmungen zwischen 1872 und 2000)</a:t>
            </a:r>
          </a:p>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C7852E41-4437-4F0F-824B-2F1CE4627E6A}" type="slidenum">
              <a:rPr lang="de-DE" i="0"/>
              <a:pPr eaLnBrk="1" hangingPunct="1"/>
              <a:t>6</a:t>
            </a:fld>
            <a:endParaRPr lang="de-DE" i="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700" smtClean="0"/>
              <a:t>Weniger als 10 Prozent</a:t>
            </a:r>
          </a:p>
          <a:p>
            <a:pPr eaLnBrk="1" hangingPunct="1"/>
            <a:endParaRPr lang="de-CH" sz="700" smtClean="0"/>
          </a:p>
          <a:p>
            <a:pPr eaLnBrk="1" hangingPunct="1"/>
            <a:r>
              <a:rPr lang="de-CH" sz="700" smtClean="0"/>
              <a:t>26.09.1993	I	83.8	Volksinitiative 'für einen arbeitsfreien Bundesfeiertag' (1. August-Initiative)</a:t>
            </a:r>
          </a:p>
          <a:p>
            <a:pPr eaLnBrk="1" hangingPunct="1"/>
            <a:endParaRPr lang="de-CH" sz="700" smtClean="0"/>
          </a:p>
          <a:p>
            <a:pPr eaLnBrk="1" hangingPunct="1"/>
            <a:r>
              <a:rPr lang="de-CH" sz="700" smtClean="0"/>
              <a:t>28-Mai-78	F	47.9	Zeitgesetz ?????????</a:t>
            </a:r>
          </a:p>
          <a:p>
            <a:pPr eaLnBrk="1" hangingPunct="1"/>
            <a:endParaRPr lang="de-CH" sz="700" smtClean="0"/>
          </a:p>
          <a:p>
            <a:pPr eaLnBrk="1" hangingPunct="1"/>
            <a:r>
              <a:rPr lang="de-CH" sz="700" smtClean="0"/>
              <a:t>06.12.1931	F	49.9	Bundesgesetz über die Besteuerung des Tabaks</a:t>
            </a:r>
          </a:p>
          <a:p>
            <a:pPr eaLnBrk="1" hangingPunct="1"/>
            <a:endParaRPr lang="de-CH" sz="700" smtClean="0"/>
          </a:p>
          <a:p>
            <a:pPr eaLnBrk="1" hangingPunct="1"/>
            <a:endParaRPr lang="de-DE" sz="7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CCB7AF5C-14EB-4435-9B82-7AFE8F202303}" type="slidenum">
              <a:rPr lang="de-DE" i="0"/>
              <a:pPr eaLnBrk="1" hangingPunct="1"/>
              <a:t>60</a:t>
            </a:fld>
            <a:endParaRPr lang="de-DE" i="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9B5E33B-AD32-4ADB-9168-BADDA6547A83}" type="slidenum">
              <a:rPr lang="de-DE" i="0"/>
              <a:pPr eaLnBrk="1" hangingPunct="1"/>
              <a:t>61</a:t>
            </a:fld>
            <a:endParaRPr lang="de-DE" i="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Tiefe des Konfessionellen Cleavages: Durchschnittliche absolute Unterschiede zwischen Konfessionsgruppen von Kantonen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2AE8C167-315B-465C-86CD-6098D7C6DE74}" type="slidenum">
              <a:rPr lang="de-DE" i="0"/>
              <a:pPr eaLnBrk="1" hangingPunct="1"/>
              <a:t>62</a:t>
            </a:fld>
            <a:endParaRPr lang="de-DE" i="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E56B3B49-5027-45E8-AFAD-9C63A3DECB0E}" type="slidenum">
              <a:rPr lang="de-DE" i="0"/>
              <a:pPr eaLnBrk="1" hangingPunct="1"/>
              <a:t>63</a:t>
            </a:fld>
            <a:endParaRPr lang="de-DE" i="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63F097FE-E49E-422C-BE17-F24BD5D89570}" type="slidenum">
              <a:rPr lang="de-DE" i="0"/>
              <a:pPr eaLnBrk="1" hangingPunct="1"/>
              <a:t>64</a:t>
            </a:fld>
            <a:endParaRPr lang="de-DE" i="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Tiefe des sprachregionalen Cleavages: Differenz zwischen den durchschnittlichen Ja-Stimmenanteilen in deutsch- und französischsprachigen Kantonen </a:t>
            </a:r>
          </a:p>
          <a:p>
            <a:pPr eaLnBrk="1" hangingPunct="1"/>
            <a:endParaRPr lang="de-CH" smtClean="0"/>
          </a:p>
          <a:p>
            <a:pPr eaLnBrk="1" hangingPunct="1"/>
            <a:r>
              <a:rPr lang="de-DE" smtClean="0"/>
              <a:t>DCH: Deutschschweizer Kantone</a:t>
            </a:r>
          </a:p>
          <a:p>
            <a:pPr eaLnBrk="1" hangingPunct="1"/>
            <a:r>
              <a:rPr lang="de-DE" smtClean="0"/>
              <a:t>WCH1: VD, NE, GE und JU</a:t>
            </a:r>
          </a:p>
          <a:p>
            <a:pPr eaLnBrk="1" hangingPunct="1"/>
            <a:r>
              <a:rPr lang="de-DE" smtClean="0"/>
              <a:t>WCH2: VD, NE, GE, JU und TI, FR und VS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8DDBEBE3-B84F-4D9D-BAC7-C93247B1FA95}" type="slidenum">
              <a:rPr lang="de-DE" i="0"/>
              <a:pPr eaLnBrk="1" hangingPunct="1"/>
              <a:t>65</a:t>
            </a:fld>
            <a:endParaRPr lang="de-DE" i="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Sortiert nach Grösse der Differenz</a:t>
            </a:r>
          </a:p>
          <a:p>
            <a:pPr eaLnBrk="1" hangingPunct="1"/>
            <a:endParaRPr lang="de-CH" smtClean="0"/>
          </a:p>
          <a:p>
            <a:pPr eaLnBrk="1" hangingPunct="1"/>
            <a:r>
              <a:rPr lang="de-CH" smtClean="0"/>
              <a:t>Keine klare Veränderung über die Zeit hinweg.</a:t>
            </a:r>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4C14E4E-AE9D-46FC-82A6-A87E0580FF1E}" type="slidenum">
              <a:rPr lang="fr-FR" i="0"/>
              <a:pPr eaLnBrk="1" hangingPunct="1"/>
              <a:t>66</a:t>
            </a:fld>
            <a:endParaRPr lang="fr-FR" i="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AEB3038C-74C0-40C5-9968-C65B90A43746}" type="slidenum">
              <a:rPr lang="fr-FR" i="0"/>
              <a:pPr eaLnBrk="1" hangingPunct="1"/>
              <a:t>67</a:t>
            </a:fld>
            <a:endParaRPr lang="fr-FR" i="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CFBB111-1581-4DE9-A4C5-FAFC3A5E66FB}" type="slidenum">
              <a:rPr lang="fr-FR" i="0"/>
              <a:pPr eaLnBrk="1" hangingPunct="1"/>
              <a:t>68</a:t>
            </a:fld>
            <a:endParaRPr lang="fr-FR" i="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lienbildplatzhalter 1"/>
          <p:cNvSpPr>
            <a:spLocks noGrp="1" noRot="1" noChangeAspect="1" noTextEdit="1"/>
          </p:cNvSpPr>
          <p:nvPr>
            <p:ph type="sldImg"/>
          </p:nvPr>
        </p:nvSpPr>
        <p:spPr>
          <a:ln/>
        </p:spPr>
      </p:sp>
      <p:sp>
        <p:nvSpPr>
          <p:cNvPr id="149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smtClean="0"/>
          </a:p>
        </p:txBody>
      </p:sp>
      <p:sp>
        <p:nvSpPr>
          <p:cNvPr id="149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0C1FDEA1-5CE4-4816-BBF0-863AA6CB9D61}" type="slidenum">
              <a:rPr lang="fr-FR" i="0"/>
              <a:pPr eaLnBrk="1" hangingPunct="1"/>
              <a:t>69</a:t>
            </a:fld>
            <a:endParaRPr lang="fr-FR" i="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0BF4374-8BF7-4E5A-947C-A35E2D8833BA}" type="slidenum">
              <a:rPr lang="de-DE" i="0"/>
              <a:pPr eaLnBrk="1" hangingPunct="1"/>
              <a:t>7</a:t>
            </a:fld>
            <a:endParaRPr lang="de-DE" i="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4F1785D3-0D74-44C7-9CFF-E7799A130A52}" type="slidenum">
              <a:rPr lang="de-DE" i="0"/>
              <a:pPr eaLnBrk="1" hangingPunct="1"/>
              <a:t>70</a:t>
            </a:fld>
            <a:endParaRPr lang="de-DE" i="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800" smtClean="0"/>
              <a:t>Analyse des Abstimmungsverhaltens auf individuellem Niveau kommt weiter hinten bei den Wählerinnen und Wählern</a:t>
            </a:r>
          </a:p>
          <a:p>
            <a:pPr eaLnBrk="1" hangingPunct="1"/>
            <a:endParaRPr lang="de-CH" sz="800" smtClean="0"/>
          </a:p>
          <a:p>
            <a:pPr eaLnBrk="1" hangingPunct="1"/>
            <a:r>
              <a:rPr lang="de-CH" smtClean="0"/>
              <a:t>Vox-Analyse</a:t>
            </a:r>
          </a:p>
          <a:p>
            <a:pPr eaLnBrk="1" hangingPunct="1"/>
            <a:r>
              <a:rPr lang="de-CH" smtClean="0"/>
              <a:t>Wer beteiligt sich an den Abstimmungen?</a:t>
            </a:r>
            <a:endParaRPr lang="de-DE" smtClean="0"/>
          </a:p>
          <a:p>
            <a:pPr eaLnBrk="1" hangingPunct="1"/>
            <a:endParaRPr lang="de-DE" sz="8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A7035E7C-737A-4182-A8EF-7BD492DC3086}" type="slidenum">
              <a:rPr lang="de-DE" i="0"/>
              <a:pPr eaLnBrk="1" hangingPunct="1"/>
              <a:t>71</a:t>
            </a:fld>
            <a:endParaRPr lang="de-DE" i="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Bremsklotz. Germann (1994), Borner (1990)</a:t>
            </a:r>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69951AA-C209-4E98-877F-63CFCBF80337}" type="slidenum">
              <a:rPr lang="de-DE" i="0"/>
              <a:pPr eaLnBrk="1" hangingPunct="1"/>
              <a:t>72</a:t>
            </a:fld>
            <a:endParaRPr lang="de-DE" i="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22C08E71-2B9A-494C-B331-5E6EBC2D1BC4}" type="slidenum">
              <a:rPr lang="de-DE" i="0"/>
              <a:pPr eaLnBrk="1" hangingPunct="1"/>
              <a:t>73</a:t>
            </a:fld>
            <a:endParaRPr lang="de-DE" i="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In der Regel stehen im Ausland allerdings eher die Direktwahl des Bürgermeisters und Mitwirkungsformen auf Gemeindeebene im Vordergrund.</a:t>
            </a:r>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E4FC7B36-0180-438F-8CAF-300A4CDD2692}" type="slidenum">
              <a:rPr lang="de-DE" i="0"/>
              <a:pPr eaLnBrk="1" hangingPunct="1"/>
              <a:t>8</a:t>
            </a:fld>
            <a:endParaRPr lang="de-DE" i="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i="1">
                <a:solidFill>
                  <a:schemeClr val="tx1"/>
                </a:solidFill>
                <a:latin typeface="Arial Unicode MS" pitchFamily="34" charset="-128"/>
              </a:defRPr>
            </a:lvl1pPr>
            <a:lvl2pPr marL="742950" indent="-285750" defTabSz="919163" eaLnBrk="0" hangingPunct="0">
              <a:defRPr i="1">
                <a:solidFill>
                  <a:schemeClr val="tx1"/>
                </a:solidFill>
                <a:latin typeface="Arial Unicode MS" pitchFamily="34" charset="-128"/>
              </a:defRPr>
            </a:lvl2pPr>
            <a:lvl3pPr marL="1143000" indent="-228600" defTabSz="919163" eaLnBrk="0" hangingPunct="0">
              <a:defRPr i="1">
                <a:solidFill>
                  <a:schemeClr val="tx1"/>
                </a:solidFill>
                <a:latin typeface="Arial Unicode MS" pitchFamily="34" charset="-128"/>
              </a:defRPr>
            </a:lvl3pPr>
            <a:lvl4pPr marL="1600200" indent="-228600" defTabSz="919163" eaLnBrk="0" hangingPunct="0">
              <a:defRPr i="1">
                <a:solidFill>
                  <a:schemeClr val="tx1"/>
                </a:solidFill>
                <a:latin typeface="Arial Unicode MS" pitchFamily="34" charset="-128"/>
              </a:defRPr>
            </a:lvl4pPr>
            <a:lvl5pPr marL="2057400" indent="-228600" defTabSz="919163" eaLnBrk="0" hangingPunct="0">
              <a:defRPr i="1">
                <a:solidFill>
                  <a:schemeClr val="tx1"/>
                </a:solidFill>
                <a:latin typeface="Arial Unicode MS" pitchFamily="34" charset="-128"/>
              </a:defRPr>
            </a:lvl5pPr>
            <a:lvl6pPr marL="2514600" indent="-228600" defTabSz="919163" eaLnBrk="0" fontAlgn="base" hangingPunct="0">
              <a:spcBef>
                <a:spcPct val="0"/>
              </a:spcBef>
              <a:spcAft>
                <a:spcPct val="0"/>
              </a:spcAft>
              <a:defRPr i="1">
                <a:solidFill>
                  <a:schemeClr val="tx1"/>
                </a:solidFill>
                <a:latin typeface="Arial Unicode MS" pitchFamily="34" charset="-128"/>
              </a:defRPr>
            </a:lvl6pPr>
            <a:lvl7pPr marL="2971800" indent="-228600" defTabSz="919163" eaLnBrk="0" fontAlgn="base" hangingPunct="0">
              <a:spcBef>
                <a:spcPct val="0"/>
              </a:spcBef>
              <a:spcAft>
                <a:spcPct val="0"/>
              </a:spcAft>
              <a:defRPr i="1">
                <a:solidFill>
                  <a:schemeClr val="tx1"/>
                </a:solidFill>
                <a:latin typeface="Arial Unicode MS" pitchFamily="34" charset="-128"/>
              </a:defRPr>
            </a:lvl7pPr>
            <a:lvl8pPr marL="3429000" indent="-228600" defTabSz="919163" eaLnBrk="0" fontAlgn="base" hangingPunct="0">
              <a:spcBef>
                <a:spcPct val="0"/>
              </a:spcBef>
              <a:spcAft>
                <a:spcPct val="0"/>
              </a:spcAft>
              <a:defRPr i="1">
                <a:solidFill>
                  <a:schemeClr val="tx1"/>
                </a:solidFill>
                <a:latin typeface="Arial Unicode MS" pitchFamily="34" charset="-128"/>
              </a:defRPr>
            </a:lvl8pPr>
            <a:lvl9pPr marL="3886200" indent="-228600" defTabSz="919163" eaLnBrk="0" fontAlgn="base" hangingPunct="0">
              <a:spcBef>
                <a:spcPct val="0"/>
              </a:spcBef>
              <a:spcAft>
                <a:spcPct val="0"/>
              </a:spcAft>
              <a:defRPr i="1">
                <a:solidFill>
                  <a:schemeClr val="tx1"/>
                </a:solidFill>
                <a:latin typeface="Arial Unicode MS" pitchFamily="34" charset="-128"/>
              </a:defRPr>
            </a:lvl9pPr>
          </a:lstStyle>
          <a:p>
            <a:pPr eaLnBrk="1" hangingPunct="1"/>
            <a:fld id="{50137F29-E44D-4DA6-8B94-3ECE7B2CD2D3}" type="slidenum">
              <a:rPr lang="de-DE" i="0"/>
              <a:pPr eaLnBrk="1" hangingPunct="1"/>
              <a:t>9</a:t>
            </a:fld>
            <a:endParaRPr lang="de-DE" i="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Die Schreckenbilder der Volksherrschaft lassen sich bis zu den alten Griechen zurückverfolgen: Demokratie als negative Verfallsform der Politie – Pöbelherrschaft</a:t>
            </a:r>
          </a:p>
          <a:p>
            <a:pPr eaLnBrk="1" hangingPunct="1"/>
            <a:endParaRPr lang="de-CH" smtClean="0"/>
          </a:p>
          <a:p>
            <a:pPr eaLnBrk="1" hangingPunct="1"/>
            <a:r>
              <a:rPr lang="de-CH" smtClean="0"/>
              <a:t>Diktatur der Mehrheit</a:t>
            </a: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Tree>
    <p:extLst>
      <p:ext uri="{BB962C8B-B14F-4D97-AF65-F5344CB8AC3E}">
        <p14:creationId xmlns:p14="http://schemas.microsoft.com/office/powerpoint/2010/main" val="37765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87449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06939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CH" noProof="0" smtClean="0"/>
          </a:p>
        </p:txBody>
      </p:sp>
    </p:spTree>
    <p:extLst>
      <p:ext uri="{BB962C8B-B14F-4D97-AF65-F5344CB8AC3E}">
        <p14:creationId xmlns:p14="http://schemas.microsoft.com/office/powerpoint/2010/main" val="408348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41027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3304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09127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23133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4287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98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98309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6731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userDrawn="1"/>
        </p:nvSpPr>
        <p:spPr bwMode="auto">
          <a:xfrm>
            <a:off x="760413" y="447675"/>
            <a:ext cx="7850187" cy="0"/>
          </a:xfrm>
          <a:prstGeom prst="line">
            <a:avLst/>
          </a:prstGeom>
          <a:noFill/>
          <a:ln w="38100">
            <a:solidFill>
              <a:srgbClr val="66CC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27" name="Rectangle 10"/>
          <p:cNvSpPr>
            <a:spLocks noChangeArrowheads="1"/>
          </p:cNvSpPr>
          <p:nvPr userDrawn="1"/>
        </p:nvSpPr>
        <p:spPr bwMode="auto">
          <a:xfrm>
            <a:off x="8629650" y="6524625"/>
            <a:ext cx="615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fld id="{C141AD12-4D97-4561-BFB2-C06953D48940}" type="slidenum">
              <a:rPr lang="en-GB" sz="1600" i="0">
                <a:solidFill>
                  <a:srgbClr val="000066"/>
                </a:solidFill>
              </a:rPr>
              <a:pPr defTabSz="762000" eaLnBrk="0" hangingPunct="0"/>
              <a:t>‹Nr.›</a:t>
            </a:fld>
            <a:endParaRPr lang="en-GB" sz="1600" i="0">
              <a:solidFill>
                <a:srgbClr val="000066"/>
              </a:solidFill>
            </a:endParaRPr>
          </a:p>
        </p:txBody>
      </p:sp>
      <p:sp>
        <p:nvSpPr>
          <p:cNvPr id="1028" name="Rectangle 11"/>
          <p:cNvSpPr>
            <a:spLocks noChangeArrowheads="1"/>
          </p:cNvSpPr>
          <p:nvPr userDrawn="1"/>
        </p:nvSpPr>
        <p:spPr bwMode="auto">
          <a:xfrm>
            <a:off x="3251200" y="0"/>
            <a:ext cx="2695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GB" sz="1600" i="0">
                <a:solidFill>
                  <a:srgbClr val="000066"/>
                </a:solidFill>
              </a:rPr>
              <a:t>Politisches System Schweiz</a:t>
            </a:r>
          </a:p>
        </p:txBody>
      </p:sp>
      <p:sp>
        <p:nvSpPr>
          <p:cNvPr id="1029" name="Line 13"/>
          <p:cNvSpPr>
            <a:spLocks noChangeShapeType="1"/>
          </p:cNvSpPr>
          <p:nvPr userDrawn="1"/>
        </p:nvSpPr>
        <p:spPr bwMode="auto">
          <a:xfrm>
            <a:off x="306388" y="6553200"/>
            <a:ext cx="8529637" cy="0"/>
          </a:xfrm>
          <a:prstGeom prst="line">
            <a:avLst/>
          </a:prstGeom>
          <a:noFill/>
          <a:ln w="38100">
            <a:solidFill>
              <a:srgbClr val="66CC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30" name="Rectangle 14"/>
          <p:cNvSpPr>
            <a:spLocks noChangeArrowheads="1"/>
          </p:cNvSpPr>
          <p:nvPr userDrawn="1"/>
        </p:nvSpPr>
        <p:spPr bwMode="auto">
          <a:xfrm>
            <a:off x="250825" y="6632575"/>
            <a:ext cx="43211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GB" sz="900" i="0">
                <a:solidFill>
                  <a:srgbClr val="000066"/>
                </a:solidFill>
              </a:rPr>
              <a:t>Andreas Ladner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hyperlink" Target="http://www.admin.ch/ch/d/sr/101/a139.html#fn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3" Type="http://schemas.openxmlformats.org/officeDocument/2006/relationships/hyperlink" Target="http://www.polittrends.ch/vox-analysen/daten.php"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media-stat.admin.ch/maps/mapresso/user/poku/ch_ea/ch-eabst-yearly_de.php"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c2d.unige.ch/?lang=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admin.ch/ch/d/pore/va/index.html" TargetMode="External"/><Relationship Id="rId4" Type="http://schemas.openxmlformats.org/officeDocument/2006/relationships/hyperlink" Target="http://www.iri-europe.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93725" y="795338"/>
            <a:ext cx="79565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eaLnBrk="1" hangingPunct="1"/>
            <a:r>
              <a:rPr lang="de-CH" sz="4000" b="1" i="0">
                <a:solidFill>
                  <a:srgbClr val="000066"/>
                </a:solidFill>
              </a:rPr>
              <a:t>Politisches System Schweiz</a:t>
            </a:r>
            <a:r>
              <a:rPr lang="de-CH" sz="3200" b="1" i="0">
                <a:solidFill>
                  <a:srgbClr val="000066"/>
                </a:solidFill>
              </a:rPr>
              <a:t> </a:t>
            </a:r>
          </a:p>
          <a:p>
            <a:pPr algn="ctr" eaLnBrk="1" hangingPunct="1"/>
            <a:endParaRPr lang="de-CH" sz="800" b="1" i="0">
              <a:solidFill>
                <a:srgbClr val="000066"/>
              </a:solidFill>
            </a:endParaRPr>
          </a:p>
          <a:p>
            <a:pPr algn="ctr" eaLnBrk="1" hangingPunct="1"/>
            <a:endParaRPr lang="de-CH" sz="2400" b="1" i="0">
              <a:solidFill>
                <a:srgbClr val="000066"/>
              </a:solidFill>
            </a:endParaRPr>
          </a:p>
          <a:p>
            <a:pPr algn="ctr" eaLnBrk="1" hangingPunct="1"/>
            <a:endParaRPr lang="de-CH" sz="2400" b="1" i="0">
              <a:solidFill>
                <a:srgbClr val="000066"/>
              </a:solidFill>
            </a:endParaRPr>
          </a:p>
          <a:p>
            <a:pPr algn="ctr" eaLnBrk="1" hangingPunct="1"/>
            <a:r>
              <a:rPr lang="de-CH" sz="2400" b="1" i="0">
                <a:solidFill>
                  <a:srgbClr val="000066"/>
                </a:solidFill>
              </a:rPr>
              <a:t>Vorlesung am Institut für Öffentliches Recht der Universität Bern</a:t>
            </a:r>
          </a:p>
          <a:p>
            <a:pPr algn="ctr" eaLnBrk="1" hangingPunct="1"/>
            <a:endParaRPr lang="de-CH" sz="2400" b="1" i="0">
              <a:solidFill>
                <a:srgbClr val="000066"/>
              </a:solidFill>
            </a:endParaRPr>
          </a:p>
          <a:p>
            <a:pPr algn="ctr" eaLnBrk="1" hangingPunct="1"/>
            <a:r>
              <a:rPr lang="de-CH" sz="2800" b="1" i="0">
                <a:solidFill>
                  <a:srgbClr val="000066"/>
                </a:solidFill>
              </a:rPr>
              <a:t>Direkte Demokratie</a:t>
            </a:r>
          </a:p>
          <a:p>
            <a:pPr algn="ctr" eaLnBrk="1" hangingPunct="1"/>
            <a:endParaRPr lang="de-CH" sz="2800" b="1" i="0">
              <a:solidFill>
                <a:srgbClr val="000066"/>
              </a:solidFill>
            </a:endParaRPr>
          </a:p>
          <a:p>
            <a:pPr algn="ctr" eaLnBrk="1" hangingPunct="1"/>
            <a:endParaRPr lang="de-CH" sz="2400" b="1" i="0">
              <a:solidFill>
                <a:srgbClr val="000066"/>
              </a:solidFill>
            </a:endParaRPr>
          </a:p>
          <a:p>
            <a:pPr algn="ctr" eaLnBrk="1" hangingPunct="1"/>
            <a:r>
              <a:rPr lang="de-CH" sz="2000" b="1" i="0">
                <a:solidFill>
                  <a:srgbClr val="000066"/>
                </a:solidFill>
              </a:rPr>
              <a:t>Prof. Dr. Andreas Ladner</a:t>
            </a:r>
          </a:p>
          <a:p>
            <a:pPr algn="ctr" eaLnBrk="1" hangingPunct="1"/>
            <a:r>
              <a:rPr lang="de-CH" sz="2000" b="1" i="0">
                <a:solidFill>
                  <a:srgbClr val="000066"/>
                </a:solidFill>
              </a:rPr>
              <a:t>IDHEAP Lausanne</a:t>
            </a:r>
          </a:p>
          <a:p>
            <a:pPr algn="ctr" eaLnBrk="1" hangingPunct="1"/>
            <a:endParaRPr lang="de-CH" sz="2000" b="1" i="0">
              <a:solidFill>
                <a:srgbClr val="000066"/>
              </a:solidFill>
            </a:endParaRPr>
          </a:p>
          <a:p>
            <a:pPr algn="ctr" eaLnBrk="1" hangingPunct="1"/>
            <a:r>
              <a:rPr lang="de-CH" b="1" i="0">
                <a:solidFill>
                  <a:srgbClr val="000066"/>
                </a:solidFill>
              </a:rPr>
              <a:t>Frühjahrssemester 2013</a:t>
            </a:r>
            <a:endParaRPr lang="de-DE" b="1" i="0">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560388"/>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Volkssouveränität</a:t>
            </a:r>
            <a:endParaRPr lang="de-DE" sz="2800" smtClean="0"/>
          </a:p>
        </p:txBody>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mtClean="0"/>
              <a:t>	</a:t>
            </a:r>
            <a:r>
              <a:rPr lang="de-CH" sz="2400" smtClean="0"/>
              <a:t>Die direkte Demokratie basiert auf dem Gedanken der Volkssouveränität und der Selbstverwaltung, wie wir sie bei Rousseau finden. </a:t>
            </a:r>
          </a:p>
          <a:p>
            <a:pPr eaLnBrk="1" hangingPunct="1">
              <a:buFontTx/>
              <a:buNone/>
            </a:pPr>
            <a:endParaRPr lang="de-CH" sz="2400" smtClean="0"/>
          </a:p>
          <a:p>
            <a:pPr eaLnBrk="1" hangingPunct="1">
              <a:buFontTx/>
              <a:buNone/>
            </a:pPr>
            <a:r>
              <a:rPr lang="de-CH" sz="2400" smtClean="0"/>
              <a:t>	Er lehnt den Transfer der Souveränität an Staat, Herrscher, Regierende oder Repräsentanten ab.</a:t>
            </a:r>
            <a:endParaRPr lang="de-DE"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7953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4000" smtClean="0"/>
              <a:t>Kleiner Exkurs:</a:t>
            </a:r>
            <a:endParaRPr lang="de-DE" sz="4000" smtClean="0"/>
          </a:p>
        </p:txBody>
      </p:sp>
      <p:sp>
        <p:nvSpPr>
          <p:cNvPr id="12291" name="Rectangle 3"/>
          <p:cNvSpPr>
            <a:spLocks noGrp="1" noChangeArrowheads="1"/>
          </p:cNvSpPr>
          <p:nvPr>
            <p:ph type="body" idx="1"/>
          </p:nvPr>
        </p:nvSpPr>
        <p:spPr bwMode="auto">
          <a:xfrm>
            <a:off x="612775" y="1793875"/>
            <a:ext cx="8229600" cy="347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z="9600" smtClean="0"/>
              <a:t>Staatskrise in der Schweiz</a:t>
            </a:r>
            <a:endParaRPr lang="de-DE" sz="9600" smtClean="0"/>
          </a:p>
        </p:txBody>
      </p:sp>
      <p:sp>
        <p:nvSpPr>
          <p:cNvPr id="12292" name="Text Box 4"/>
          <p:cNvSpPr txBox="1">
            <a:spLocks noChangeArrowheads="1"/>
          </p:cNvSpPr>
          <p:nvPr/>
        </p:nvSpPr>
        <p:spPr bwMode="auto">
          <a:xfrm>
            <a:off x="4476750" y="5330825"/>
            <a:ext cx="4262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DE"/>
              <a:t>Der Blick bringt sieben Seiten zum Thema! (Oktober 2004)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2613" y="2432050"/>
            <a:ext cx="7185025" cy="395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890588" y="795338"/>
            <a:ext cx="622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a:t>BR Blocher hat sich nach der Abstimmung vom 23. Sept. 2004 über die erleichterte Einbürgerung geweigert, das negative Ergebnis zu kommentieren.</a:t>
            </a:r>
          </a:p>
          <a:p>
            <a:pPr eaLnBrk="1" hangingPunct="1">
              <a:spcBef>
                <a:spcPct val="50000"/>
              </a:spcBef>
            </a:pPr>
            <a:r>
              <a:rPr lang="de-CH"/>
              <a:t>„</a:t>
            </a:r>
            <a:r>
              <a:rPr lang="de-CH">
                <a:solidFill>
                  <a:srgbClr val="FF0000"/>
                </a:solidFill>
              </a:rPr>
              <a:t>Wenn das Volk gesprochen hat, so hat der Bundesrat zu schweigen</a:t>
            </a:r>
            <a:r>
              <a:rPr lang="de-CH"/>
              <a:t>“.</a:t>
            </a:r>
            <a:endParaRPr lang="de-D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93700" y="757238"/>
            <a:ext cx="7899400" cy="48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de-CH" sz="2000" smtClean="0"/>
              <a:t>Zum Demokratieverständnis und dem Verhalten der Bundesräte an Abstimmungssonntagen:</a:t>
            </a:r>
            <a:endParaRPr lang="de-DE" sz="2000" smtClean="0"/>
          </a:p>
        </p:txBody>
      </p:sp>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200" y="1714500"/>
            <a:ext cx="8940800" cy="491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8300" y="846138"/>
            <a:ext cx="8229600" cy="566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sz="2000" i="1" smtClean="0"/>
              <a:t>Wo liegt denn das Problem, wenn man dem Volk eine Bedeutung gibt, wie Blocher es tut?</a:t>
            </a:r>
            <a:r>
              <a:rPr lang="de-DE" sz="2000" smtClean="0"/>
              <a:t/>
            </a:r>
            <a:br>
              <a:rPr lang="de-DE" sz="2000" smtClean="0"/>
            </a:br>
            <a:r>
              <a:rPr lang="de-DE" sz="2000" smtClean="0"/>
              <a:t>Die Massen sind verführbar, wenn man an ihre Emotionen appelliert. Wenn es dann keine Gegengewichte gibt, kann es gefährlich werden. Die stärkste Partei könnte den Staat führen, indem sie das Volk bei den Emotionen packt. Das ist ein Risiko.</a:t>
            </a:r>
            <a:r>
              <a:rPr lang="de-DE" sz="2000" i="1" smtClean="0"/>
              <a:t/>
            </a:r>
            <a:br>
              <a:rPr lang="de-DE" sz="2000" i="1" smtClean="0"/>
            </a:br>
            <a:r>
              <a:rPr lang="de-DE" sz="2000" i="1" smtClean="0"/>
              <a:t/>
            </a:r>
            <a:br>
              <a:rPr lang="de-DE" sz="2000" i="1" smtClean="0"/>
            </a:br>
            <a:r>
              <a:rPr lang="de-DE" sz="2000" i="1" smtClean="0"/>
              <a:t> Sie fürchten die direkte Demokratie?</a:t>
            </a:r>
            <a:r>
              <a:rPr lang="de-DE" sz="2000" smtClean="0"/>
              <a:t/>
            </a:r>
            <a:br>
              <a:rPr lang="de-DE" sz="2000" smtClean="0"/>
            </a:br>
            <a:r>
              <a:rPr lang="de-DE" sz="2000" smtClean="0"/>
              <a:t>Die direkte Demokratie ist das beste System überhaupt, aber es braucht Bremsen. Wir Liberalen hatten immer Angst vor einer Politik, die mit Emotionen spielt. Man muss verhindern, dass zufällige, aus Gefühlswallungen entstehende Entscheide zu einschneidende Konsequenzen haben. Das Bündnis zwischen einem charismatischen Herrscher und dem von ihm manipulierten Volk ist nicht unsere Sache; es ist Sache der Diktaturen.</a:t>
            </a:r>
          </a:p>
        </p:txBody>
      </p:sp>
      <p:sp>
        <p:nvSpPr>
          <p:cNvPr id="643075" name="Text Box 3"/>
          <p:cNvSpPr txBox="1">
            <a:spLocks noChangeArrowheads="1"/>
          </p:cNvSpPr>
          <p:nvPr/>
        </p:nvSpPr>
        <p:spPr bwMode="auto">
          <a:xfrm>
            <a:off x="1066800" y="5867400"/>
            <a:ext cx="749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50000"/>
              </a:spcBef>
            </a:pPr>
            <a:r>
              <a:rPr lang="de-CH" sz="2400" i="0">
                <a:solidFill>
                  <a:srgbClr val="FF0000"/>
                </a:solidFill>
                <a:latin typeface="Arial" charset="0"/>
              </a:rPr>
              <a:t>Was hat Couchepin für ein Menschenbild?</a:t>
            </a:r>
            <a:endParaRPr lang="de-DE" sz="2400" i="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3075"/>
                                        </p:tgtEl>
                                        <p:attrNameLst>
                                          <p:attrName>style.visibility</p:attrName>
                                        </p:attrNameLst>
                                      </p:cBhvr>
                                      <p:to>
                                        <p:strVal val="visible"/>
                                      </p:to>
                                    </p:set>
                                    <p:anim calcmode="lin" valueType="num">
                                      <p:cBhvr additive="base">
                                        <p:cTn id="7" dur="500" fill="hold"/>
                                        <p:tgtEl>
                                          <p:spTgt spid="643075"/>
                                        </p:tgtEl>
                                        <p:attrNameLst>
                                          <p:attrName>ppt_x</p:attrName>
                                        </p:attrNameLst>
                                      </p:cBhvr>
                                      <p:tavLst>
                                        <p:tav tm="0">
                                          <p:val>
                                            <p:strVal val="#ppt_x"/>
                                          </p:val>
                                        </p:tav>
                                        <p:tav tm="100000">
                                          <p:val>
                                            <p:strVal val="#ppt_x"/>
                                          </p:val>
                                        </p:tav>
                                      </p:tavLst>
                                    </p:anim>
                                    <p:anim calcmode="lin" valueType="num">
                                      <p:cBhvr additive="base">
                                        <p:cTn id="8" dur="500" fill="hold"/>
                                        <p:tgtEl>
                                          <p:spTgt spid="64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28600" y="731838"/>
            <a:ext cx="8229600" cy="74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4000" smtClean="0"/>
              <a:t>Demokratie = ?</a:t>
            </a:r>
            <a:endParaRPr lang="de-DE" sz="4000" smtClean="0"/>
          </a:p>
        </p:txBody>
      </p:sp>
      <p:sp>
        <p:nvSpPr>
          <p:cNvPr id="16387" name="Rectangle 3"/>
          <p:cNvSpPr>
            <a:spLocks noGrp="1" noChangeArrowheads="1"/>
          </p:cNvSpPr>
          <p:nvPr>
            <p:ph type="body"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mtClean="0"/>
              <a:t>	Blocher:</a:t>
            </a:r>
          </a:p>
          <a:p>
            <a:pPr eaLnBrk="1" hangingPunct="1"/>
            <a:r>
              <a:rPr lang="de-CH" smtClean="0"/>
              <a:t>Volkssouveränität</a:t>
            </a:r>
          </a:p>
          <a:p>
            <a:pPr eaLnBrk="1" hangingPunct="1"/>
            <a:r>
              <a:rPr lang="de-CH" smtClean="0"/>
              <a:t>(Gleichheit) </a:t>
            </a:r>
          </a:p>
          <a:p>
            <a:pPr eaLnBrk="1" hangingPunct="1"/>
            <a:endParaRPr lang="de-CH" smtClean="0"/>
          </a:p>
          <a:p>
            <a:pPr eaLnBrk="1" hangingPunct="1"/>
            <a:endParaRPr lang="de-CH" smtClean="0"/>
          </a:p>
        </p:txBody>
      </p:sp>
      <p:sp>
        <p:nvSpPr>
          <p:cNvPr id="16388" name="Rectangle 4"/>
          <p:cNvSpPr>
            <a:spLocks noGrp="1" noChangeArrowheads="1"/>
          </p:cNvSpPr>
          <p:nvPr>
            <p:ph type="body" sz="half" idx="2"/>
          </p:nvPr>
        </p:nvSpPr>
        <p:spPr bwMode="auto">
          <a:xfrm>
            <a:off x="4648200" y="1600200"/>
            <a:ext cx="4318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mtClean="0"/>
              <a:t>	Couchepin</a:t>
            </a:r>
          </a:p>
          <a:p>
            <a:pPr eaLnBrk="1" hangingPunct="1"/>
            <a:r>
              <a:rPr lang="de-CH" smtClean="0"/>
              <a:t>Volkssouveränität</a:t>
            </a:r>
          </a:p>
          <a:p>
            <a:pPr eaLnBrk="1" hangingPunct="1"/>
            <a:r>
              <a:rPr lang="de-CH" smtClean="0"/>
              <a:t>(Gleichheit)</a:t>
            </a:r>
          </a:p>
          <a:p>
            <a:pPr eaLnBrk="1" hangingPunct="1"/>
            <a:r>
              <a:rPr lang="de-CH" smtClean="0"/>
              <a:t>Konstitutionalismus</a:t>
            </a:r>
          </a:p>
          <a:p>
            <a:pPr eaLnBrk="1" hangingPunct="1"/>
            <a:endParaRPr lang="de-CH" smtClean="0"/>
          </a:p>
          <a:p>
            <a:pPr eaLnBrk="1" hangingPunct="1"/>
            <a:endParaRPr lang="de-DE" smtClean="0"/>
          </a:p>
        </p:txBody>
      </p:sp>
      <p:sp>
        <p:nvSpPr>
          <p:cNvPr id="16389" name="Text Box 5"/>
          <p:cNvSpPr txBox="1">
            <a:spLocks noChangeArrowheads="1"/>
          </p:cNvSpPr>
          <p:nvPr/>
        </p:nvSpPr>
        <p:spPr bwMode="auto">
          <a:xfrm>
            <a:off x="317500" y="5321300"/>
            <a:ext cx="410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i="0">
                <a:latin typeface="Arial" charset="0"/>
              </a:rPr>
              <a:t>Konstitutionalismus = Rechtsstaatlichkeit, Repräsentationssystem, Grundrechte, Minderheitenschutz, Gewaltenteilung</a:t>
            </a:r>
            <a:endParaRPr lang="de-DE" i="0">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06400" y="7572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Blocher in der Weltwoche vom 7. Oktober, 2004</a:t>
            </a:r>
            <a:endParaRPr lang="de-DE" sz="2400" smtClean="0"/>
          </a:p>
        </p:txBody>
      </p:sp>
      <p:sp>
        <p:nvSpPr>
          <p:cNvPr id="17411" name="Rectangle 3"/>
          <p:cNvSpPr>
            <a:spLocks noGrp="1" noChangeArrowheads="1"/>
          </p:cNvSpPr>
          <p:nvPr>
            <p:ph type="body" idx="1"/>
          </p:nvPr>
        </p:nvSpPr>
        <p:spPr bwMode="auto">
          <a:xfrm>
            <a:off x="0" y="1320800"/>
            <a:ext cx="9144000"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de-DE" sz="2400" b="1" smtClean="0"/>
              <a:t>	</a:t>
            </a:r>
            <a:r>
              <a:rPr lang="de-DE" sz="1600" b="1" i="1" smtClean="0"/>
              <a:t>Angenommen, die Demokratie funktioniert: Hat das Volk immer Recht? Man kann es verführen.</a:t>
            </a:r>
            <a:r>
              <a:rPr lang="de-DE" sz="1600" i="1" smtClean="0"/>
              <a:t/>
            </a:r>
            <a:br>
              <a:rPr lang="de-DE" sz="1600" i="1" smtClean="0"/>
            </a:br>
            <a:endParaRPr lang="de-DE" sz="1600" i="1" smtClean="0"/>
          </a:p>
          <a:p>
            <a:pPr eaLnBrk="1" hangingPunct="1">
              <a:lnSpc>
                <a:spcPct val="90000"/>
              </a:lnSpc>
              <a:buFontTx/>
              <a:buNone/>
            </a:pPr>
            <a:r>
              <a:rPr lang="de-DE" sz="2400" smtClean="0"/>
              <a:t>	Nehmen Sie das Volk ernst. Natürlich gibt es solche Gefahren, aber man kann auch den Bundesrat verführen und auch das Parlament – und das ist viel einfacher, weil das sehr viel weniger Leute sind. Manipulieren Sie einmal vier Millionen Stimmbürgerinnen und Stimmbürger! Denken Sie nur an die Medien: Bundesrat und Parlament sind viel anfälliger auf Kritik und Lob in der Presse als das Volk. Da kommt es vor, dass eine Zeitung Ereignisse, die angeblich im Bundesrat stattgefunden haben, zum Gegenstand einer Kampagne macht. Und dabei ist nie etwas Derartiges vorgefallen. Am Schluss glauben manche Bundesräte selbst daran und nehmen Stellung zu Dingen, die so nie passiert sind.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bwMode="auto">
          <a:xfrm>
            <a:off x="0" y="1066800"/>
            <a:ext cx="9144000" cy="495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de-DE" sz="2400" b="1" smtClean="0"/>
              <a:t>	</a:t>
            </a:r>
            <a:r>
              <a:rPr lang="de-DE" sz="1800" b="1" i="1" smtClean="0"/>
              <a:t>Dass Regierungen gefährlich sind, ist seit 200 Jahren unbestritten. Deshalb haben wir die Demokratie und keine Monarchie. Doch auch das Volk braucht Checks and Balances.</a:t>
            </a:r>
            <a:r>
              <a:rPr lang="de-DE" sz="2800" i="1" smtClean="0"/>
              <a:t/>
            </a:r>
            <a:br>
              <a:rPr lang="de-DE" sz="2800" i="1" smtClean="0"/>
            </a:br>
            <a:endParaRPr lang="de-DE" sz="2800" i="1" smtClean="0"/>
          </a:p>
          <a:p>
            <a:pPr eaLnBrk="1" hangingPunct="1">
              <a:lnSpc>
                <a:spcPct val="80000"/>
              </a:lnSpc>
              <a:buFontTx/>
              <a:buNone/>
            </a:pPr>
            <a:r>
              <a:rPr lang="de-DE" sz="2400" smtClean="0"/>
              <a:t>	Die haben wir ja – denken Sie an das Ständemehr, an die Menschenrechte, die Volksrechte und so weiter. Ich habe nie die absolute Volksherrschaft verlangt. Doch unsere Ordnung ist klar. Das Volk und die Stände sind der Souverän, der die Verfassung erlässt und ändert. Das Volk hat sich einen Teil der Entscheidungsbefugnisse – zum Beispiel bei den Steuern – ganz klar ausbedungen. Es will den Politikern nur eine beschränkte Macht geben. Die Regierung hat keine Kompetenz, die Entscheide der übergeordneten Instanz, des Volks, auszuhebeln. Der Bundesrat untersteht auch dem Parlament – eine Ansicht, die heute nicht überall geteilt wird. </a:t>
            </a:r>
          </a:p>
        </p:txBody>
      </p:sp>
      <p:sp>
        <p:nvSpPr>
          <p:cNvPr id="647171" name="Text Box 3"/>
          <p:cNvSpPr txBox="1">
            <a:spLocks noChangeArrowheads="1"/>
          </p:cNvSpPr>
          <p:nvPr/>
        </p:nvSpPr>
        <p:spPr bwMode="auto">
          <a:xfrm>
            <a:off x="1066800" y="5867400"/>
            <a:ext cx="749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50000"/>
              </a:spcBef>
            </a:pPr>
            <a:r>
              <a:rPr lang="de-CH" sz="2400" i="0">
                <a:solidFill>
                  <a:srgbClr val="FF0000"/>
                </a:solidFill>
                <a:latin typeface="Arial" charset="0"/>
              </a:rPr>
              <a:t>Volk/Stände -&gt; Parlament -&gt; Bundesrat</a:t>
            </a:r>
            <a:endParaRPr lang="de-DE" sz="2400" i="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7171"/>
                                        </p:tgtEl>
                                        <p:attrNameLst>
                                          <p:attrName>style.visibility</p:attrName>
                                        </p:attrNameLst>
                                      </p:cBhvr>
                                      <p:to>
                                        <p:strVal val="visible"/>
                                      </p:to>
                                    </p:set>
                                    <p:anim calcmode="lin" valueType="num">
                                      <p:cBhvr additive="base">
                                        <p:cTn id="7" dur="500" fill="hold"/>
                                        <p:tgtEl>
                                          <p:spTgt spid="647171"/>
                                        </p:tgtEl>
                                        <p:attrNameLst>
                                          <p:attrName>ppt_x</p:attrName>
                                        </p:attrNameLst>
                                      </p:cBhvr>
                                      <p:tavLst>
                                        <p:tav tm="0">
                                          <p:val>
                                            <p:strVal val="#ppt_x"/>
                                          </p:val>
                                        </p:tav>
                                        <p:tav tm="100000">
                                          <p:val>
                                            <p:strVal val="#ppt_x"/>
                                          </p:val>
                                        </p:tav>
                                      </p:tavLst>
                                    </p:anim>
                                    <p:anim calcmode="lin" valueType="num">
                                      <p:cBhvr additive="base">
                                        <p:cTn id="8" dur="500" fill="hold"/>
                                        <p:tgtEl>
                                          <p:spTgt spid="64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body" idx="1"/>
          </p:nvPr>
        </p:nvSpPr>
        <p:spPr bwMode="auto">
          <a:xfrm>
            <a:off x="457200" y="1481138"/>
            <a:ext cx="8229600" cy="537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de-DE" sz="1800" b="1" smtClean="0"/>
              <a:t>	</a:t>
            </a:r>
            <a:endParaRPr lang="de-DE" sz="1800" b="1" i="1" smtClean="0"/>
          </a:p>
          <a:p>
            <a:pPr eaLnBrk="1" hangingPunct="1">
              <a:lnSpc>
                <a:spcPct val="80000"/>
              </a:lnSpc>
              <a:buFontTx/>
              <a:buNone/>
            </a:pPr>
            <a:endParaRPr lang="de-DE" sz="1800" b="1" i="1" smtClean="0"/>
          </a:p>
          <a:p>
            <a:pPr eaLnBrk="1" hangingPunct="1">
              <a:lnSpc>
                <a:spcPct val="80000"/>
              </a:lnSpc>
              <a:buFontTx/>
              <a:buNone/>
            </a:pPr>
            <a:r>
              <a:rPr lang="de-DE" sz="1800" b="1" smtClean="0"/>
              <a:t>	</a:t>
            </a:r>
            <a:r>
              <a:rPr lang="de-DE" sz="2000" smtClean="0"/>
              <a:t>Das grösste Gewicht hat die Verwaltung. Ebenfalls ziemlich einflussreich sind die Wirtschaftsverbände und die Gewerkschaften. Das liegt nicht zuletzt daran, dass dem Schweizer die Wirtschaft am Herzen liegt.</a:t>
            </a:r>
            <a:r>
              <a:rPr lang="de-DE" sz="1800" smtClean="0"/>
              <a:t> </a:t>
            </a:r>
          </a:p>
          <a:p>
            <a:pPr eaLnBrk="1" hangingPunct="1">
              <a:lnSpc>
                <a:spcPct val="80000"/>
              </a:lnSpc>
              <a:buFontTx/>
              <a:buNone/>
            </a:pPr>
            <a:endParaRPr lang="de-DE" sz="1800" smtClean="0"/>
          </a:p>
          <a:p>
            <a:pPr eaLnBrk="1" hangingPunct="1">
              <a:lnSpc>
                <a:spcPct val="80000"/>
              </a:lnSpc>
              <a:buFontTx/>
              <a:buNone/>
            </a:pPr>
            <a:r>
              <a:rPr lang="de-DE" sz="1800" b="1" smtClean="0"/>
              <a:t>	</a:t>
            </a:r>
            <a:r>
              <a:rPr lang="de-DE" sz="1800" b="1" i="1" smtClean="0"/>
              <a:t>Wie viel Macht hat der Bundesrat?</a:t>
            </a:r>
            <a:r>
              <a:rPr lang="de-DE" sz="1800" i="1" smtClean="0"/>
              <a:t/>
            </a:r>
            <a:br>
              <a:rPr lang="de-DE" sz="1800" i="1" smtClean="0"/>
            </a:br>
            <a:endParaRPr lang="de-DE" sz="1800" i="1" smtClean="0"/>
          </a:p>
          <a:p>
            <a:pPr eaLnBrk="1" hangingPunct="1">
              <a:lnSpc>
                <a:spcPct val="80000"/>
              </a:lnSpc>
              <a:buFontTx/>
              <a:buNone/>
            </a:pPr>
            <a:r>
              <a:rPr lang="de-DE" sz="1800" smtClean="0"/>
              <a:t>	</a:t>
            </a:r>
            <a:r>
              <a:rPr lang="de-DE" sz="2000" smtClean="0"/>
              <a:t>Der gehört meistens auch zur Verwaltung – das hängt vom einzelnen Departementsvorsteher ab. Als Bundesrat läuft man immer Gefahr, von der Verwaltung geführt zu werden. Die Beamten haben die Mittel, sie stellen die Anträge. Wer Anträge stellen kann, ist immer stark. Zu einem gewissen Grad muss das auch sein. Ehrlich gesagt: Als Bundesrat könnten Sie es sehr schön haben. Sie müssten einfach alles unterschreiben, was von unten kommt. Kraft, um nein zu sagen, braucht es da nicht.</a:t>
            </a:r>
            <a:br>
              <a:rPr lang="de-DE" sz="2000" smtClean="0"/>
            </a:br>
            <a:r>
              <a:rPr lang="de-DE" sz="1800" smtClean="0"/>
              <a:t>  </a:t>
            </a:r>
          </a:p>
        </p:txBody>
      </p:sp>
      <p:sp>
        <p:nvSpPr>
          <p:cNvPr id="19459" name="Text Box 3"/>
          <p:cNvSpPr txBox="1">
            <a:spLocks noChangeArrowheads="1"/>
          </p:cNvSpPr>
          <p:nvPr/>
        </p:nvSpPr>
        <p:spPr bwMode="auto">
          <a:xfrm>
            <a:off x="584200" y="7747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sz="2400" i="0">
                <a:solidFill>
                  <a:srgbClr val="FF0000"/>
                </a:solidFill>
                <a:latin typeface="Arial" charset="0"/>
              </a:rPr>
              <a:t>Und wer regiert die Schweiz?</a:t>
            </a:r>
            <a:endParaRPr lang="de-DE" sz="2400" i="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18">
                                            <p:txEl>
                                              <p:pRg st="2" end="2"/>
                                            </p:txEl>
                                          </p:spTgt>
                                        </p:tgtEl>
                                        <p:attrNameLst>
                                          <p:attrName>style.visibility</p:attrName>
                                        </p:attrNameLst>
                                      </p:cBhvr>
                                      <p:to>
                                        <p:strVal val="visible"/>
                                      </p:to>
                                    </p:set>
                                    <p:anim calcmode="lin" valueType="num">
                                      <p:cBhvr additive="base">
                                        <p:cTn id="7" dur="500" fill="hold"/>
                                        <p:tgtEl>
                                          <p:spTgt spid="6492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9218">
                                            <p:txEl>
                                              <p:pRg st="4" end="4"/>
                                            </p:txEl>
                                          </p:spTgt>
                                        </p:tgtEl>
                                        <p:attrNameLst>
                                          <p:attrName>style.visibility</p:attrName>
                                        </p:attrNameLst>
                                      </p:cBhvr>
                                      <p:to>
                                        <p:strVal val="visible"/>
                                      </p:to>
                                    </p:set>
                                    <p:anim calcmode="lin" valueType="num">
                                      <p:cBhvr additive="base">
                                        <p:cTn id="13" dur="500" fill="hold"/>
                                        <p:tgtEl>
                                          <p:spTgt spid="64921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9218">
                                            <p:txEl>
                                              <p:pRg st="5" end="5"/>
                                            </p:txEl>
                                          </p:spTgt>
                                        </p:tgtEl>
                                        <p:attrNameLst>
                                          <p:attrName>style.visibility</p:attrName>
                                        </p:attrNameLst>
                                      </p:cBhvr>
                                      <p:to>
                                        <p:strVal val="visible"/>
                                      </p:to>
                                    </p:set>
                                    <p:anim calcmode="lin" valueType="num">
                                      <p:cBhvr additive="base">
                                        <p:cTn id="19" dur="500" fill="hold"/>
                                        <p:tgtEl>
                                          <p:spTgt spid="64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595313"/>
            <a:ext cx="8229600"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DD: Keine Volksbefragungen, sondern bindende politische Entscheidungen</a:t>
            </a:r>
            <a:endParaRPr lang="de-DE" sz="2800" smtClean="0"/>
          </a:p>
        </p:txBody>
      </p:sp>
      <p:sp>
        <p:nvSpPr>
          <p:cNvPr id="20483" name="Rectangle 3"/>
          <p:cNvSpPr>
            <a:spLocks noGrp="1" noChangeArrowheads="1"/>
          </p:cNvSpPr>
          <p:nvPr>
            <p:ph type="body" idx="1"/>
          </p:nvPr>
        </p:nvSpPr>
        <p:spPr bwMode="auto">
          <a:xfrm>
            <a:off x="457200" y="1849438"/>
            <a:ext cx="8229600"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Plebiszite werden in parlamentarischen Demokratien häufig zur Legitimierung der aktuellen Regierungspolitik verwendet.</a:t>
            </a:r>
          </a:p>
          <a:p>
            <a:pPr eaLnBrk="1" hangingPunct="1"/>
            <a:endParaRPr lang="de-CH" sz="2400" smtClean="0"/>
          </a:p>
          <a:p>
            <a:pPr eaLnBrk="1" hangingPunct="1"/>
            <a:r>
              <a:rPr lang="de-CH" sz="2400" smtClean="0"/>
              <a:t>Bei Initiativen und Referenden handelt es  sich um bindende politische Entscheidungen.</a:t>
            </a:r>
            <a:endParaRPr lang="de-DE"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bwMode="auto">
          <a:xfrm>
            <a:off x="508000" y="542925"/>
            <a:ext cx="8229600" cy="9133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400" dirty="0" smtClean="0"/>
              <a:t>29.11.2009: 57.5 Prozent unterstützen die Initiative von SVP und EDU gegen den Bau von Minaretten</a:t>
            </a:r>
            <a:r>
              <a:rPr lang="de-CH" dirty="0" smtClean="0"/>
              <a:t> </a:t>
            </a:r>
          </a:p>
        </p:txBody>
      </p:sp>
      <p:sp>
        <p:nvSpPr>
          <p:cNvPr id="10243" name="Inhaltsplatzhalter 2"/>
          <p:cNvSpPr>
            <a:spLocks noGrp="1"/>
          </p:cNvSpPr>
          <p:nvPr>
            <p:ph idx="1"/>
          </p:nvPr>
        </p:nvSpPr>
        <p:spPr bwMode="auto">
          <a:xfrm>
            <a:off x="203200" y="1627188"/>
            <a:ext cx="8775700" cy="4114800"/>
          </a:xfrm>
          <a:ln>
            <a:miter lim="800000"/>
            <a:headEnd/>
            <a:tailEnd/>
          </a:ln>
        </p:spPr>
        <p:txBody>
          <a:bodyPr vert="horz" wrap="square" lIns="91440" tIns="45720" rIns="91440" bIns="45720" numCol="1" anchor="t" anchorCtr="0" compatLnSpc="1">
            <a:prstTxWarp prst="textNoShape">
              <a:avLst/>
            </a:prstTxWarp>
          </a:bodyPr>
          <a:lstStyle/>
          <a:p>
            <a:pPr marL="0" indent="0">
              <a:buNone/>
            </a:pPr>
            <a:r>
              <a:rPr lang="de-CH" sz="1800" dirty="0" smtClean="0"/>
              <a:t>Wo liegen die Grenzen der direkten Demokratie? </a:t>
            </a:r>
          </a:p>
          <a:p>
            <a:r>
              <a:rPr lang="de-CH" sz="1800" dirty="0" smtClean="0"/>
              <a:t>Verwahrungsinitiative nicht therapierbarer Sexualstraftäter (8.2.2004): 56.2%</a:t>
            </a:r>
          </a:p>
          <a:p>
            <a:r>
              <a:rPr lang="de-CH" sz="1800" dirty="0" smtClean="0"/>
              <a:t>Verjährungsinitiative pornographischer Straftaten an Kindern (30.11.2008): 51.9%</a:t>
            </a:r>
          </a:p>
          <a:p>
            <a:r>
              <a:rPr lang="de-CH" sz="1800" dirty="0" err="1" smtClean="0"/>
              <a:t>Minarettverbot</a:t>
            </a:r>
            <a:r>
              <a:rPr lang="de-CH" sz="1800" dirty="0" smtClean="0"/>
              <a:t> (29.11.2009): 57.5%</a:t>
            </a:r>
          </a:p>
          <a:p>
            <a:r>
              <a:rPr lang="de-CH" sz="1800" dirty="0" smtClean="0"/>
              <a:t>Ausschaffungsinitiative (28.10.2010): 52.9%</a:t>
            </a:r>
          </a:p>
          <a:p>
            <a:r>
              <a:rPr lang="de-CH" sz="1800" dirty="0" smtClean="0"/>
              <a:t>Zweitwohnungsinitiative (11.3.2012): 50.6%</a:t>
            </a:r>
          </a:p>
          <a:p>
            <a:r>
              <a:rPr lang="de-CH" sz="1800" dirty="0" err="1" smtClean="0"/>
              <a:t>Abzockerinitiative</a:t>
            </a:r>
            <a:r>
              <a:rPr lang="de-CH" sz="1800" dirty="0" smtClean="0"/>
              <a:t> (3.3.2013): 67.9% (drittbestes Ergebnis)</a:t>
            </a:r>
          </a:p>
          <a:p>
            <a:pPr>
              <a:buFontTx/>
              <a:buNone/>
            </a:pPr>
            <a:endParaRPr lang="de-CH" sz="1543" dirty="0" smtClean="0"/>
          </a:p>
          <a:p>
            <a:r>
              <a:rPr lang="de-CH" sz="1800" dirty="0" smtClean="0"/>
              <a:t>Wie kann man solche Entscheide verhindern? </a:t>
            </a:r>
          </a:p>
          <a:p>
            <a:r>
              <a:rPr lang="de-CH" sz="1800" dirty="0" smtClean="0"/>
              <a:t>Sollen solche Entscheide verhindert werden?</a:t>
            </a:r>
          </a:p>
          <a:p>
            <a:endParaRPr lang="de-CH" sz="1800" dirty="0" smtClean="0"/>
          </a:p>
          <a:p>
            <a:r>
              <a:rPr lang="de-CH" sz="1800" dirty="0" smtClean="0"/>
              <a:t>(Initiative UNO-Beitritt (3.2.2002): 54,6%, 12:11, Ja)</a:t>
            </a:r>
          </a:p>
          <a:p>
            <a:r>
              <a:rPr lang="de-CH" sz="1800" dirty="0" smtClean="0"/>
              <a:t>(EWR-Beitritt (6.12.1992): 50,3% Nein)</a:t>
            </a:r>
          </a:p>
          <a:p>
            <a:endParaRPr lang="de-CH" sz="1800" dirty="0" smtClean="0"/>
          </a:p>
          <a:p>
            <a:endParaRPr lang="de-CH" sz="1800" dirty="0" smtClean="0"/>
          </a:p>
          <a:p>
            <a:endParaRPr lang="de-CH" sz="1800" dirty="0" smtClean="0"/>
          </a:p>
          <a:p>
            <a:endParaRPr lang="de-CH" sz="1800" dirty="0" smtClean="0"/>
          </a:p>
          <a:p>
            <a:endParaRPr lang="de-CH"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619125"/>
            <a:ext cx="8229600"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Weltweiter Siegeszug der direkten Demokratie?</a:t>
            </a:r>
            <a:endParaRPr lang="de-DE" sz="2800" smtClean="0"/>
          </a:p>
        </p:txBody>
      </p:sp>
      <p:sp>
        <p:nvSpPr>
          <p:cNvPr id="652291" name="Rectangle 3"/>
          <p:cNvSpPr>
            <a:spLocks noGrp="1" noChangeArrowheads="1"/>
          </p:cNvSpPr>
          <p:nvPr>
            <p:ph type="body" idx="1"/>
          </p:nvPr>
        </p:nvSpPr>
        <p:spPr bwMode="auto">
          <a:xfrm>
            <a:off x="457200" y="16637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000" smtClean="0"/>
              <a:t>Von den seit 1793 durchgeführten Urnengängen in über 150 Staaten fanden </a:t>
            </a:r>
            <a:r>
              <a:rPr lang="de-CH" sz="2000" smtClean="0">
                <a:solidFill>
                  <a:srgbClr val="FF0000"/>
                </a:solidFill>
              </a:rPr>
              <a:t>742 in den letzten 25 Jahren</a:t>
            </a:r>
            <a:r>
              <a:rPr lang="de-CH" sz="2000" smtClean="0"/>
              <a:t> statt (Kaufmann, NZZ vom 18.2.2004).</a:t>
            </a:r>
          </a:p>
          <a:p>
            <a:pPr eaLnBrk="1" hangingPunct="1"/>
            <a:r>
              <a:rPr lang="de-CH" sz="2000" smtClean="0"/>
              <a:t>Im vergangenen Jahrzehnt hat sich die Zahl der Volksabstimmungen gegenüber dem Vorjahrzehnt </a:t>
            </a:r>
            <a:r>
              <a:rPr lang="de-CH" sz="2000" smtClean="0">
                <a:solidFill>
                  <a:srgbClr val="FF0000"/>
                </a:solidFill>
              </a:rPr>
              <a:t>mehr als verdreifacht</a:t>
            </a:r>
            <a:r>
              <a:rPr lang="de-CH" sz="2000" smtClean="0"/>
              <a:t> – von 53 auf 165 (ebenda).</a:t>
            </a:r>
          </a:p>
          <a:p>
            <a:pPr eaLnBrk="1" hangingPunct="1"/>
            <a:r>
              <a:rPr lang="de-CH" sz="2000" smtClean="0"/>
              <a:t>Für den Aufschwung in jüngerer Zeit gibt es vor allem zwei Gründe: </a:t>
            </a:r>
            <a:r>
              <a:rPr lang="de-CH" sz="2000" smtClean="0">
                <a:solidFill>
                  <a:srgbClr val="FF0000"/>
                </a:solidFill>
              </a:rPr>
              <a:t>Osteuropa</a:t>
            </a:r>
            <a:r>
              <a:rPr lang="de-CH" sz="2000" smtClean="0"/>
              <a:t> (27 Abstimmungen über neue Verfassungen) und die </a:t>
            </a:r>
            <a:r>
              <a:rPr lang="de-CH" sz="2000" smtClean="0">
                <a:solidFill>
                  <a:srgbClr val="FF0000"/>
                </a:solidFill>
              </a:rPr>
              <a:t>Europäische Integration</a:t>
            </a:r>
            <a:r>
              <a:rPr lang="de-CH" sz="2000" smtClean="0"/>
              <a:t> (seit 1992 wurde 32 mal in Europa über Europa abgestimmt).</a:t>
            </a:r>
          </a:p>
          <a:p>
            <a:pPr eaLnBrk="1" hangingPunct="1"/>
            <a:r>
              <a:rPr lang="de-CH" sz="2000" smtClean="0"/>
              <a:t>Der Zuwachs der Abstimmungen – abgesehen von EU-Fragen und Osteuropa – beschränkt sich auf </a:t>
            </a:r>
            <a:r>
              <a:rPr lang="de-CH" sz="2000" smtClean="0">
                <a:solidFill>
                  <a:srgbClr val="FF0000"/>
                </a:solidFill>
              </a:rPr>
              <a:t>Abstimmungen in Australien, Irland, Italien</a:t>
            </a:r>
            <a:r>
              <a:rPr lang="de-CH" sz="2000" smtClean="0"/>
              <a:t> und vor allem der </a:t>
            </a:r>
            <a:r>
              <a:rPr lang="de-CH" sz="2000" smtClean="0">
                <a:solidFill>
                  <a:srgbClr val="FF0000"/>
                </a:solidFill>
              </a:rPr>
              <a:t>Schweiz</a:t>
            </a:r>
            <a:r>
              <a:rPr lang="de-CH" sz="2000" smtClean="0"/>
              <a:t> (Armingeon in NZZ vom 27.2.2004)</a:t>
            </a:r>
          </a:p>
          <a:p>
            <a:pPr eaLnBrk="1" hangingPunct="1"/>
            <a:endParaRPr lang="de-CH" sz="2000" smtClean="0"/>
          </a:p>
          <a:p>
            <a:pPr eaLnBrk="1" hangingPunct="1">
              <a:lnSpc>
                <a:spcPct val="80000"/>
              </a:lnSpc>
            </a:pPr>
            <a:endParaRPr lang="de-DE"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654050"/>
            <a:ext cx="8229600"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Sonderfall Schweiz?</a:t>
            </a:r>
            <a:endParaRPr lang="de-DE" sz="2800" smtClean="0"/>
          </a:p>
        </p:txBody>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endParaRPr lang="de-CH" smtClean="0"/>
          </a:p>
          <a:p>
            <a:pPr algn="ctr" eaLnBrk="1" hangingPunct="1">
              <a:lnSpc>
                <a:spcPct val="90000"/>
              </a:lnSpc>
              <a:buFontTx/>
              <a:buNone/>
            </a:pPr>
            <a:r>
              <a:rPr lang="de-CH" smtClean="0"/>
              <a:t>	</a:t>
            </a:r>
            <a:r>
              <a:rPr lang="de-CH" sz="2400" smtClean="0"/>
              <a:t>Die Schweiz hält, was die direkte Demokratie auf nationaler Ebene anbelangt, nach wie vor, unangefochten, die Spitzenposition.</a:t>
            </a:r>
          </a:p>
          <a:p>
            <a:pPr algn="ctr" eaLnBrk="1" hangingPunct="1">
              <a:lnSpc>
                <a:spcPct val="90000"/>
              </a:lnSpc>
              <a:buFontTx/>
              <a:buNone/>
            </a:pPr>
            <a:endParaRPr lang="de-CH" sz="2400" smtClean="0"/>
          </a:p>
          <a:p>
            <a:pPr algn="ctr" eaLnBrk="1" hangingPunct="1">
              <a:lnSpc>
                <a:spcPct val="90000"/>
              </a:lnSpc>
              <a:buFontTx/>
              <a:buNone/>
            </a:pPr>
            <a:r>
              <a:rPr lang="de-CH" sz="2400" smtClean="0"/>
              <a:t>Umstrittener ist, ob die direkte Demokratie à la Suisse exporttauglich ist, respektive ob dies überhaupt wünschenswert wäre</a:t>
            </a:r>
            <a:r>
              <a:rPr lang="de-CH" smtClean="0"/>
              <a:t>.</a:t>
            </a:r>
            <a:endParaRPr lang="de-DE"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31775" y="1085850"/>
            <a:ext cx="8223250"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62000" indent="-762000" algn="l" eaLnBrk="1" hangingPunct="1"/>
            <a:r>
              <a:rPr lang="de-CH" sz="3200" smtClean="0"/>
              <a:t>2.	Direkte Demokratie in der Schweiz</a:t>
            </a:r>
            <a:endParaRPr lang="de-DE" sz="3200" smtClean="0"/>
          </a:p>
        </p:txBody>
      </p:sp>
      <p:sp>
        <p:nvSpPr>
          <p:cNvPr id="23555" name="Rectangle 3"/>
          <p:cNvSpPr>
            <a:spLocks noChangeArrowheads="1"/>
          </p:cNvSpPr>
          <p:nvPr/>
        </p:nvSpPr>
        <p:spPr bwMode="auto">
          <a:xfrm>
            <a:off x="269875" y="3128963"/>
            <a:ext cx="82232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62000" indent="-762000"/>
            <a:r>
              <a:rPr lang="de-CH" sz="3200" i="0">
                <a:solidFill>
                  <a:schemeClr val="tx2"/>
                </a:solidFill>
              </a:rPr>
              <a:t>2.1	Herausbildung</a:t>
            </a:r>
            <a:endParaRPr lang="de-DE" sz="3200" i="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642938"/>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Herausbildung in der ersten Hälfte des 19. Jahrhunderts (I)</a:t>
            </a:r>
            <a:endParaRPr lang="de-DE" sz="2800" smtClean="0"/>
          </a:p>
        </p:txBody>
      </p:sp>
      <p:sp>
        <p:nvSpPr>
          <p:cNvPr id="24579" name="Rectangle 3"/>
          <p:cNvSpPr>
            <a:spLocks noGrp="1" noChangeArrowheads="1"/>
          </p:cNvSpPr>
          <p:nvPr>
            <p:ph type="body" idx="1"/>
          </p:nvPr>
        </p:nvSpPr>
        <p:spPr bwMode="auto">
          <a:xfrm>
            <a:off x="409575" y="2009775"/>
            <a:ext cx="8229600" cy="406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Die Volksrechte entwickelten sich auf der Ebene der Kantone noch vor der Gründung des Bundesstaates.</a:t>
            </a:r>
          </a:p>
          <a:p>
            <a:pPr eaLnBrk="1" hangingPunct="1"/>
            <a:endParaRPr lang="de-CH" sz="2400" smtClean="0"/>
          </a:p>
          <a:p>
            <a:pPr eaLnBrk="1" hangingPunct="1"/>
            <a:r>
              <a:rPr lang="de-CH" sz="2400" smtClean="0"/>
              <a:t>Sie waren beeinfluss von den französischen Ideen des „pouvoir constitutant“ bzw. der Volkssouveränität, </a:t>
            </a:r>
          </a:p>
        </p:txBody>
      </p:sp>
      <p:sp>
        <p:nvSpPr>
          <p:cNvPr id="24580" name="Text Box 4"/>
          <p:cNvSpPr txBox="1">
            <a:spLocks noChangeArrowheads="1"/>
          </p:cNvSpPr>
          <p:nvPr/>
        </p:nvSpPr>
        <p:spPr bwMode="auto">
          <a:xfrm>
            <a:off x="3403600" y="6257925"/>
            <a:ext cx="5443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50000"/>
              </a:spcBef>
            </a:pPr>
            <a:r>
              <a:rPr lang="de-CH"/>
              <a:t>Quelle: Linder  2002: 110 f., Kölz 1992.</a:t>
            </a: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42938"/>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Herausbildung in der ersten Hälfte des 19. Jahrhunderts (II)</a:t>
            </a:r>
            <a:endParaRPr lang="de-DE" sz="2800" smtClean="0"/>
          </a:p>
        </p:txBody>
      </p:sp>
      <p:sp>
        <p:nvSpPr>
          <p:cNvPr id="660483" name="Rectangle 3"/>
          <p:cNvSpPr>
            <a:spLocks noGrp="1" noChangeArrowheads="1"/>
          </p:cNvSpPr>
          <p:nvPr>
            <p:ph type="body" idx="1"/>
          </p:nvPr>
        </p:nvSpPr>
        <p:spPr bwMode="auto">
          <a:xfrm>
            <a:off x="460375" y="181292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de-CH" sz="2400" smtClean="0"/>
              <a:t>Ausdruck der Idee der Volkssouveränität war zuerst das obligatorische Verfassungsreferendum in den Regenerationskantonen in den 1830er Jahren.</a:t>
            </a:r>
          </a:p>
          <a:p>
            <a:pPr eaLnBrk="1" hangingPunct="1">
              <a:lnSpc>
                <a:spcPct val="90000"/>
              </a:lnSpc>
            </a:pPr>
            <a:endParaRPr lang="de-CH" sz="2400" smtClean="0"/>
          </a:p>
          <a:p>
            <a:pPr eaLnBrk="1" hangingPunct="1">
              <a:lnSpc>
                <a:spcPct val="90000"/>
              </a:lnSpc>
            </a:pPr>
            <a:r>
              <a:rPr lang="de-CH" sz="2400" smtClean="0"/>
              <a:t>Einzelne Kantone führten gleichzeitig eine Frühform der Verfassungsinitiative ein.</a:t>
            </a:r>
          </a:p>
          <a:p>
            <a:pPr eaLnBrk="1" hangingPunct="1">
              <a:lnSpc>
                <a:spcPct val="90000"/>
              </a:lnSpc>
            </a:pPr>
            <a:endParaRPr lang="de-CH" sz="2400" smtClean="0"/>
          </a:p>
          <a:p>
            <a:pPr eaLnBrk="1" hangingPunct="1">
              <a:lnSpc>
                <a:spcPct val="90000"/>
              </a:lnSpc>
            </a:pPr>
            <a:r>
              <a:rPr lang="de-CH" sz="2400" smtClean="0"/>
              <a:t>Die Vorstufe des modernen Referendums bildete das Veto. Die absolute Mehrheit der  Stimmberechtigten konnte ein Gesetzt zu Fall bringen, wobei die Nicht-Stimmenden als annehmend gezählt wurden</a:t>
            </a:r>
            <a:endParaRPr lang="de-DE" sz="2400" smtClean="0"/>
          </a:p>
        </p:txBody>
      </p:sp>
      <p:sp>
        <p:nvSpPr>
          <p:cNvPr id="25604" name="Text Box 4"/>
          <p:cNvSpPr txBox="1">
            <a:spLocks noChangeArrowheads="1"/>
          </p:cNvSpPr>
          <p:nvPr/>
        </p:nvSpPr>
        <p:spPr bwMode="auto">
          <a:xfrm>
            <a:off x="3276600" y="6257925"/>
            <a:ext cx="5570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50000"/>
              </a:spcBef>
            </a:pPr>
            <a:r>
              <a:rPr lang="de-CH"/>
              <a:t>Quelle: Linder  2002: 110 f., Kölz 1992.</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Scale>
                                      <p:cBhvr>
                                        <p:cTn id="7" dur="1000" decel="50000" fill="hold">
                                          <p:stCondLst>
                                            <p:cond delay="0"/>
                                          </p:stCondLst>
                                        </p:cTn>
                                        <p:tgtEl>
                                          <p:spTgt spid="6604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0483">
                                            <p:txEl>
                                              <p:pRg st="0" end="0"/>
                                            </p:txEl>
                                          </p:spTgt>
                                        </p:tgtEl>
                                        <p:attrNameLst>
                                          <p:attrName>ppt_x</p:attrName>
                                          <p:attrName>ppt_y</p:attrName>
                                        </p:attrNameLst>
                                      </p:cBhvr>
                                    </p:animMotion>
                                    <p:animEffect transition="in" filter="fade">
                                      <p:cBhvr>
                                        <p:cTn id="9" dur="1000"/>
                                        <p:tgtEl>
                                          <p:spTgt spid="6604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60483">
                                            <p:txEl>
                                              <p:pRg st="2" end="2"/>
                                            </p:txEl>
                                          </p:spTgt>
                                        </p:tgtEl>
                                        <p:attrNameLst>
                                          <p:attrName>style.visibility</p:attrName>
                                        </p:attrNameLst>
                                      </p:cBhvr>
                                      <p:to>
                                        <p:strVal val="visible"/>
                                      </p:to>
                                    </p:set>
                                    <p:animScale>
                                      <p:cBhvr>
                                        <p:cTn id="14" dur="1000" decel="50000" fill="hold">
                                          <p:stCondLst>
                                            <p:cond delay="0"/>
                                          </p:stCondLst>
                                        </p:cTn>
                                        <p:tgtEl>
                                          <p:spTgt spid="6604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60483">
                                            <p:txEl>
                                              <p:pRg st="2" end="2"/>
                                            </p:txEl>
                                          </p:spTgt>
                                        </p:tgtEl>
                                        <p:attrNameLst>
                                          <p:attrName>ppt_x</p:attrName>
                                          <p:attrName>ppt_y</p:attrName>
                                        </p:attrNameLst>
                                      </p:cBhvr>
                                    </p:animMotion>
                                    <p:animEffect transition="in" filter="fade">
                                      <p:cBhvr>
                                        <p:cTn id="16" dur="1000"/>
                                        <p:tgtEl>
                                          <p:spTgt spid="66048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60483">
                                            <p:txEl>
                                              <p:pRg st="4" end="4"/>
                                            </p:txEl>
                                          </p:spTgt>
                                        </p:tgtEl>
                                        <p:attrNameLst>
                                          <p:attrName>style.visibility</p:attrName>
                                        </p:attrNameLst>
                                      </p:cBhvr>
                                      <p:to>
                                        <p:strVal val="visible"/>
                                      </p:to>
                                    </p:set>
                                    <p:animScale>
                                      <p:cBhvr>
                                        <p:cTn id="21" dur="1000" decel="50000" fill="hold">
                                          <p:stCondLst>
                                            <p:cond delay="0"/>
                                          </p:stCondLst>
                                        </p:cTn>
                                        <p:tgtEl>
                                          <p:spTgt spid="66048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60483">
                                            <p:txEl>
                                              <p:pRg st="4" end="4"/>
                                            </p:txEl>
                                          </p:spTgt>
                                        </p:tgtEl>
                                        <p:attrNameLst>
                                          <p:attrName>ppt_x</p:attrName>
                                          <p:attrName>ppt_y</p:attrName>
                                        </p:attrNameLst>
                                      </p:cBhvr>
                                    </p:animMotion>
                                    <p:animEffect transition="in" filter="fade">
                                      <p:cBhvr>
                                        <p:cTn id="23" dur="1000"/>
                                        <p:tgtEl>
                                          <p:spTgt spid="66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677863"/>
            <a:ext cx="8229600" cy="73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Von der repräsentativen zur halbdirekten Demokratie auf Bundesebene</a:t>
            </a:r>
            <a:endParaRPr lang="de-DE" sz="2800" smtClean="0"/>
          </a:p>
        </p:txBody>
      </p:sp>
      <p:sp>
        <p:nvSpPr>
          <p:cNvPr id="662531" name="Rectangle 3"/>
          <p:cNvSpPr>
            <a:spLocks noGrp="1" noChangeArrowheads="1"/>
          </p:cNvSpPr>
          <p:nvPr>
            <p:ph type="body" idx="1"/>
          </p:nvPr>
        </p:nvSpPr>
        <p:spPr bwMode="auto">
          <a:xfrm>
            <a:off x="457200" y="2005013"/>
            <a:ext cx="8229600"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Die Bundesverfassung von 1848 sah nur das obligatorische Verfassungsreferendum vor, sowie die Volksinitiative auf Totalrevision.</a:t>
            </a:r>
          </a:p>
          <a:p>
            <a:pPr eaLnBrk="1" hangingPunct="1"/>
            <a:endParaRPr lang="de-CH" sz="2400" smtClean="0"/>
          </a:p>
          <a:p>
            <a:pPr eaLnBrk="1" hangingPunct="1"/>
            <a:r>
              <a:rPr lang="de-CH" sz="2400" smtClean="0"/>
              <a:t>Mit der Einführung des fakultativen Gesetzesreferendum 1874 änderte sich das System grundlegend.</a:t>
            </a:r>
          </a:p>
          <a:p>
            <a:pPr eaLnBrk="1" hangingPunct="1"/>
            <a:endParaRPr lang="de-CH" sz="2400" smtClean="0"/>
          </a:p>
          <a:p>
            <a:pPr eaLnBrk="1" hangingPunct="1"/>
            <a:r>
              <a:rPr lang="de-CH" sz="2400" smtClean="0"/>
              <a:t>1891 wurde die Volksinitiative auf Partialrevision der Bundesverfassung eingeführt</a:t>
            </a:r>
            <a:endParaRPr lang="de-DE"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2531">
                                            <p:txEl>
                                              <p:pRg st="0" end="0"/>
                                            </p:txEl>
                                          </p:spTgt>
                                        </p:tgtEl>
                                        <p:attrNameLst>
                                          <p:attrName>style.visibility</p:attrName>
                                        </p:attrNameLst>
                                      </p:cBhvr>
                                      <p:to>
                                        <p:strVal val="visible"/>
                                      </p:to>
                                    </p:set>
                                    <p:animScale>
                                      <p:cBhvr>
                                        <p:cTn id="7" dur="1000" decel="50000" fill="hold">
                                          <p:stCondLst>
                                            <p:cond delay="0"/>
                                          </p:stCondLst>
                                        </p:cTn>
                                        <p:tgtEl>
                                          <p:spTgt spid="6625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2531">
                                            <p:txEl>
                                              <p:pRg st="0" end="0"/>
                                            </p:txEl>
                                          </p:spTgt>
                                        </p:tgtEl>
                                        <p:attrNameLst>
                                          <p:attrName>ppt_x</p:attrName>
                                          <p:attrName>ppt_y</p:attrName>
                                        </p:attrNameLst>
                                      </p:cBhvr>
                                    </p:animMotion>
                                    <p:animEffect transition="in" filter="fade">
                                      <p:cBhvr>
                                        <p:cTn id="9" dur="1000"/>
                                        <p:tgtEl>
                                          <p:spTgt spid="6625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62531">
                                            <p:txEl>
                                              <p:pRg st="2" end="2"/>
                                            </p:txEl>
                                          </p:spTgt>
                                        </p:tgtEl>
                                        <p:attrNameLst>
                                          <p:attrName>style.visibility</p:attrName>
                                        </p:attrNameLst>
                                      </p:cBhvr>
                                      <p:to>
                                        <p:strVal val="visible"/>
                                      </p:to>
                                    </p:set>
                                    <p:animScale>
                                      <p:cBhvr>
                                        <p:cTn id="14" dur="1000" decel="50000" fill="hold">
                                          <p:stCondLst>
                                            <p:cond delay="0"/>
                                          </p:stCondLst>
                                        </p:cTn>
                                        <p:tgtEl>
                                          <p:spTgt spid="6625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62531">
                                            <p:txEl>
                                              <p:pRg st="2" end="2"/>
                                            </p:txEl>
                                          </p:spTgt>
                                        </p:tgtEl>
                                        <p:attrNameLst>
                                          <p:attrName>ppt_x</p:attrName>
                                          <p:attrName>ppt_y</p:attrName>
                                        </p:attrNameLst>
                                      </p:cBhvr>
                                    </p:animMotion>
                                    <p:animEffect transition="in" filter="fade">
                                      <p:cBhvr>
                                        <p:cTn id="16" dur="1000"/>
                                        <p:tgtEl>
                                          <p:spTgt spid="66253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62531">
                                            <p:txEl>
                                              <p:pRg st="4" end="4"/>
                                            </p:txEl>
                                          </p:spTgt>
                                        </p:tgtEl>
                                        <p:attrNameLst>
                                          <p:attrName>style.visibility</p:attrName>
                                        </p:attrNameLst>
                                      </p:cBhvr>
                                      <p:to>
                                        <p:strVal val="visible"/>
                                      </p:to>
                                    </p:set>
                                    <p:animScale>
                                      <p:cBhvr>
                                        <p:cTn id="21" dur="1000" decel="50000" fill="hold">
                                          <p:stCondLst>
                                            <p:cond delay="0"/>
                                          </p:stCondLst>
                                        </p:cTn>
                                        <p:tgtEl>
                                          <p:spTgt spid="66253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62531">
                                            <p:txEl>
                                              <p:pRg st="4" end="4"/>
                                            </p:txEl>
                                          </p:spTgt>
                                        </p:tgtEl>
                                        <p:attrNameLst>
                                          <p:attrName>ppt_x</p:attrName>
                                          <p:attrName>ppt_y</p:attrName>
                                        </p:attrNameLst>
                                      </p:cBhvr>
                                    </p:animMotion>
                                    <p:animEffect transition="in" filter="fade">
                                      <p:cBhvr>
                                        <p:cTn id="23" dur="1000"/>
                                        <p:tgtEl>
                                          <p:spTgt spid="66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68313"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Das 20. Jahrhundert</a:t>
            </a:r>
            <a:endParaRPr lang="de-DE" sz="2800" smtClean="0"/>
          </a:p>
        </p:txBody>
      </p:sp>
      <p:sp>
        <p:nvSpPr>
          <p:cNvPr id="664579" name="Rectangle 3"/>
          <p:cNvSpPr>
            <a:spLocks noGrp="1" noChangeArrowheads="1"/>
          </p:cNvSpPr>
          <p:nvPr>
            <p:ph type="body" idx="1"/>
          </p:nvPr>
        </p:nvSpPr>
        <p:spPr bwMode="auto">
          <a:xfrm>
            <a:off x="355600" y="1562100"/>
            <a:ext cx="8521700" cy="489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1600" smtClean="0"/>
              <a:t>1921: Einführung des Staatsvertragsreferendums</a:t>
            </a:r>
          </a:p>
          <a:p>
            <a:pPr eaLnBrk="1" hangingPunct="1"/>
            <a:endParaRPr lang="de-CH" sz="1600" smtClean="0"/>
          </a:p>
          <a:p>
            <a:pPr eaLnBrk="1" hangingPunct="1"/>
            <a:r>
              <a:rPr lang="de-CH" sz="1600" smtClean="0"/>
              <a:t>1939 und 1949: Einführung des resolutiven Referendums. Einschränkung der Möglichkeiten der Bundesversammlung, Beschlüsse durch Dringlichkeitserklärung dem Referendum zu entziehen.</a:t>
            </a:r>
          </a:p>
          <a:p>
            <a:pPr eaLnBrk="1" hangingPunct="1"/>
            <a:endParaRPr lang="de-CH" sz="1600" smtClean="0"/>
          </a:p>
          <a:p>
            <a:pPr eaLnBrk="1" hangingPunct="1"/>
            <a:r>
              <a:rPr lang="de-CH" sz="1600" smtClean="0"/>
              <a:t>1977: Einführung des fakultativen Referendums bei internationalen Abkommen, die einen Beitritt zu einer internationalen Organisation nach sich ziehen oder eine multilaterale Rechtsanpassung zur Folge haben</a:t>
            </a:r>
          </a:p>
          <a:p>
            <a:pPr eaLnBrk="1" hangingPunct="1"/>
            <a:endParaRPr lang="de-CH" sz="1600" smtClean="0"/>
          </a:p>
          <a:p>
            <a:pPr eaLnBrk="1" hangingPunct="1"/>
            <a:r>
              <a:rPr lang="de-CH" sz="1600" smtClean="0"/>
              <a:t>1977: Obligatorisches Referendum für den Beitritt zu Organisationen der kollektiven Sicherheit und zu supranationalen Gemeinschaften</a:t>
            </a:r>
          </a:p>
          <a:p>
            <a:pPr eaLnBrk="1" hangingPunct="1"/>
            <a:endParaRPr lang="de-CH" sz="1600" smtClean="0"/>
          </a:p>
          <a:p>
            <a:pPr eaLnBrk="1" hangingPunct="1"/>
            <a:r>
              <a:rPr lang="de-CH" sz="1600" smtClean="0"/>
              <a:t>2003: </a:t>
            </a:r>
            <a:r>
              <a:rPr lang="de-DE" sz="1600" smtClean="0"/>
              <a:t>Einführung der allgemeinen Volksinitiative sowie der Erweiterung des Staatsvertragsreferendums</a:t>
            </a:r>
            <a:r>
              <a:rPr lang="de-DE" sz="2000" smtClean="0"/>
              <a:t> </a:t>
            </a:r>
            <a:endParaRPr lang="de-CH" sz="1600" smtClean="0"/>
          </a:p>
          <a:p>
            <a:pPr eaLnBrk="1" hangingPunct="1">
              <a:lnSpc>
                <a:spcPct val="80000"/>
              </a:lnSpc>
            </a:pPr>
            <a:endParaRPr lang="de-DE" sz="1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animScale>
                                      <p:cBhvr>
                                        <p:cTn id="7" dur="1000" decel="50000" fill="hold">
                                          <p:stCondLst>
                                            <p:cond delay="0"/>
                                          </p:stCondLst>
                                        </p:cTn>
                                        <p:tgtEl>
                                          <p:spTgt spid="6645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4579">
                                            <p:txEl>
                                              <p:pRg st="0" end="0"/>
                                            </p:txEl>
                                          </p:spTgt>
                                        </p:tgtEl>
                                        <p:attrNameLst>
                                          <p:attrName>ppt_x</p:attrName>
                                          <p:attrName>ppt_y</p:attrName>
                                        </p:attrNameLst>
                                      </p:cBhvr>
                                    </p:animMotion>
                                    <p:animEffect transition="in" filter="fade">
                                      <p:cBhvr>
                                        <p:cTn id="9" dur="1000"/>
                                        <p:tgtEl>
                                          <p:spTgt spid="6645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64579">
                                            <p:txEl>
                                              <p:pRg st="2" end="2"/>
                                            </p:txEl>
                                          </p:spTgt>
                                        </p:tgtEl>
                                        <p:attrNameLst>
                                          <p:attrName>style.visibility</p:attrName>
                                        </p:attrNameLst>
                                      </p:cBhvr>
                                      <p:to>
                                        <p:strVal val="visible"/>
                                      </p:to>
                                    </p:set>
                                    <p:animScale>
                                      <p:cBhvr>
                                        <p:cTn id="14" dur="1000" decel="50000" fill="hold">
                                          <p:stCondLst>
                                            <p:cond delay="0"/>
                                          </p:stCondLst>
                                        </p:cTn>
                                        <p:tgtEl>
                                          <p:spTgt spid="6645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64579">
                                            <p:txEl>
                                              <p:pRg st="2" end="2"/>
                                            </p:txEl>
                                          </p:spTgt>
                                        </p:tgtEl>
                                        <p:attrNameLst>
                                          <p:attrName>ppt_x</p:attrName>
                                          <p:attrName>ppt_y</p:attrName>
                                        </p:attrNameLst>
                                      </p:cBhvr>
                                    </p:animMotion>
                                    <p:animEffect transition="in" filter="fade">
                                      <p:cBhvr>
                                        <p:cTn id="16" dur="1000"/>
                                        <p:tgtEl>
                                          <p:spTgt spid="6645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64579">
                                            <p:txEl>
                                              <p:pRg st="4" end="4"/>
                                            </p:txEl>
                                          </p:spTgt>
                                        </p:tgtEl>
                                        <p:attrNameLst>
                                          <p:attrName>style.visibility</p:attrName>
                                        </p:attrNameLst>
                                      </p:cBhvr>
                                      <p:to>
                                        <p:strVal val="visible"/>
                                      </p:to>
                                    </p:set>
                                    <p:animScale>
                                      <p:cBhvr>
                                        <p:cTn id="21" dur="1000" decel="50000" fill="hold">
                                          <p:stCondLst>
                                            <p:cond delay="0"/>
                                          </p:stCondLst>
                                        </p:cTn>
                                        <p:tgtEl>
                                          <p:spTgt spid="66457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64579">
                                            <p:txEl>
                                              <p:pRg st="4" end="4"/>
                                            </p:txEl>
                                          </p:spTgt>
                                        </p:tgtEl>
                                        <p:attrNameLst>
                                          <p:attrName>ppt_x</p:attrName>
                                          <p:attrName>ppt_y</p:attrName>
                                        </p:attrNameLst>
                                      </p:cBhvr>
                                    </p:animMotion>
                                    <p:animEffect transition="in" filter="fade">
                                      <p:cBhvr>
                                        <p:cTn id="23" dur="1000"/>
                                        <p:tgtEl>
                                          <p:spTgt spid="66457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64579">
                                            <p:txEl>
                                              <p:pRg st="6" end="6"/>
                                            </p:txEl>
                                          </p:spTgt>
                                        </p:tgtEl>
                                        <p:attrNameLst>
                                          <p:attrName>style.visibility</p:attrName>
                                        </p:attrNameLst>
                                      </p:cBhvr>
                                      <p:to>
                                        <p:strVal val="visible"/>
                                      </p:to>
                                    </p:set>
                                    <p:animScale>
                                      <p:cBhvr>
                                        <p:cTn id="28" dur="1000" decel="50000" fill="hold">
                                          <p:stCondLst>
                                            <p:cond delay="0"/>
                                          </p:stCondLst>
                                        </p:cTn>
                                        <p:tgtEl>
                                          <p:spTgt spid="66457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64579">
                                            <p:txEl>
                                              <p:pRg st="6" end="6"/>
                                            </p:txEl>
                                          </p:spTgt>
                                        </p:tgtEl>
                                        <p:attrNameLst>
                                          <p:attrName>ppt_x</p:attrName>
                                          <p:attrName>ppt_y</p:attrName>
                                        </p:attrNameLst>
                                      </p:cBhvr>
                                    </p:animMotion>
                                    <p:animEffect transition="in" filter="fade">
                                      <p:cBhvr>
                                        <p:cTn id="30" dur="1000"/>
                                        <p:tgtEl>
                                          <p:spTgt spid="66457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64579">
                                            <p:txEl>
                                              <p:pRg st="8" end="8"/>
                                            </p:txEl>
                                          </p:spTgt>
                                        </p:tgtEl>
                                        <p:attrNameLst>
                                          <p:attrName>style.visibility</p:attrName>
                                        </p:attrNameLst>
                                      </p:cBhvr>
                                      <p:to>
                                        <p:strVal val="visible"/>
                                      </p:to>
                                    </p:set>
                                    <p:animScale>
                                      <p:cBhvr>
                                        <p:cTn id="35" dur="1000" decel="50000" fill="hold">
                                          <p:stCondLst>
                                            <p:cond delay="0"/>
                                          </p:stCondLst>
                                        </p:cTn>
                                        <p:tgtEl>
                                          <p:spTgt spid="66457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64579">
                                            <p:txEl>
                                              <p:pRg st="8" end="8"/>
                                            </p:txEl>
                                          </p:spTgt>
                                        </p:tgtEl>
                                        <p:attrNameLst>
                                          <p:attrName>ppt_x</p:attrName>
                                          <p:attrName>ppt_y</p:attrName>
                                        </p:attrNameLst>
                                      </p:cBhvr>
                                    </p:animMotion>
                                    <p:animEffect transition="in" filter="fade">
                                      <p:cBhvr>
                                        <p:cTn id="37" dur="1000"/>
                                        <p:tgtEl>
                                          <p:spTgt spid="66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558800"/>
            <a:ext cx="8229600" cy="85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Abgelehnte Erweiterungen</a:t>
            </a:r>
            <a:endParaRPr lang="de-DE" sz="2800" smtClean="0"/>
          </a:p>
        </p:txBody>
      </p:sp>
      <p:sp>
        <p:nvSpPr>
          <p:cNvPr id="28675" name="Rectangle 3"/>
          <p:cNvSpPr>
            <a:spLocks noGrp="1" noChangeArrowheads="1"/>
          </p:cNvSpPr>
          <p:nvPr>
            <p:ph type="body" idx="1"/>
          </p:nvPr>
        </p:nvSpPr>
        <p:spPr bwMode="auto">
          <a:xfrm>
            <a:off x="492125" y="13652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000" smtClean="0"/>
              <a:t>1956: Referendum gegen die Erteilung von Wasserrechtskonzessionen</a:t>
            </a:r>
          </a:p>
          <a:p>
            <a:pPr eaLnBrk="1" hangingPunct="1"/>
            <a:endParaRPr lang="de-CH" sz="2000" smtClean="0"/>
          </a:p>
          <a:p>
            <a:pPr eaLnBrk="1" hangingPunct="1"/>
            <a:r>
              <a:rPr lang="de-CH" sz="2000" smtClean="0"/>
              <a:t>1956: Finanzreferendum</a:t>
            </a:r>
          </a:p>
          <a:p>
            <a:pPr eaLnBrk="1" hangingPunct="1"/>
            <a:endParaRPr lang="de-CH" sz="2000" smtClean="0"/>
          </a:p>
          <a:p>
            <a:pPr eaLnBrk="1" hangingPunct="1"/>
            <a:r>
              <a:rPr lang="de-CH" sz="2000" smtClean="0"/>
              <a:t>1963: Referendum gegen die Bewaffnung mit Atomwaffen</a:t>
            </a:r>
          </a:p>
          <a:p>
            <a:pPr eaLnBrk="1" hangingPunct="1"/>
            <a:endParaRPr lang="de-CH" sz="2000" smtClean="0"/>
          </a:p>
          <a:p>
            <a:pPr eaLnBrk="1" hangingPunct="1"/>
            <a:r>
              <a:rPr lang="de-CH" sz="2000" smtClean="0"/>
              <a:t>1872, 1961: Einführung Gesetzesinitiative</a:t>
            </a:r>
          </a:p>
          <a:p>
            <a:pPr eaLnBrk="1" hangingPunct="1"/>
            <a:endParaRPr lang="de-CH" sz="2000" smtClean="0"/>
          </a:p>
          <a:p>
            <a:pPr eaLnBrk="1" hangingPunct="1"/>
            <a:r>
              <a:rPr lang="de-CH" sz="2000" smtClean="0"/>
              <a:t>1978: Referendum gegen den Bau von Nationalstrassen</a:t>
            </a:r>
          </a:p>
          <a:p>
            <a:pPr eaLnBrk="1" hangingPunct="1"/>
            <a:endParaRPr lang="de-CH" sz="2000" smtClean="0"/>
          </a:p>
          <a:p>
            <a:pPr eaLnBrk="1" hangingPunct="1"/>
            <a:r>
              <a:rPr lang="de-CH" sz="2000" smtClean="0"/>
              <a:t>1987: Referendum gegen Militärausgaben</a:t>
            </a:r>
          </a:p>
          <a:p>
            <a:pPr eaLnBrk="1" hangingPunct="1"/>
            <a:endParaRPr lang="de-DE"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bwMode="auto">
          <a:xfrm>
            <a:off x="457200" y="5667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3600" smtClean="0"/>
              <a:t>Theoretische Erläuterungen</a:t>
            </a:r>
            <a:endParaRPr lang="de-CH" smtClean="0"/>
          </a:p>
        </p:txBody>
      </p:sp>
      <p:sp>
        <p:nvSpPr>
          <p:cNvPr id="29699"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de-CH" sz="2800" smtClean="0"/>
              <a:t>	Wie kann erklärt werden, dass die herrschende Elite den BürgerInnen mehr Mitwirkungsmöglichkeiten gewährt? </a:t>
            </a:r>
          </a:p>
          <a:p>
            <a:pPr>
              <a:buFontTx/>
              <a:buNone/>
            </a:pPr>
            <a:endParaRPr lang="de-CH" sz="2800" smtClean="0"/>
          </a:p>
          <a:p>
            <a:pPr>
              <a:buFontTx/>
              <a:buNone/>
            </a:pPr>
            <a:r>
              <a:rPr lang="de-CH" sz="2800" smtClean="0"/>
              <a:t>	-&gt; vgl. dazu die Analyse aus der Perspektive der Neuen Institutionenökonomie von </a:t>
            </a:r>
            <a:r>
              <a:rPr lang="de-CH" sz="2800" smtClean="0">
                <a:solidFill>
                  <a:srgbClr val="C00000"/>
                </a:solidFill>
              </a:rPr>
              <a:t>Sprecher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bwMode="auto">
          <a:xfrm>
            <a:off x="457200" y="5667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3200" smtClean="0"/>
              <a:t>Theorien zur Ausweitung der Stimmberechtigung</a:t>
            </a:r>
          </a:p>
        </p:txBody>
      </p:sp>
      <p:sp>
        <p:nvSpPr>
          <p:cNvPr id="30723" name="Inhaltsplatzhalter 2"/>
          <p:cNvSpPr>
            <a:spLocks noGrp="1"/>
          </p:cNvSpPr>
          <p:nvPr>
            <p:ph idx="1"/>
          </p:nvPr>
        </p:nvSpPr>
        <p:spPr bwMode="auto">
          <a:xfrm>
            <a:off x="444500" y="1828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endParaRPr lang="de-CH" smtClean="0"/>
          </a:p>
          <a:p>
            <a:r>
              <a:rPr lang="de-CH" sz="2000" smtClean="0"/>
              <a:t>Furcht vor Unruhen</a:t>
            </a:r>
          </a:p>
          <a:p>
            <a:r>
              <a:rPr lang="de-CH" sz="2000" smtClean="0"/>
              <a:t>Kriegsgefahr</a:t>
            </a:r>
          </a:p>
          <a:p>
            <a:r>
              <a:rPr lang="de-CH" sz="2000" smtClean="0"/>
              <a:t>Rivalitäten innerhalb der Eliten</a:t>
            </a:r>
          </a:p>
          <a:p>
            <a:endParaRPr lang="de-CH" sz="2000" smtClean="0"/>
          </a:p>
          <a:p>
            <a:r>
              <a:rPr lang="de-CH" sz="2000" smtClean="0"/>
              <a:t>Andere Erklärungsansätze: Soziologischer Institutionalismus, historischer Institutionalismus</a:t>
            </a:r>
          </a:p>
          <a:p>
            <a:endParaRPr lang="de-CH" sz="2000" smtClean="0"/>
          </a:p>
          <a:p>
            <a:pPr>
              <a:buFontTx/>
              <a:buNone/>
            </a:pPr>
            <a:r>
              <a:rPr lang="de-CH" sz="2000" smtClean="0"/>
              <a:t>=&gt; Analyse von 26 Namensabstimmungen der Nationalräte zwischen 6. Nov. 1871 und 5. März 1872, kombiniert mit kantonalen Indikatoren und Individualdaten der Nationalräte</a:t>
            </a:r>
            <a:endParaRPr lang="de-CH" smtClean="0"/>
          </a:p>
          <a:p>
            <a:endParaRPr lang="de-CH"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sp>
        <p:nvSpPr>
          <p:cNvPr id="4099"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pic>
        <p:nvPicPr>
          <p:cNvPr id="4100" name="Picture 2" descr="http://t3.gstatic.com/images?q=tbn:ANd9GcQifMnWyJJQ_ZI22RSJQPGyeeEGu_XMe-nnRuQwjWmwgbRGM8aPpehczdlb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349375"/>
            <a:ext cx="48053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www.swissmem.ch/typo3temp/pics/18d8ab7e2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2636838"/>
            <a:ext cx="190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bwMode="auto">
          <a:xfrm>
            <a:off x="457200" y="6683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3200" smtClean="0"/>
              <a:t>Erkenntnisse (Sprecher 2010: 125)</a:t>
            </a:r>
            <a:endParaRPr lang="de-CH" smtClean="0"/>
          </a:p>
        </p:txBody>
      </p:sp>
      <p:sp>
        <p:nvSpPr>
          <p:cNvPr id="32771" name="Inhaltsplatzhalter 2"/>
          <p:cNvSpPr>
            <a:spLocks noGrp="1"/>
          </p:cNvSpPr>
          <p:nvPr>
            <p:ph idx="1"/>
          </p:nvPr>
        </p:nvSpPr>
        <p:spPr bwMode="auto">
          <a:xfrm>
            <a:off x="457200" y="1498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000" smtClean="0"/>
              <a:t>Verfassungsrevision 1872/74: Mit der direkten Demokratie wurde die Zustimmung des Volkes zur revidierten Verfassung erkauft. -&gt; Direkte Demokratie als Preis für die Zentralisierung.</a:t>
            </a:r>
          </a:p>
          <a:p>
            <a:r>
              <a:rPr lang="de-CH" sz="2000" smtClean="0"/>
              <a:t>Anders sieht es in den Kantonen aus: Hier wird die Direkte Demokratie auf den Erfolg der Demokratischen Bewegung (Soziale Unruhen) zurückgeführt.</a:t>
            </a:r>
          </a:p>
          <a:p>
            <a:r>
              <a:rPr lang="de-CH" sz="2000" smtClean="0"/>
              <a:t>Weder auf Bundes- noch auf Kantonsebene kann die Direkte Demokratie als Weiterführung der deutschschweizerischen Landsgemeindetradition verstanden werden. Es kann auch nicht davon ausgegangen werden, dass die Ideen der Französischen Revolution nach einem philosophischen Diskurs mit der Einsetzung der Direkten Demokratie umgesetzt wurden. </a:t>
            </a:r>
          </a:p>
          <a:p>
            <a:r>
              <a:rPr lang="de-CH" sz="2000" smtClean="0"/>
              <a:t>Die Einführung der schweizerischen Volksrechte ist von handfesten Eigeninteressen(!) erkämpft und durchgesetzt worden.</a:t>
            </a:r>
          </a:p>
          <a:p>
            <a:endParaRPr lang="de-CH" smtClean="0"/>
          </a:p>
          <a:p>
            <a:endParaRPr lang="de-CH"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36538" y="1598613"/>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62000" indent="-762000"/>
            <a:r>
              <a:rPr lang="de-CH" sz="3200" i="0">
                <a:solidFill>
                  <a:schemeClr val="tx2"/>
                </a:solidFill>
              </a:rPr>
              <a:t>2.2	Grundprinzipien, Institutionen und Prozesse</a:t>
            </a:r>
            <a:endParaRPr lang="de-DE" sz="3200" i="0">
              <a:solidFill>
                <a:schemeClr val="tx2"/>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81013" y="512763"/>
            <a:ext cx="82296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Kompetenzordnung auf Bundesebene</a:t>
            </a:r>
            <a:endParaRPr lang="de-DE" sz="2800" smtClean="0"/>
          </a:p>
        </p:txBody>
      </p:sp>
      <p:graphicFrame>
        <p:nvGraphicFramePr>
          <p:cNvPr id="670751" name="Group 31"/>
          <p:cNvGraphicFramePr>
            <a:graphicFrameLocks noGrp="1"/>
          </p:cNvGraphicFramePr>
          <p:nvPr>
            <p:ph type="tbl" idx="1"/>
          </p:nvPr>
        </p:nvGraphicFramePr>
        <p:xfrm>
          <a:off x="457200" y="1600200"/>
          <a:ext cx="8229600" cy="4525964"/>
        </p:xfrm>
        <a:graphic>
          <a:graphicData uri="http://schemas.openxmlformats.org/drawingml/2006/table">
            <a:tbl>
              <a:tblPr/>
              <a:tblGrid>
                <a:gridCol w="2057400"/>
                <a:gridCol w="2057400"/>
                <a:gridCol w="2057400"/>
                <a:gridCol w="20574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Art der Entscheidung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Normstufe der Rechtsordnung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Beratende Behörde</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Mitwirkung des Volkes</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Höchste materielle Wichtigkeit</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Verfassung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Parlament</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Oblig. Referendum, Volksinitiatie</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Hohe materielle Wichtigkeit</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Gesetz, Bundesbeschluss</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 Parlament</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Fakultatives Referendum</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Geringere materielle Wichtigkeit</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Einfacher Parlamentsbe-schluss, Verordnung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Parlament, Regierung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Unicode MS" pitchFamily="34" charset="-128"/>
                        </a:rPr>
                        <a:t>Keine Mitwirkung</a:t>
                      </a:r>
                      <a:endParaRPr kumimoji="0" lang="de-DE"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6" name="Text Box 30"/>
          <p:cNvSpPr txBox="1">
            <a:spLocks noChangeArrowheads="1"/>
          </p:cNvSpPr>
          <p:nvPr/>
        </p:nvSpPr>
        <p:spPr bwMode="auto">
          <a:xfrm>
            <a:off x="6437313" y="6246813"/>
            <a:ext cx="2303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50000"/>
              </a:spcBef>
            </a:pPr>
            <a:r>
              <a:rPr lang="de-CH"/>
              <a:t>Linder 2002: 116</a:t>
            </a:r>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92125" y="571500"/>
            <a:ext cx="8229600" cy="83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Initiative und Referendum</a:t>
            </a:r>
            <a:endParaRPr lang="de-DE" sz="2800" smtClean="0"/>
          </a:p>
        </p:txBody>
      </p:sp>
      <p:sp>
        <p:nvSpPr>
          <p:cNvPr id="672771" name="Rectangle 3"/>
          <p:cNvSpPr>
            <a:spLocks noGrp="1" noChangeArrowheads="1"/>
          </p:cNvSpPr>
          <p:nvPr>
            <p:ph type="body" idx="1"/>
          </p:nvPr>
        </p:nvSpPr>
        <p:spPr bwMode="auto">
          <a:xfrm>
            <a:off x="508000" y="1500188"/>
            <a:ext cx="8229600" cy="419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000" smtClean="0"/>
              <a:t>sind Oppositionsrechte des Volkes</a:t>
            </a:r>
          </a:p>
          <a:p>
            <a:pPr eaLnBrk="1" hangingPunct="1"/>
            <a:endParaRPr lang="de-CH" sz="2000" smtClean="0"/>
          </a:p>
          <a:p>
            <a:pPr eaLnBrk="1" hangingPunct="1"/>
            <a:r>
              <a:rPr lang="de-CH" sz="2000" smtClean="0"/>
              <a:t>eine Form des „Power sharings“</a:t>
            </a:r>
          </a:p>
          <a:p>
            <a:pPr eaLnBrk="1" hangingPunct="1"/>
            <a:endParaRPr lang="de-CH" sz="2000" smtClean="0"/>
          </a:p>
          <a:p>
            <a:pPr eaLnBrk="1" hangingPunct="1"/>
            <a:r>
              <a:rPr lang="de-CH" sz="2000" smtClean="0"/>
              <a:t>beschränken den Handlungsspielraum des Staates</a:t>
            </a:r>
          </a:p>
          <a:p>
            <a:pPr eaLnBrk="1" hangingPunct="1"/>
            <a:endParaRPr lang="de-CH" sz="2000" smtClean="0"/>
          </a:p>
          <a:p>
            <a:pPr eaLnBrk="1" hangingPunct="1"/>
            <a:r>
              <a:rPr lang="de-CH" sz="2000" smtClean="0"/>
              <a:t>Aber auch: Mittel zur Kanalisierung des Protests respektive Überdruck-Ventile</a:t>
            </a:r>
          </a:p>
          <a:p>
            <a:pPr eaLnBrk="1" hangingPunct="1"/>
            <a:endParaRPr lang="de-CH" sz="2000" smtClean="0"/>
          </a:p>
          <a:p>
            <a:pPr eaLnBrk="1" hangingPunct="1"/>
            <a:r>
              <a:rPr lang="de-CH" sz="2000" smtClean="0"/>
              <a:t>Mittel zur Steigerung von Partizipationsmöglichkeiten, Integration und Legitimation</a:t>
            </a:r>
            <a:endParaRPr lang="de-DE"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animScale>
                                      <p:cBhvr>
                                        <p:cTn id="7" dur="1000" decel="50000" fill="hold">
                                          <p:stCondLst>
                                            <p:cond delay="0"/>
                                          </p:stCondLst>
                                        </p:cTn>
                                        <p:tgtEl>
                                          <p:spTgt spid="6727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2771">
                                            <p:txEl>
                                              <p:pRg st="0" end="0"/>
                                            </p:txEl>
                                          </p:spTgt>
                                        </p:tgtEl>
                                        <p:attrNameLst>
                                          <p:attrName>ppt_x</p:attrName>
                                          <p:attrName>ppt_y</p:attrName>
                                        </p:attrNameLst>
                                      </p:cBhvr>
                                    </p:animMotion>
                                    <p:animEffect transition="in" filter="fade">
                                      <p:cBhvr>
                                        <p:cTn id="9" dur="1000"/>
                                        <p:tgtEl>
                                          <p:spTgt spid="6727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72771">
                                            <p:txEl>
                                              <p:pRg st="2" end="2"/>
                                            </p:txEl>
                                          </p:spTgt>
                                        </p:tgtEl>
                                        <p:attrNameLst>
                                          <p:attrName>style.visibility</p:attrName>
                                        </p:attrNameLst>
                                      </p:cBhvr>
                                      <p:to>
                                        <p:strVal val="visible"/>
                                      </p:to>
                                    </p:set>
                                    <p:animScale>
                                      <p:cBhvr>
                                        <p:cTn id="14" dur="1000" decel="50000" fill="hold">
                                          <p:stCondLst>
                                            <p:cond delay="0"/>
                                          </p:stCondLst>
                                        </p:cTn>
                                        <p:tgtEl>
                                          <p:spTgt spid="6727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72771">
                                            <p:txEl>
                                              <p:pRg st="2" end="2"/>
                                            </p:txEl>
                                          </p:spTgt>
                                        </p:tgtEl>
                                        <p:attrNameLst>
                                          <p:attrName>ppt_x</p:attrName>
                                          <p:attrName>ppt_y</p:attrName>
                                        </p:attrNameLst>
                                      </p:cBhvr>
                                    </p:animMotion>
                                    <p:animEffect transition="in" filter="fade">
                                      <p:cBhvr>
                                        <p:cTn id="16" dur="1000"/>
                                        <p:tgtEl>
                                          <p:spTgt spid="6727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72771">
                                            <p:txEl>
                                              <p:pRg st="4" end="4"/>
                                            </p:txEl>
                                          </p:spTgt>
                                        </p:tgtEl>
                                        <p:attrNameLst>
                                          <p:attrName>style.visibility</p:attrName>
                                        </p:attrNameLst>
                                      </p:cBhvr>
                                      <p:to>
                                        <p:strVal val="visible"/>
                                      </p:to>
                                    </p:set>
                                    <p:animScale>
                                      <p:cBhvr>
                                        <p:cTn id="21" dur="1000" decel="50000" fill="hold">
                                          <p:stCondLst>
                                            <p:cond delay="0"/>
                                          </p:stCondLst>
                                        </p:cTn>
                                        <p:tgtEl>
                                          <p:spTgt spid="6727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72771">
                                            <p:txEl>
                                              <p:pRg st="4" end="4"/>
                                            </p:txEl>
                                          </p:spTgt>
                                        </p:tgtEl>
                                        <p:attrNameLst>
                                          <p:attrName>ppt_x</p:attrName>
                                          <p:attrName>ppt_y</p:attrName>
                                        </p:attrNameLst>
                                      </p:cBhvr>
                                    </p:animMotion>
                                    <p:animEffect transition="in" filter="fade">
                                      <p:cBhvr>
                                        <p:cTn id="23" dur="1000"/>
                                        <p:tgtEl>
                                          <p:spTgt spid="67277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72771">
                                            <p:txEl>
                                              <p:pRg st="6" end="6"/>
                                            </p:txEl>
                                          </p:spTgt>
                                        </p:tgtEl>
                                        <p:attrNameLst>
                                          <p:attrName>style.visibility</p:attrName>
                                        </p:attrNameLst>
                                      </p:cBhvr>
                                      <p:to>
                                        <p:strVal val="visible"/>
                                      </p:to>
                                    </p:set>
                                    <p:animScale>
                                      <p:cBhvr>
                                        <p:cTn id="28" dur="1000" decel="50000" fill="hold">
                                          <p:stCondLst>
                                            <p:cond delay="0"/>
                                          </p:stCondLst>
                                        </p:cTn>
                                        <p:tgtEl>
                                          <p:spTgt spid="67277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72771">
                                            <p:txEl>
                                              <p:pRg st="6" end="6"/>
                                            </p:txEl>
                                          </p:spTgt>
                                        </p:tgtEl>
                                        <p:attrNameLst>
                                          <p:attrName>ppt_x</p:attrName>
                                          <p:attrName>ppt_y</p:attrName>
                                        </p:attrNameLst>
                                      </p:cBhvr>
                                    </p:animMotion>
                                    <p:animEffect transition="in" filter="fade">
                                      <p:cBhvr>
                                        <p:cTn id="30" dur="1000"/>
                                        <p:tgtEl>
                                          <p:spTgt spid="67277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72771">
                                            <p:txEl>
                                              <p:pRg st="8" end="8"/>
                                            </p:txEl>
                                          </p:spTgt>
                                        </p:tgtEl>
                                        <p:attrNameLst>
                                          <p:attrName>style.visibility</p:attrName>
                                        </p:attrNameLst>
                                      </p:cBhvr>
                                      <p:to>
                                        <p:strVal val="visible"/>
                                      </p:to>
                                    </p:set>
                                    <p:animScale>
                                      <p:cBhvr>
                                        <p:cTn id="35" dur="1000" decel="50000" fill="hold">
                                          <p:stCondLst>
                                            <p:cond delay="0"/>
                                          </p:stCondLst>
                                        </p:cTn>
                                        <p:tgtEl>
                                          <p:spTgt spid="67277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72771">
                                            <p:txEl>
                                              <p:pRg st="8" end="8"/>
                                            </p:txEl>
                                          </p:spTgt>
                                        </p:tgtEl>
                                        <p:attrNameLst>
                                          <p:attrName>ppt_x</p:attrName>
                                          <p:attrName>ppt_y</p:attrName>
                                        </p:attrNameLst>
                                      </p:cBhvr>
                                    </p:animMotion>
                                    <p:animEffect transition="in" filter="fade">
                                      <p:cBhvr>
                                        <p:cTn id="37" dur="1000"/>
                                        <p:tgtEl>
                                          <p:spTgt spid="67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666750"/>
            <a:ext cx="8229600" cy="75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Unterschiede</a:t>
            </a:r>
            <a:endParaRPr lang="de-DE" sz="2800" smtClean="0"/>
          </a:p>
        </p:txBody>
      </p:sp>
      <p:sp>
        <p:nvSpPr>
          <p:cNvPr id="36867" name="Rectangle 3"/>
          <p:cNvSpPr>
            <a:spLocks noGrp="1" noChangeArrowheads="1"/>
          </p:cNvSpPr>
          <p:nvPr>
            <p:ph type="body" idx="1"/>
          </p:nvPr>
        </p:nvSpPr>
        <p:spPr bwMode="auto">
          <a:xfrm>
            <a:off x="457200" y="1955800"/>
            <a:ext cx="8229600"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Das Referendum kommt am Ende eines Entscheidungsprozesses zur Anwendung.</a:t>
            </a:r>
          </a:p>
          <a:p>
            <a:pPr eaLnBrk="1" hangingPunct="1"/>
            <a:endParaRPr lang="de-CH" sz="2400" smtClean="0"/>
          </a:p>
          <a:p>
            <a:pPr eaLnBrk="1" hangingPunct="1"/>
            <a:r>
              <a:rPr lang="de-CH" sz="2400" smtClean="0"/>
              <a:t>Die Initiative steht oft am Anfang eines Entscheidungsfindungsprozesses. </a:t>
            </a:r>
          </a:p>
          <a:p>
            <a:pPr eaLnBrk="1" hangingPunct="1"/>
            <a:endParaRPr lang="de-DE"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65163"/>
            <a:ext cx="9144000"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Funktionen und Auswirkungen des Referendums</a:t>
            </a:r>
            <a:endParaRPr lang="de-DE" sz="2800" smtClean="0"/>
          </a:p>
        </p:txBody>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1800" smtClean="0"/>
              <a:t>Veto-Charakter und Notbremse gegen die Entscheidungen der politischen Elite (Hemmung von unnötigen und notwendigen Reformen).</a:t>
            </a:r>
          </a:p>
          <a:p>
            <a:pPr eaLnBrk="1" hangingPunct="1"/>
            <a:endParaRPr lang="de-CH" sz="1800" smtClean="0"/>
          </a:p>
          <a:p>
            <a:pPr eaLnBrk="1" hangingPunct="1"/>
            <a:r>
              <a:rPr lang="de-CH" sz="1800" smtClean="0"/>
              <a:t>Integrationsfördernd: Auch einflussreiche Gruppen können sich nicht voll auf Kosten der anderen durchsetzen. Kompromisszwang.</a:t>
            </a:r>
          </a:p>
          <a:p>
            <a:pPr eaLnBrk="1" hangingPunct="1"/>
            <a:endParaRPr lang="de-CH" sz="1800" smtClean="0"/>
          </a:p>
          <a:p>
            <a:pPr eaLnBrk="1" hangingPunct="1"/>
            <a:r>
              <a:rPr lang="de-CH" sz="1800" smtClean="0"/>
              <a:t>Auswirkungen auf die Staatsentwicklung (Linder 1999: 258):</a:t>
            </a:r>
          </a:p>
          <a:p>
            <a:pPr eaLnBrk="1" hangingPunct="1">
              <a:buFontTx/>
              <a:buNone/>
            </a:pPr>
            <a:r>
              <a:rPr lang="de-CH" sz="1800" smtClean="0"/>
              <a:t>	- späte und bescheidene Entwicklung vieler Bundesaufgaben im </a:t>
            </a:r>
            <a:br>
              <a:rPr lang="de-CH" sz="1800" smtClean="0"/>
            </a:br>
            <a:r>
              <a:rPr lang="de-CH" sz="1800" smtClean="0"/>
              <a:t>   Bereich der Wirtschafts- und Sozialpolitik</a:t>
            </a:r>
          </a:p>
          <a:p>
            <a:pPr eaLnBrk="1" hangingPunct="1">
              <a:buFontTx/>
              <a:buNone/>
            </a:pPr>
            <a:r>
              <a:rPr lang="de-CH" sz="1800" smtClean="0"/>
              <a:t>	- relative tiefe Staatsquote und kleiner Zentralstaat</a:t>
            </a:r>
          </a:p>
          <a:p>
            <a:pPr eaLnBrk="1" hangingPunct="1">
              <a:buFontTx/>
              <a:buNone/>
            </a:pPr>
            <a:r>
              <a:rPr lang="de-CH" sz="1800" smtClean="0"/>
              <a:t>	- bescheidene Bundesverwaltung</a:t>
            </a:r>
          </a:p>
          <a:p>
            <a:pPr eaLnBrk="1" hangingPunct="1">
              <a:buFontTx/>
              <a:buNone/>
            </a:pPr>
            <a:r>
              <a:rPr lang="de-CH" sz="1800" smtClean="0"/>
              <a:t>	- Nicht-Engagement in der Aussenpolitik</a:t>
            </a:r>
          </a:p>
          <a:p>
            <a:pPr eaLnBrk="1" hangingPunct="1">
              <a:lnSpc>
                <a:spcPct val="80000"/>
              </a:lnSpc>
            </a:pPr>
            <a:endParaRPr lang="de-CH"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630238"/>
            <a:ext cx="8229600" cy="78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Referendum und Konkordanz</a:t>
            </a:r>
            <a:endParaRPr lang="de-DE" sz="2800" smtClean="0"/>
          </a:p>
        </p:txBody>
      </p:sp>
      <p:sp>
        <p:nvSpPr>
          <p:cNvPr id="38915" name="Rectangle 3"/>
          <p:cNvSpPr>
            <a:spLocks noGrp="1" noChangeArrowheads="1"/>
          </p:cNvSpPr>
          <p:nvPr>
            <p:ph type="body" idx="1"/>
          </p:nvPr>
        </p:nvSpPr>
        <p:spPr bwMode="auto">
          <a:xfrm>
            <a:off x="481013" y="14351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de-CH" sz="2400" smtClean="0"/>
          </a:p>
          <a:p>
            <a:pPr eaLnBrk="1" hangingPunct="1"/>
            <a:r>
              <a:rPr lang="de-CH" sz="2000" smtClean="0"/>
              <a:t>Das Referendum schwebt wie ein Damoklesschwert über dem gesamten Entscheidungsfindungsprozess (Neidhart 1970). Vorlagen werden referendumssicher gemacht.</a:t>
            </a:r>
          </a:p>
          <a:p>
            <a:pPr eaLnBrk="1" hangingPunct="1"/>
            <a:endParaRPr lang="de-CH" sz="2000" smtClean="0"/>
          </a:p>
          <a:p>
            <a:pPr eaLnBrk="1" hangingPunct="1"/>
            <a:r>
              <a:rPr lang="de-CH" sz="2000" smtClean="0"/>
              <a:t>Damit ist es ein wichtiger Bestandteil der Verhandlungsdemokratie und fördert die Konkordanz. </a:t>
            </a:r>
          </a:p>
          <a:p>
            <a:pPr eaLnBrk="1" hangingPunct="1"/>
            <a:endParaRPr lang="de-CH" sz="2000" smtClean="0"/>
          </a:p>
          <a:p>
            <a:pPr eaLnBrk="1" hangingPunct="1"/>
            <a:r>
              <a:rPr lang="de-CH" sz="2000" smtClean="0"/>
              <a:t>Vor allem in der vorparlamentarischen Phase der Entscheidungsfindung führt die Referendumsdrohung dazu, dass grosse Anstrengungen unternommen werden, möglichst viele Interessen zu integrieren.</a:t>
            </a:r>
            <a:endParaRPr lang="de-DE" sz="2000" smtClean="0"/>
          </a:p>
          <a:p>
            <a:pPr eaLnBrk="1" hangingPunct="1">
              <a:lnSpc>
                <a:spcPct val="80000"/>
              </a:lnSpc>
            </a:pPr>
            <a:endParaRPr lang="de-DE"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665163"/>
            <a:ext cx="8229600"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Funktionen und Auswirkungen der Initiative</a:t>
            </a:r>
            <a:endParaRPr lang="de-DE" sz="2800" smtClean="0"/>
          </a:p>
        </p:txBody>
      </p:sp>
      <p:sp>
        <p:nvSpPr>
          <p:cNvPr id="68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Macht ein politisches System responsiver und offener </a:t>
            </a:r>
          </a:p>
          <a:p>
            <a:pPr eaLnBrk="1" hangingPunct="1"/>
            <a:endParaRPr lang="de-CH" sz="2400" smtClean="0"/>
          </a:p>
          <a:p>
            <a:pPr eaLnBrk="1" hangingPunct="1"/>
            <a:r>
              <a:rPr lang="de-CH" sz="2400" smtClean="0"/>
              <a:t>Ermöglicht einer Gruppe, auf die politische Agenda Einfluss zu nehmen</a:t>
            </a:r>
          </a:p>
          <a:p>
            <a:pPr eaLnBrk="1" hangingPunct="1"/>
            <a:endParaRPr lang="de-CH" sz="2400" smtClean="0"/>
          </a:p>
          <a:p>
            <a:pPr eaLnBrk="1" hangingPunct="1"/>
            <a:r>
              <a:rPr lang="de-CH" sz="2400" smtClean="0"/>
              <a:t>Die politische Elite muss sich mit einem Problem auseinandersetzen</a:t>
            </a:r>
          </a:p>
          <a:p>
            <a:pPr eaLnBrk="1" hangingPunct="1"/>
            <a:endParaRPr lang="de-CH" sz="2400" smtClean="0"/>
          </a:p>
          <a:p>
            <a:pPr eaLnBrk="1" hangingPunct="1"/>
            <a:r>
              <a:rPr lang="de-CH" sz="2400" smtClean="0"/>
              <a:t>„Überdruck-Ventil“!</a:t>
            </a:r>
            <a:endParaRPr lang="de-DE"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Scale>
                                      <p:cBhvr>
                                        <p:cTn id="7" dur="1000" decel="50000" fill="hold">
                                          <p:stCondLst>
                                            <p:cond delay="0"/>
                                          </p:stCondLst>
                                        </p:cTn>
                                        <p:tgtEl>
                                          <p:spTgt spid="6809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80963">
                                            <p:txEl>
                                              <p:pRg st="0" end="0"/>
                                            </p:txEl>
                                          </p:spTgt>
                                        </p:tgtEl>
                                        <p:attrNameLst>
                                          <p:attrName>ppt_x</p:attrName>
                                          <p:attrName>ppt_y</p:attrName>
                                        </p:attrNameLst>
                                      </p:cBhvr>
                                    </p:animMotion>
                                    <p:animEffect transition="in" filter="fade">
                                      <p:cBhvr>
                                        <p:cTn id="9" dur="1000"/>
                                        <p:tgtEl>
                                          <p:spTgt spid="6809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80963">
                                            <p:txEl>
                                              <p:pRg st="2" end="2"/>
                                            </p:txEl>
                                          </p:spTgt>
                                        </p:tgtEl>
                                        <p:attrNameLst>
                                          <p:attrName>style.visibility</p:attrName>
                                        </p:attrNameLst>
                                      </p:cBhvr>
                                      <p:to>
                                        <p:strVal val="visible"/>
                                      </p:to>
                                    </p:set>
                                    <p:animScale>
                                      <p:cBhvr>
                                        <p:cTn id="14" dur="1000" decel="50000" fill="hold">
                                          <p:stCondLst>
                                            <p:cond delay="0"/>
                                          </p:stCondLst>
                                        </p:cTn>
                                        <p:tgtEl>
                                          <p:spTgt spid="68096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80963">
                                            <p:txEl>
                                              <p:pRg st="2" end="2"/>
                                            </p:txEl>
                                          </p:spTgt>
                                        </p:tgtEl>
                                        <p:attrNameLst>
                                          <p:attrName>ppt_x</p:attrName>
                                          <p:attrName>ppt_y</p:attrName>
                                        </p:attrNameLst>
                                      </p:cBhvr>
                                    </p:animMotion>
                                    <p:animEffect transition="in" filter="fade">
                                      <p:cBhvr>
                                        <p:cTn id="16" dur="1000"/>
                                        <p:tgtEl>
                                          <p:spTgt spid="6809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80963">
                                            <p:txEl>
                                              <p:pRg st="4" end="4"/>
                                            </p:txEl>
                                          </p:spTgt>
                                        </p:tgtEl>
                                        <p:attrNameLst>
                                          <p:attrName>style.visibility</p:attrName>
                                        </p:attrNameLst>
                                      </p:cBhvr>
                                      <p:to>
                                        <p:strVal val="visible"/>
                                      </p:to>
                                    </p:set>
                                    <p:animScale>
                                      <p:cBhvr>
                                        <p:cTn id="21" dur="1000" decel="50000" fill="hold">
                                          <p:stCondLst>
                                            <p:cond delay="0"/>
                                          </p:stCondLst>
                                        </p:cTn>
                                        <p:tgtEl>
                                          <p:spTgt spid="68096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80963">
                                            <p:txEl>
                                              <p:pRg st="4" end="4"/>
                                            </p:txEl>
                                          </p:spTgt>
                                        </p:tgtEl>
                                        <p:attrNameLst>
                                          <p:attrName>ppt_x</p:attrName>
                                          <p:attrName>ppt_y</p:attrName>
                                        </p:attrNameLst>
                                      </p:cBhvr>
                                    </p:animMotion>
                                    <p:animEffect transition="in" filter="fade">
                                      <p:cBhvr>
                                        <p:cTn id="23" dur="1000"/>
                                        <p:tgtEl>
                                          <p:spTgt spid="68096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80963">
                                            <p:txEl>
                                              <p:pRg st="6" end="6"/>
                                            </p:txEl>
                                          </p:spTgt>
                                        </p:tgtEl>
                                        <p:attrNameLst>
                                          <p:attrName>style.visibility</p:attrName>
                                        </p:attrNameLst>
                                      </p:cBhvr>
                                      <p:to>
                                        <p:strVal val="visible"/>
                                      </p:to>
                                    </p:set>
                                    <p:animScale>
                                      <p:cBhvr>
                                        <p:cTn id="28" dur="1000" decel="50000" fill="hold">
                                          <p:stCondLst>
                                            <p:cond delay="0"/>
                                          </p:stCondLst>
                                        </p:cTn>
                                        <p:tgtEl>
                                          <p:spTgt spid="68096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80963">
                                            <p:txEl>
                                              <p:pRg st="6" end="6"/>
                                            </p:txEl>
                                          </p:spTgt>
                                        </p:tgtEl>
                                        <p:attrNameLst>
                                          <p:attrName>ppt_x</p:attrName>
                                          <p:attrName>ppt_y</p:attrName>
                                        </p:attrNameLst>
                                      </p:cBhvr>
                                    </p:animMotion>
                                    <p:animEffect transition="in" filter="fade">
                                      <p:cBhvr>
                                        <p:cTn id="30" dur="1000"/>
                                        <p:tgtEl>
                                          <p:spTgt spid="68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0" y="642938"/>
            <a:ext cx="91440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Hindernisse, die sich einer Initiative in </a:t>
            </a:r>
            <a:br>
              <a:rPr lang="de-CH" sz="2800" smtClean="0"/>
            </a:br>
            <a:r>
              <a:rPr lang="de-CH" sz="2800" smtClean="0"/>
              <a:t>den Weg stellen</a:t>
            </a:r>
            <a:endParaRPr lang="de-DE" sz="2800" smtClean="0"/>
          </a:p>
        </p:txBody>
      </p:sp>
      <p:sp>
        <p:nvSpPr>
          <p:cNvPr id="683011" name="Rectangle 3"/>
          <p:cNvSpPr>
            <a:spLocks noGrp="1" noChangeArrowheads="1"/>
          </p:cNvSpPr>
          <p:nvPr>
            <p:ph type="body" idx="1"/>
          </p:nvPr>
        </p:nvSpPr>
        <p:spPr bwMode="auto">
          <a:xfrm>
            <a:off x="469900" y="17145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de-CH" sz="1800" smtClean="0"/>
              <a:t>Nicht jede Unterschriftensammlung ist erfolgreich</a:t>
            </a:r>
          </a:p>
          <a:p>
            <a:pPr eaLnBrk="1" hangingPunct="1">
              <a:lnSpc>
                <a:spcPct val="90000"/>
              </a:lnSpc>
            </a:pPr>
            <a:endParaRPr lang="de-CH" sz="1800" smtClean="0"/>
          </a:p>
          <a:p>
            <a:pPr eaLnBrk="1" hangingPunct="1">
              <a:lnSpc>
                <a:spcPct val="90000"/>
              </a:lnSpc>
            </a:pPr>
            <a:r>
              <a:rPr lang="de-CH" sz="1800" smtClean="0"/>
              <a:t>Die Initiative darf nicht gegen internationales Recht und das Gebot der Einheit  der Materie verstossen</a:t>
            </a:r>
          </a:p>
          <a:p>
            <a:pPr eaLnBrk="1" hangingPunct="1">
              <a:lnSpc>
                <a:spcPct val="90000"/>
              </a:lnSpc>
            </a:pPr>
            <a:endParaRPr lang="de-CH" sz="1800" smtClean="0"/>
          </a:p>
          <a:p>
            <a:pPr eaLnBrk="1" hangingPunct="1">
              <a:lnSpc>
                <a:spcPct val="90000"/>
              </a:lnSpc>
            </a:pPr>
            <a:r>
              <a:rPr lang="de-CH" sz="1800" smtClean="0"/>
              <a:t>Zeitdauer, die zwischen dem Einreichen der Unterschriften und der Abstimmung verstreichen </a:t>
            </a:r>
            <a:r>
              <a:rPr lang="de-CH" sz="1800" smtClean="0">
                <a:solidFill>
                  <a:srgbClr val="CC0000"/>
                </a:solidFill>
              </a:rPr>
              <a:t>(S. o. S.-Initiative; Einreichung: 14.10.1991 und Abstimmung: 7.6.1998) -&gt; Beschleunigungs-Initiative (wurde am 12. März 2000 mit 70 % Nein-Stimmen abgelehnt).</a:t>
            </a:r>
          </a:p>
          <a:p>
            <a:pPr eaLnBrk="1" hangingPunct="1">
              <a:lnSpc>
                <a:spcPct val="90000"/>
              </a:lnSpc>
            </a:pPr>
            <a:endParaRPr lang="de-CH" sz="1800" smtClean="0"/>
          </a:p>
          <a:p>
            <a:pPr eaLnBrk="1" hangingPunct="1">
              <a:lnSpc>
                <a:spcPct val="90000"/>
              </a:lnSpc>
            </a:pPr>
            <a:r>
              <a:rPr lang="de-CH" sz="1800" smtClean="0"/>
              <a:t>Ein Gegenvorschlag kann die Kraft einer Initiative schwächen (bis 1987 gab es noch kein doppeltes Ja)</a:t>
            </a:r>
          </a:p>
          <a:p>
            <a:pPr eaLnBrk="1" hangingPunct="1">
              <a:lnSpc>
                <a:spcPct val="90000"/>
              </a:lnSpc>
            </a:pPr>
            <a:endParaRPr lang="de-CH" sz="1800" smtClean="0"/>
          </a:p>
          <a:p>
            <a:pPr eaLnBrk="1" hangingPunct="1">
              <a:lnSpc>
                <a:spcPct val="90000"/>
              </a:lnSpc>
            </a:pPr>
            <a:r>
              <a:rPr lang="de-CH" sz="1800" smtClean="0"/>
              <a:t>Auch für den Abstimmungskampf braucht es Ressourcen</a:t>
            </a:r>
          </a:p>
          <a:p>
            <a:pPr eaLnBrk="1" hangingPunct="1">
              <a:lnSpc>
                <a:spcPct val="90000"/>
              </a:lnSpc>
            </a:pPr>
            <a:endParaRPr lang="de-CH" sz="1800" smtClean="0"/>
          </a:p>
          <a:p>
            <a:pPr eaLnBrk="1" hangingPunct="1">
              <a:lnSpc>
                <a:spcPct val="90000"/>
              </a:lnSpc>
            </a:pPr>
            <a:r>
              <a:rPr lang="de-CH" sz="1800" smtClean="0"/>
              <a:t>Nach einem eventuellen Erfolg einer Initiative gilt es auch noch die Hürden der Gesetzgebung zu überwinden</a:t>
            </a:r>
          </a:p>
          <a:p>
            <a:pPr eaLnBrk="1" hangingPunct="1">
              <a:lnSpc>
                <a:spcPct val="90000"/>
              </a:lnSpc>
            </a:pPr>
            <a:endParaRPr lang="de-DE"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30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301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301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631825"/>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Kriesi (1995: 98)</a:t>
            </a:r>
            <a:endParaRPr lang="de-DE" sz="2800" smtClean="0"/>
          </a:p>
        </p:txBody>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fr-FR" sz="2400" smtClean="0"/>
              <a:t>	„(…) le système politique fonctionne largement comme une éponge: grâce à son ouverture, qui découle de ces institutions, elle absorbe toutes sortes de demandes de la société; en revanche, ces institutions impliquent également une certaine incapacité à prendre des décisions, ce qui signifie que le système n‘est pas en mesure de transformer les demandes en décisions concrètes.“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3659188"/>
            <a:ext cx="64706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el 4"/>
          <p:cNvSpPr>
            <a:spLocks noGrp="1"/>
          </p:cNvSpPr>
          <p:nvPr>
            <p:ph type="title"/>
          </p:nvPr>
        </p:nvSpPr>
        <p:spPr bwMode="auto">
          <a:xfrm>
            <a:off x="431800" y="5540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800" smtClean="0"/>
              <a:t>Menschenrechte und internationale Verträge</a:t>
            </a:r>
          </a:p>
        </p:txBody>
      </p:sp>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1104900"/>
            <a:ext cx="52451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608013"/>
            <a:ext cx="8229600"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Wer ergreift Initiativen und Referenden?</a:t>
            </a:r>
            <a:endParaRPr lang="de-DE" sz="2800" smtClean="0"/>
          </a:p>
        </p:txBody>
      </p:sp>
      <p:sp>
        <p:nvSpPr>
          <p:cNvPr id="68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de-CH" sz="2400" smtClean="0"/>
              <a:t>In den 1970er Jahren galt das </a:t>
            </a:r>
            <a:r>
              <a:rPr lang="de-CH" sz="2400" smtClean="0">
                <a:solidFill>
                  <a:srgbClr val="FF0000"/>
                </a:solidFill>
              </a:rPr>
              <a:t>Referendum</a:t>
            </a:r>
            <a:r>
              <a:rPr lang="de-CH" sz="2400" smtClean="0"/>
              <a:t> als politische Waffe des konservativen Flügels der Bürgerlichen. In den letzten Jahren ergreifen nun aber vor allem auch die Linken das Referendum, um einen drohenden Sozialabbau abzuwenden. </a:t>
            </a:r>
          </a:p>
          <a:p>
            <a:pPr eaLnBrk="1" hangingPunct="1">
              <a:lnSpc>
                <a:spcPct val="90000"/>
              </a:lnSpc>
            </a:pPr>
            <a:endParaRPr lang="de-CH" sz="2400" smtClean="0"/>
          </a:p>
          <a:p>
            <a:pPr eaLnBrk="1" hangingPunct="1">
              <a:lnSpc>
                <a:spcPct val="90000"/>
              </a:lnSpc>
            </a:pPr>
            <a:r>
              <a:rPr lang="de-CH" sz="2400" smtClean="0">
                <a:solidFill>
                  <a:srgbClr val="FF0000"/>
                </a:solidFill>
              </a:rPr>
              <a:t>Initiativen</a:t>
            </a:r>
            <a:r>
              <a:rPr lang="de-CH" sz="2400" smtClean="0"/>
              <a:t> wurden demgegenüber früher vor allem von Linken und Aussenseitergruppierungen ergriffen. In jüngerer Zeit hat vor allem auch die SVP dieses Instrument entdeckt (Asylinitiativen, usw).</a:t>
            </a:r>
            <a:endParaRPr lang="de-DE"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Scale>
                                      <p:cBhvr>
                                        <p:cTn id="7" dur="1000" decel="50000" fill="hold">
                                          <p:stCondLst>
                                            <p:cond delay="0"/>
                                          </p:stCondLst>
                                        </p:cTn>
                                        <p:tgtEl>
                                          <p:spTgt spid="68710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87107">
                                            <p:txEl>
                                              <p:pRg st="0" end="0"/>
                                            </p:txEl>
                                          </p:spTgt>
                                        </p:tgtEl>
                                        <p:attrNameLst>
                                          <p:attrName>ppt_x</p:attrName>
                                          <p:attrName>ppt_y</p:attrName>
                                        </p:attrNameLst>
                                      </p:cBhvr>
                                    </p:animMotion>
                                    <p:animEffect transition="in" filter="fade">
                                      <p:cBhvr>
                                        <p:cTn id="9" dur="1000"/>
                                        <p:tgtEl>
                                          <p:spTgt spid="6871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87107">
                                            <p:txEl>
                                              <p:pRg st="2" end="2"/>
                                            </p:txEl>
                                          </p:spTgt>
                                        </p:tgtEl>
                                        <p:attrNameLst>
                                          <p:attrName>style.visibility</p:attrName>
                                        </p:attrNameLst>
                                      </p:cBhvr>
                                      <p:to>
                                        <p:strVal val="visible"/>
                                      </p:to>
                                    </p:set>
                                    <p:animScale>
                                      <p:cBhvr>
                                        <p:cTn id="14" dur="1000" decel="50000" fill="hold">
                                          <p:stCondLst>
                                            <p:cond delay="0"/>
                                          </p:stCondLst>
                                        </p:cTn>
                                        <p:tgtEl>
                                          <p:spTgt spid="68710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87107">
                                            <p:txEl>
                                              <p:pRg st="2" end="2"/>
                                            </p:txEl>
                                          </p:spTgt>
                                        </p:tgtEl>
                                        <p:attrNameLst>
                                          <p:attrName>ppt_x</p:attrName>
                                          <p:attrName>ppt_y</p:attrName>
                                        </p:attrNameLst>
                                      </p:cBhvr>
                                    </p:animMotion>
                                    <p:animEffect transition="in" filter="fade">
                                      <p:cBhvr>
                                        <p:cTn id="16" dur="1000"/>
                                        <p:tgtEl>
                                          <p:spTgt spid="68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184150" y="701675"/>
            <a:ext cx="8715375"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Unterschiede zwischen dem Bund und den tieferen Ebenen: Kantone</a:t>
            </a:r>
            <a:endParaRPr lang="de-DE" sz="2800" smtClean="0"/>
          </a:p>
        </p:txBody>
      </p:sp>
      <p:sp>
        <p:nvSpPr>
          <p:cNvPr id="44035" name="Rectangle 3"/>
          <p:cNvSpPr>
            <a:spLocks noGrp="1" noChangeArrowheads="1"/>
          </p:cNvSpPr>
          <p:nvPr>
            <p:ph type="body" idx="1"/>
          </p:nvPr>
        </p:nvSpPr>
        <p:spPr bwMode="auto">
          <a:xfrm>
            <a:off x="457200" y="1876425"/>
            <a:ext cx="8229600" cy="466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1800" smtClean="0"/>
              <a:t>Beachtliche Unterschiede zwischen den Kantonen </a:t>
            </a:r>
          </a:p>
          <a:p>
            <a:pPr eaLnBrk="1" hangingPunct="1"/>
            <a:endParaRPr lang="de-CH" sz="1800" smtClean="0"/>
          </a:p>
          <a:p>
            <a:pPr eaLnBrk="1" hangingPunct="1"/>
            <a:r>
              <a:rPr lang="de-CH" sz="1800" smtClean="0"/>
              <a:t>Weiterreichende direktdemokratische Mitwirkungsmöglichkeiten (obligatorisches und fakultatives Finanzreferendum, Behördenreferendum, Behördeninitiative, Gesetzesinitiative)</a:t>
            </a:r>
          </a:p>
          <a:p>
            <a:pPr eaLnBrk="1" hangingPunct="1"/>
            <a:endParaRPr lang="de-CH" sz="1800" smtClean="0"/>
          </a:p>
          <a:p>
            <a:pPr eaLnBrk="1" hangingPunct="1"/>
            <a:r>
              <a:rPr lang="de-CH" sz="1800" smtClean="0"/>
              <a:t>Unterschiedlich hohe Quoren für die Ergreifung von Initiative und Referendum</a:t>
            </a:r>
          </a:p>
          <a:p>
            <a:pPr eaLnBrk="1" hangingPunct="1"/>
            <a:endParaRPr lang="de-CH" sz="1800" smtClean="0"/>
          </a:p>
          <a:p>
            <a:pPr eaLnBrk="1" hangingPunct="1"/>
            <a:r>
              <a:rPr lang="de-CH" sz="1800" smtClean="0"/>
              <a:t>Kein direkter Zusammenhang zwischen Hürden und Gebrauch der Volksrechte -&gt; kulturelle Unterschiede (Moser 1987)</a:t>
            </a:r>
          </a:p>
          <a:p>
            <a:pPr eaLnBrk="1" hangingPunct="1"/>
            <a:endParaRPr lang="de-CH" sz="1800" smtClean="0"/>
          </a:p>
          <a:p>
            <a:pPr eaLnBrk="1" hangingPunct="1"/>
            <a:r>
              <a:rPr lang="de-CH" sz="1800" smtClean="0"/>
              <a:t>Initiativen sind in den Kantonen erfolgreicher (ca. ein Drittel aller Fälle)</a:t>
            </a:r>
            <a:endParaRPr lang="de-DE" sz="1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619125"/>
            <a:ext cx="8229600"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Unterschiede zwischen dem Bund und den tieferen Ebenen: Gemeinden</a:t>
            </a:r>
            <a:endParaRPr lang="de-DE" sz="2800" smtClean="0"/>
          </a:p>
        </p:txBody>
      </p:sp>
      <p:sp>
        <p:nvSpPr>
          <p:cNvPr id="45059" name="Rectangle 3"/>
          <p:cNvSpPr>
            <a:spLocks noGrp="1" noChangeArrowheads="1"/>
          </p:cNvSpPr>
          <p:nvPr>
            <p:ph type="body" idx="1"/>
          </p:nvPr>
        </p:nvSpPr>
        <p:spPr bwMode="auto">
          <a:xfrm>
            <a:off x="457200" y="1803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200" smtClean="0"/>
              <a:t>Die Situation auf kommunaler Ebene wird zusätzlich kompliziert durch das System der Gemeindeversammlung. </a:t>
            </a:r>
          </a:p>
          <a:p>
            <a:pPr eaLnBrk="1" hangingPunct="1"/>
            <a:endParaRPr lang="de-CH" sz="2200" smtClean="0"/>
          </a:p>
          <a:p>
            <a:pPr eaLnBrk="1" hangingPunct="1"/>
            <a:r>
              <a:rPr lang="de-CH" sz="2200" smtClean="0"/>
              <a:t>In den Parlamentsgemeinden lässt  sich die Situation in etwa mit den kantonalen Verhältnissen vergleichen.</a:t>
            </a:r>
          </a:p>
          <a:p>
            <a:pPr eaLnBrk="1" hangingPunct="1"/>
            <a:endParaRPr lang="de-CH" sz="2200" smtClean="0"/>
          </a:p>
          <a:p>
            <a:pPr eaLnBrk="1" hangingPunct="1"/>
            <a:r>
              <a:rPr lang="de-CH" sz="2200" smtClean="0"/>
              <a:t>In den Versammlungsgemeinden gesellen sich zur direktdemokratischen Entscheidungsfindung in der Versammlung noch je nach Kanton und Gemeinde unterschiedliche Initiativ- und Referendumsmöglichkeiten.</a:t>
            </a:r>
            <a:endParaRPr lang="de-DE" sz="22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608013"/>
            <a:ext cx="8229600"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Kritik</a:t>
            </a:r>
            <a:r>
              <a:rPr lang="de-CH" smtClean="0"/>
              <a:t> </a:t>
            </a:r>
            <a:endParaRPr lang="de-DE" smtClean="0"/>
          </a:p>
        </p:txBody>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Mehrheitsdemokratisches Instrument mit Potential zur Tyrannei</a:t>
            </a:r>
          </a:p>
          <a:p>
            <a:pPr eaLnBrk="1" hangingPunct="1"/>
            <a:endParaRPr lang="de-CH" sz="2400" smtClean="0"/>
          </a:p>
          <a:p>
            <a:pPr eaLnBrk="1" hangingPunct="1"/>
            <a:r>
              <a:rPr lang="de-CH" sz="2400" smtClean="0"/>
              <a:t>Verletzbar durch „interests“ und „passions“</a:t>
            </a:r>
          </a:p>
          <a:p>
            <a:pPr eaLnBrk="1" hangingPunct="1"/>
            <a:endParaRPr lang="de-CH" sz="2400" smtClean="0"/>
          </a:p>
          <a:p>
            <a:pPr eaLnBrk="1" hangingPunct="1"/>
            <a:r>
              <a:rPr lang="de-CH" sz="2400" smtClean="0"/>
              <a:t>Startvorteil von Partizipationswilligen und -fähigen</a:t>
            </a:r>
            <a:endParaRPr lang="de-DE" sz="2400" smtClean="0"/>
          </a:p>
        </p:txBody>
      </p:sp>
      <p:sp>
        <p:nvSpPr>
          <p:cNvPr id="46084" name="Text Box 4"/>
          <p:cNvSpPr txBox="1">
            <a:spLocks noChangeArrowheads="1"/>
          </p:cNvSpPr>
          <p:nvPr/>
        </p:nvSpPr>
        <p:spPr bwMode="auto">
          <a:xfrm>
            <a:off x="2152650" y="6069013"/>
            <a:ext cx="668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a:t>Schmidt (2000: 371): Demokratietheorien. Opladen: UTB</a:t>
            </a:r>
            <a:endParaRPr lang="de-D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6538" y="1598613"/>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62000" indent="-762000"/>
            <a:r>
              <a:rPr lang="de-CH" sz="3200" i="0">
                <a:solidFill>
                  <a:schemeClr val="tx2"/>
                </a:solidFill>
              </a:rPr>
              <a:t>2.3	Erfolg und Auswirkungen</a:t>
            </a:r>
            <a:endParaRPr lang="de-DE" sz="3200" i="0">
              <a:solidFill>
                <a:schemeClr val="tx2"/>
              </a:solidFill>
            </a:endParaRPr>
          </a:p>
        </p:txBody>
      </p:sp>
      <p:pic>
        <p:nvPicPr>
          <p:cNvPr id="47107" name="Picture 3" descr="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725" y="3035300"/>
            <a:ext cx="38274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sp>
        <p:nvSpPr>
          <p:cNvPr id="50179"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dirty="0" smtClean="0"/>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67" y="598488"/>
            <a:ext cx="5922433" cy="582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bwMode="auto">
          <a:xfrm>
            <a:off x="520700" y="685800"/>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400" smtClean="0"/>
              <a:t>Anzahl Vorlagen im Zeitverlauf</a:t>
            </a:r>
            <a:endParaRPr lang="de-CH" sz="3600" smtClean="0"/>
          </a:p>
        </p:txBody>
      </p:sp>
      <p:graphicFrame>
        <p:nvGraphicFramePr>
          <p:cNvPr id="4" name="Diagramm 3"/>
          <p:cNvGraphicFramePr/>
          <p:nvPr/>
        </p:nvGraphicFramePr>
        <p:xfrm>
          <a:off x="530224" y="1587500"/>
          <a:ext cx="7940676" cy="4432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654050"/>
            <a:ext cx="8229600"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Erfolgsaussichten</a:t>
            </a:r>
            <a:endParaRPr lang="de-DE" sz="2800" smtClean="0"/>
          </a:p>
        </p:txBody>
      </p:sp>
      <p:sp>
        <p:nvSpPr>
          <p:cNvPr id="51203" name="Rectangle 3"/>
          <p:cNvSpPr>
            <a:spLocks noGrp="1" noChangeArrowheads="1"/>
          </p:cNvSpPr>
          <p:nvPr>
            <p:ph type="body" idx="1"/>
          </p:nvPr>
        </p:nvSpPr>
        <p:spPr bwMode="auto">
          <a:xfrm>
            <a:off x="482600" y="1701800"/>
            <a:ext cx="8229600" cy="434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de-CH" sz="2400" smtClean="0"/>
              <a:t>Weniger als 10 % der Volksinitiativen waren direkt erfolgreich.</a:t>
            </a:r>
          </a:p>
          <a:p>
            <a:pPr eaLnBrk="1" hangingPunct="1">
              <a:lnSpc>
                <a:spcPct val="90000"/>
              </a:lnSpc>
            </a:pPr>
            <a:endParaRPr lang="de-CH" sz="2400" smtClean="0"/>
          </a:p>
          <a:p>
            <a:pPr eaLnBrk="1" hangingPunct="1">
              <a:lnSpc>
                <a:spcPct val="90000"/>
              </a:lnSpc>
            </a:pPr>
            <a:r>
              <a:rPr lang="de-CH" sz="2400" smtClean="0"/>
              <a:t>Wird eine Referendum ergriffen, so haben die Gegner eines neuen Gesetzes 50% Erfolgschancen.</a:t>
            </a:r>
          </a:p>
          <a:p>
            <a:pPr eaLnBrk="1" hangingPunct="1">
              <a:lnSpc>
                <a:spcPct val="90000"/>
              </a:lnSpc>
            </a:pPr>
            <a:endParaRPr lang="de-CH" sz="2400" smtClean="0"/>
          </a:p>
          <a:p>
            <a:pPr eaLnBrk="1" hangingPunct="1">
              <a:lnSpc>
                <a:spcPct val="90000"/>
              </a:lnSpc>
            </a:pPr>
            <a:r>
              <a:rPr lang="de-CH" sz="2400" smtClean="0"/>
              <a:t>Der Anteil der Referenden an der Gesamtzahl der Parlamentsvorlagen liegt mit rund 7 % sehr tief .</a:t>
            </a:r>
            <a:endParaRPr lang="de-DE"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241300" y="654050"/>
            <a:ext cx="84963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Unumstrittene Vorlagen von Parlament und Regierung</a:t>
            </a:r>
            <a:endParaRPr lang="de-DE" sz="2400" smtClean="0"/>
          </a:p>
        </p:txBody>
      </p:sp>
      <p:graphicFrame>
        <p:nvGraphicFramePr>
          <p:cNvPr id="52227" name="Object 3"/>
          <p:cNvGraphicFramePr>
            <a:graphicFrameLocks noGrp="1" noChangeAspect="1"/>
          </p:cNvGraphicFramePr>
          <p:nvPr>
            <p:ph idx="1"/>
          </p:nvPr>
        </p:nvGraphicFramePr>
        <p:xfrm>
          <a:off x="311150" y="1339850"/>
          <a:ext cx="8358188" cy="4918075"/>
        </p:xfrm>
        <a:graphic>
          <a:graphicData uri="http://schemas.openxmlformats.org/presentationml/2006/ole">
            <mc:AlternateContent xmlns:mc="http://schemas.openxmlformats.org/markup-compatibility/2006">
              <mc:Choice xmlns:v="urn:schemas-microsoft-com:vml" Requires="v">
                <p:oleObj spid="_x0000_s52233" name="Diagramm" r:id="rId4" imgW="7105471" imgH="4181356" progId="Excel.Chart.8">
                  <p:embed/>
                </p:oleObj>
              </mc:Choice>
              <mc:Fallback>
                <p:oleObj name="Diagramm" r:id="rId4" imgW="7105471" imgH="4181356"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339850"/>
                        <a:ext cx="8358188"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 Box 4"/>
          <p:cNvSpPr txBox="1">
            <a:spLocks noChangeArrowheads="1"/>
          </p:cNvSpPr>
          <p:nvPr/>
        </p:nvSpPr>
        <p:spPr bwMode="auto">
          <a:xfrm>
            <a:off x="320675" y="6318250"/>
            <a:ext cx="787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sz="900"/>
              <a:t>Quelle: </a:t>
            </a:r>
            <a:r>
              <a:rPr lang="fr-FR" sz="900"/>
              <a:t>Chancellerie fédérale (Berne) et Centre d'études et de documentation sur la démocratie directe (C2D, Université de Genève)</a:t>
            </a:r>
            <a:endParaRPr lang="de-DE" sz="9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785813"/>
            <a:ext cx="8229600"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Knappe Entscheidungen</a:t>
            </a:r>
            <a:endParaRPr lang="de-DE" sz="2800" smtClean="0"/>
          </a:p>
        </p:txBody>
      </p:sp>
      <p:graphicFrame>
        <p:nvGraphicFramePr>
          <p:cNvPr id="53251" name="Object 3"/>
          <p:cNvGraphicFramePr>
            <a:graphicFrameLocks noGrp="1" noChangeAspect="1"/>
          </p:cNvGraphicFramePr>
          <p:nvPr>
            <p:ph idx="1"/>
          </p:nvPr>
        </p:nvGraphicFramePr>
        <p:xfrm>
          <a:off x="566738" y="1987550"/>
          <a:ext cx="7962900" cy="3309938"/>
        </p:xfrm>
        <a:graphic>
          <a:graphicData uri="http://schemas.openxmlformats.org/presentationml/2006/ole">
            <mc:AlternateContent xmlns:mc="http://schemas.openxmlformats.org/markup-compatibility/2006">
              <mc:Choice xmlns:v="urn:schemas-microsoft-com:vml" Requires="v">
                <p:oleObj spid="_x0000_s53257" name="Arbeitsblatt" r:id="rId4" imgW="5476935" imgH="2276535" progId="Excel.Sheet.8">
                  <p:embed/>
                </p:oleObj>
              </mc:Choice>
              <mc:Fallback>
                <p:oleObj name="Arbeitsblatt" r:id="rId4" imgW="5476935" imgH="2276535"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987550"/>
                        <a:ext cx="79629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p:cNvSpPr txBox="1">
            <a:spLocks noChangeArrowheads="1"/>
          </p:cNvSpPr>
          <p:nvPr/>
        </p:nvSpPr>
        <p:spPr bwMode="auto">
          <a:xfrm>
            <a:off x="534988" y="5867400"/>
            <a:ext cx="2457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spcBef>
                <a:spcPct val="50000"/>
              </a:spcBef>
            </a:pPr>
            <a:r>
              <a:rPr lang="de-CH" sz="1200" i="0"/>
              <a:t>Knapp: 49.5 – 50.5</a:t>
            </a:r>
            <a:endParaRPr lang="de-DE" sz="1200" i="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bwMode="auto">
          <a:xfrm>
            <a:off x="508000" y="9223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400" smtClean="0"/>
              <a:t>Art. 139</a:t>
            </a:r>
            <a:r>
              <a:rPr lang="de-CH" sz="2400" baseline="30000" smtClean="0">
                <a:hlinkClick r:id="rId3"/>
              </a:rPr>
              <a:t>1</a:t>
            </a:r>
            <a:r>
              <a:rPr lang="de-CH" sz="2400" smtClean="0"/>
              <a:t> Volksinitiative auf Teilrevision der Bundesverfassung</a:t>
            </a:r>
            <a:br>
              <a:rPr lang="de-CH" sz="2400" smtClean="0"/>
            </a:br>
            <a:endParaRPr lang="de-CH" smtClean="0"/>
          </a:p>
        </p:txBody>
      </p:sp>
      <p:sp>
        <p:nvSpPr>
          <p:cNvPr id="6147" name="Inhaltsplatzhalter 2"/>
          <p:cNvSpPr>
            <a:spLocks noGrp="1"/>
          </p:cNvSpPr>
          <p:nvPr>
            <p:ph idx="1"/>
          </p:nvPr>
        </p:nvSpPr>
        <p:spPr bwMode="auto">
          <a:xfrm>
            <a:off x="469900" y="19177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de-CH" sz="2400" baseline="30000" smtClean="0"/>
              <a:t>	</a:t>
            </a:r>
          </a:p>
          <a:p>
            <a:pPr>
              <a:buFontTx/>
              <a:buNone/>
            </a:pPr>
            <a:endParaRPr lang="de-CH" sz="2400" baseline="30000" smtClean="0"/>
          </a:p>
          <a:p>
            <a:pPr>
              <a:buFontTx/>
              <a:buNone/>
            </a:pPr>
            <a:r>
              <a:rPr lang="de-CH" sz="2400" baseline="30000" smtClean="0"/>
              <a:t>3</a:t>
            </a:r>
            <a:r>
              <a:rPr lang="de-CH" sz="2400" smtClean="0"/>
              <a:t>  Verletzt die Initiative die Einheit der Form, die Einheit der Materie oder zwingende Bestimmungen des Völkerrechts, so erklärt die Bundesversammlung sie für ganz oder teilweise ungültig.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46088" y="534988"/>
            <a:ext cx="8229600" cy="608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dirty="0" smtClean="0"/>
              <a:t>Angenommene Initiativen (20)</a:t>
            </a:r>
            <a:endParaRPr lang="de-DE" sz="2800" dirty="0" smtClean="0"/>
          </a:p>
        </p:txBody>
      </p:sp>
      <p:graphicFrame>
        <p:nvGraphicFramePr>
          <p:cNvPr id="54275" name="Object 3"/>
          <p:cNvGraphicFramePr>
            <a:graphicFrameLocks noGrp="1" noChangeAspect="1"/>
          </p:cNvGraphicFramePr>
          <p:nvPr>
            <p:ph idx="1"/>
            <p:extLst>
              <p:ext uri="{D42A27DB-BD31-4B8C-83A1-F6EECF244321}">
                <p14:modId xmlns:p14="http://schemas.microsoft.com/office/powerpoint/2010/main" val="2109403334"/>
              </p:ext>
            </p:extLst>
          </p:nvPr>
        </p:nvGraphicFramePr>
        <p:xfrm>
          <a:off x="368829" y="1628247"/>
          <a:ext cx="8885238" cy="4211637"/>
        </p:xfrm>
        <a:graphic>
          <a:graphicData uri="http://schemas.openxmlformats.org/presentationml/2006/ole">
            <mc:AlternateContent xmlns:mc="http://schemas.openxmlformats.org/markup-compatibility/2006">
              <mc:Choice xmlns:v="urn:schemas-microsoft-com:vml" Requires="v">
                <p:oleObj spid="_x0000_s54281" name="Arbeitsblatt" r:id="rId4" imgW="7702731" imgH="3651456" progId="Excel.Sheet.8">
                  <p:embed/>
                </p:oleObj>
              </mc:Choice>
              <mc:Fallback>
                <p:oleObj name="Arbeitsblatt" r:id="rId4" imgW="7702731" imgH="3651456" progId="Excel.Sheet.8">
                  <p:embed/>
                  <p:pic>
                    <p:nvPicPr>
                      <p:cNvPr id="0" name="Object 3"/>
                      <p:cNvPicPr>
                        <a:picLocks noGrp="1" noChangeAspect="1" noChangeArrowheads="1"/>
                      </p:cNvPicPr>
                      <p:nvPr/>
                    </p:nvPicPr>
                    <p:blipFill>
                      <a:blip r:embed="rId5"/>
                      <a:srcRect/>
                      <a:stretch>
                        <a:fillRect/>
                      </a:stretch>
                    </p:blipFill>
                    <p:spPr bwMode="auto">
                      <a:xfrm>
                        <a:off x="368829" y="1628247"/>
                        <a:ext cx="8885238" cy="421163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863600"/>
            <a:ext cx="42545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1233488"/>
            <a:ext cx="268763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573338"/>
            <a:ext cx="28971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84175" y="4437063"/>
            <a:ext cx="3121025" cy="161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463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sp>
        <p:nvSpPr>
          <p:cNvPr id="57347"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438275"/>
            <a:ext cx="81994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926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bwMode="auto">
          <a:xfrm>
            <a:off x="469900" y="7064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800" smtClean="0"/>
              <a:t>Politische Themen haben eine Konjunktur</a:t>
            </a:r>
          </a:p>
        </p:txBody>
      </p:sp>
      <p:sp>
        <p:nvSpPr>
          <p:cNvPr id="48131"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mtClean="0"/>
          </a:p>
        </p:txBody>
      </p:sp>
      <p:pic>
        <p:nvPicPr>
          <p:cNvPr id="4813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519238"/>
            <a:ext cx="712311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631825"/>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Paketlösungen</a:t>
            </a:r>
            <a:endParaRPr lang="de-DE" sz="2800" smtClean="0"/>
          </a:p>
        </p:txBody>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DE" sz="2800" smtClean="0"/>
              <a:t>	</a:t>
            </a:r>
            <a:r>
              <a:rPr lang="de-DE" sz="2400" smtClean="0"/>
              <a:t>„Die Lehre hat (…) verschiedene zulässige Kombinationen herausgeschält. So darf eine Vorlage etwa einen Zweck mit der dazugehörigen Finanzierung verbinden. Auch können verschiedene Forderungen mit «logischem» oder «sachlichem» Zusammenhalt gekoppelt werden. Selbst eine Verbindung von divergierenden Anliegen, die vom Zweck her, historisch oder pragmatisch noch einer einheitlichen Thematik zugerechnet werden können, wird als zulässig angesehen.“ (NZZ vom 27.4.2004)</a:t>
            </a:r>
          </a:p>
          <a:p>
            <a:pPr eaLnBrk="1" hangingPunct="1"/>
            <a:endParaRPr lang="de-DE"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688975"/>
            <a:ext cx="8229600" cy="728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Indirekte Wirkungen von Initiativen</a:t>
            </a:r>
            <a:endParaRPr lang="de-DE" sz="2800" smtClean="0"/>
          </a:p>
        </p:txBody>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mtClean="0"/>
              <a:t>	</a:t>
            </a:r>
            <a:r>
              <a:rPr lang="de-CH" sz="2400" smtClean="0"/>
              <a:t>Forderungen von Initiativen finden Eingang in die ordentliche Gesetzgebung. Kriesi et al. (1981: 565 ff.) gehen davon aus, dass rund ein Drittel der Initiativen auf Bundesebene und rund die Hälfte aller Initiativen insgesamt zumindest teilweise erfolgreich waren.</a:t>
            </a:r>
          </a:p>
          <a:p>
            <a:pPr eaLnBrk="1" hangingPunct="1">
              <a:buFontTx/>
              <a:buNone/>
            </a:pPr>
            <a:r>
              <a:rPr lang="de-CH" sz="2400" smtClean="0"/>
              <a:t>	Das politische Gewicht einer Initiative wird immer häufiger nach der Formel Radikalität mal Ja-Stimmen berechnet.</a:t>
            </a:r>
          </a:p>
          <a:p>
            <a:pPr eaLnBrk="1" hangingPunct="1">
              <a:buFontTx/>
              <a:buNone/>
            </a:pPr>
            <a:endParaRPr lang="de-CH"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631825"/>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Weitere Gründe, Initiativen zu ergreifen:</a:t>
            </a:r>
            <a:endParaRPr lang="de-DE" sz="2800" smtClean="0"/>
          </a:p>
        </p:txBody>
      </p:sp>
      <p:sp>
        <p:nvSpPr>
          <p:cNvPr id="59395" name="Rectangle 3"/>
          <p:cNvSpPr>
            <a:spLocks noGrp="1" noChangeArrowheads="1"/>
          </p:cNvSpPr>
          <p:nvPr>
            <p:ph type="body" idx="1"/>
          </p:nvPr>
        </p:nvSpPr>
        <p:spPr bwMode="auto">
          <a:xfrm>
            <a:off x="457200" y="2159000"/>
            <a:ext cx="8229600" cy="396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400" smtClean="0"/>
              <a:t>Initiativen als Mittel des Agenda-Setting.</a:t>
            </a:r>
          </a:p>
          <a:p>
            <a:pPr eaLnBrk="1" hangingPunct="1"/>
            <a:endParaRPr lang="de-CH" sz="2400" smtClean="0"/>
          </a:p>
          <a:p>
            <a:pPr eaLnBrk="1" hangingPunct="1"/>
            <a:r>
              <a:rPr lang="de-CH" sz="2400" smtClean="0"/>
              <a:t>Initiativen ermöglichen Parteien sich zu profilieren und ihre Anhängerschaft zu mobilisieren (-&gt; Wahlkampf).</a:t>
            </a:r>
          </a:p>
          <a:p>
            <a:pPr eaLnBrk="1" hangingPunct="1"/>
            <a:endParaRPr lang="de-DE" sz="2400" smtClean="0"/>
          </a:p>
          <a:p>
            <a:pPr eaLnBrk="1" hangingPunct="1"/>
            <a:endParaRPr lang="de-DE"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642938"/>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de-CH" sz="2800" smtClean="0"/>
              <a:t>2.4	Analyse der Abstimmungsergebnisse auf</a:t>
            </a:r>
            <a:br>
              <a:rPr lang="de-CH" sz="2800" smtClean="0"/>
            </a:br>
            <a:r>
              <a:rPr lang="de-CH" sz="2800" smtClean="0"/>
              <a:t>	aggregiertem Niveau</a:t>
            </a:r>
            <a:endParaRPr lang="de-DE"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558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sz="2000" smtClean="0"/>
              <a:t>Durchschnittliche Ja-Stimmenanteile (alle eidgenössischen Volksabstimmungen zwischen 1872 und 2000)</a:t>
            </a:r>
            <a:br>
              <a:rPr lang="de-DE" sz="2000" smtClean="0"/>
            </a:br>
            <a:endParaRPr lang="de-DE" sz="2000" smtClean="0"/>
          </a:p>
        </p:txBody>
      </p:sp>
      <p:pic>
        <p:nvPicPr>
          <p:cNvPr id="6144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8763" y="1555750"/>
            <a:ext cx="8559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571500"/>
            <a:ext cx="8229600" cy="84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sz="2400" smtClean="0"/>
              <a:t>Abweichung vom gesamtschweizerischen Mittelwert nach Kantonen. (alle eidgenössischen Volksabstimmungen zwischen 1872 und 2000)</a:t>
            </a:r>
            <a:r>
              <a:rPr lang="de-DE" sz="2800" smtClean="0"/>
              <a:t/>
            </a:r>
            <a:br>
              <a:rPr lang="de-DE" sz="2800" smtClean="0"/>
            </a:br>
            <a:endParaRPr lang="de-DE" sz="2800" smtClean="0"/>
          </a:p>
        </p:txBody>
      </p:sp>
      <p:pic>
        <p:nvPicPr>
          <p:cNvPr id="624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1847850"/>
            <a:ext cx="8234362" cy="4306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60388"/>
            <a:ext cx="8229600"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Direkte Demokratie</a:t>
            </a:r>
            <a:endParaRPr lang="de-DE" sz="2800" smtClean="0"/>
          </a:p>
        </p:txBody>
      </p:sp>
      <p:sp>
        <p:nvSpPr>
          <p:cNvPr id="7171" name="Rectangle 3"/>
          <p:cNvSpPr>
            <a:spLocks noGrp="1" noChangeArrowheads="1"/>
          </p:cNvSpPr>
          <p:nvPr>
            <p:ph type="body" idx="1"/>
          </p:nvPr>
        </p:nvSpPr>
        <p:spPr bwMode="auto">
          <a:xfrm>
            <a:off x="303213" y="1339850"/>
            <a:ext cx="8574087" cy="551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de-DE" sz="2400" smtClean="0"/>
              <a:t>	</a:t>
            </a:r>
          </a:p>
          <a:p>
            <a:pPr eaLnBrk="1" hangingPunct="1">
              <a:lnSpc>
                <a:spcPct val="90000"/>
              </a:lnSpc>
              <a:buFontTx/>
              <a:buNone/>
            </a:pPr>
            <a:r>
              <a:rPr lang="de-DE" sz="2400" smtClean="0"/>
              <a:t> Fragen:</a:t>
            </a:r>
          </a:p>
          <a:p>
            <a:pPr eaLnBrk="1" hangingPunct="1">
              <a:lnSpc>
                <a:spcPct val="90000"/>
              </a:lnSpc>
              <a:buFontTx/>
              <a:buNone/>
            </a:pPr>
            <a:endParaRPr lang="de-DE" sz="2400" smtClean="0"/>
          </a:p>
          <a:p>
            <a:pPr eaLnBrk="1" hangingPunct="1">
              <a:lnSpc>
                <a:spcPct val="90000"/>
              </a:lnSpc>
            </a:pPr>
            <a:r>
              <a:rPr lang="de-CH" sz="2400" smtClean="0"/>
              <a:t>Was ist der Hauptunterschied zwischen einem obligatorischen und einem fakultativen Referendum?</a:t>
            </a:r>
          </a:p>
          <a:p>
            <a:pPr eaLnBrk="1" hangingPunct="1">
              <a:lnSpc>
                <a:spcPct val="90000"/>
              </a:lnSpc>
            </a:pPr>
            <a:r>
              <a:rPr lang="de-CH" sz="2400" smtClean="0"/>
              <a:t>Wie grosse sind die Erfolgsaussichten einer Initiative?</a:t>
            </a:r>
            <a:endParaRPr lang="de-DE" sz="2400" smtClean="0"/>
          </a:p>
          <a:p>
            <a:pPr eaLnBrk="1" hangingPunct="1">
              <a:lnSpc>
                <a:spcPct val="90000"/>
              </a:lnSpc>
            </a:pPr>
            <a:r>
              <a:rPr lang="de-CH" sz="2400" smtClean="0"/>
              <a:t>Welche Initiative erzielte bisher das beste Ergebnis?</a:t>
            </a:r>
            <a:endParaRPr lang="de-DE" sz="2400" smtClean="0"/>
          </a:p>
          <a:p>
            <a:pPr eaLnBrk="1" hangingPunct="1">
              <a:lnSpc>
                <a:spcPct val="90000"/>
              </a:lnSpc>
            </a:pPr>
            <a:r>
              <a:rPr lang="de-CH" sz="2400" smtClean="0"/>
              <a:t>Wann wurde die Sommerzeit angenommen?</a:t>
            </a:r>
          </a:p>
          <a:p>
            <a:pPr eaLnBrk="1" hangingPunct="1">
              <a:lnSpc>
                <a:spcPct val="90000"/>
              </a:lnSpc>
            </a:pPr>
            <a:r>
              <a:rPr lang="de-CH" sz="2400" smtClean="0"/>
              <a:t>Welches war die Abstimmung mit dem kleinsten Unterschied zwischen den Ja- und den Nein-Stimmen-Anteilen?</a:t>
            </a:r>
          </a:p>
          <a:p>
            <a:pPr eaLnBrk="1" hangingPunct="1">
              <a:lnSpc>
                <a:spcPct val="90000"/>
              </a:lnSpc>
            </a:pPr>
            <a:endParaRPr lang="de-CH" sz="2400" smtClean="0"/>
          </a:p>
          <a:p>
            <a:pPr eaLnBrk="1" hangingPunct="1">
              <a:lnSpc>
                <a:spcPct val="90000"/>
              </a:lnSpc>
              <a:buFontTx/>
              <a:buNone/>
            </a:pPr>
            <a:endParaRPr lang="de-DE" sz="2400" smtClean="0"/>
          </a:p>
          <a:p>
            <a:pPr eaLnBrk="1" hangingPunct="1">
              <a:lnSpc>
                <a:spcPct val="90000"/>
              </a:lnSpc>
              <a:buFontTx/>
              <a:buNone/>
            </a:pPr>
            <a:r>
              <a:rPr lang="de-DE" sz="240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81013" y="606425"/>
            <a:ext cx="8229600"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sz="2400" smtClean="0"/>
              <a:t>Abweichung vom gesamtschweizerischen Resultat nach Kantonen und Art der Vorlage</a:t>
            </a:r>
          </a:p>
        </p:txBody>
      </p:sp>
      <p:pic>
        <p:nvPicPr>
          <p:cNvPr id="6349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595438"/>
            <a:ext cx="9144000"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46088" y="620713"/>
            <a:ext cx="82296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Cleavages: Konfession</a:t>
            </a:r>
            <a:endParaRPr lang="de-DE" sz="2800" smtClean="0"/>
          </a:p>
        </p:txBody>
      </p:sp>
      <p:graphicFrame>
        <p:nvGraphicFramePr>
          <p:cNvPr id="64515" name="Object 3"/>
          <p:cNvGraphicFramePr>
            <a:graphicFrameLocks noGrp="1" noChangeAspect="1"/>
          </p:cNvGraphicFramePr>
          <p:nvPr>
            <p:ph idx="1"/>
          </p:nvPr>
        </p:nvGraphicFramePr>
        <p:xfrm>
          <a:off x="219075" y="1360488"/>
          <a:ext cx="8629650" cy="4991100"/>
        </p:xfrm>
        <a:graphic>
          <a:graphicData uri="http://schemas.openxmlformats.org/presentationml/2006/ole">
            <mc:AlternateContent xmlns:mc="http://schemas.openxmlformats.org/markup-compatibility/2006">
              <mc:Choice xmlns:v="urn:schemas-microsoft-com:vml" Requires="v">
                <p:oleObj spid="_x0000_s64520" name="Dokument" r:id="rId4" imgW="5473067" imgH="3164701" progId="Word.Document.8">
                  <p:embed/>
                </p:oleObj>
              </mc:Choice>
              <mc:Fallback>
                <p:oleObj name="Dokument" r:id="rId4" imgW="5473067" imgH="3164701"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360488"/>
                        <a:ext cx="86296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149225" y="428625"/>
            <a:ext cx="8994775" cy="43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1800" smtClean="0"/>
              <a:t>Differenzen zwischen kath. und prot. Kantone, ausgewählte Urnengänge im 19. Jh.</a:t>
            </a:r>
            <a:endParaRPr lang="de-DE" sz="1800" smtClean="0"/>
          </a:p>
        </p:txBody>
      </p:sp>
      <p:graphicFrame>
        <p:nvGraphicFramePr>
          <p:cNvPr id="65539" name="Object 3"/>
          <p:cNvGraphicFramePr>
            <a:graphicFrameLocks noGrp="1" noChangeAspect="1"/>
          </p:cNvGraphicFramePr>
          <p:nvPr>
            <p:ph sz="half" idx="2"/>
          </p:nvPr>
        </p:nvGraphicFramePr>
        <p:xfrm>
          <a:off x="0" y="882650"/>
          <a:ext cx="9144000" cy="5046663"/>
        </p:xfrm>
        <a:graphic>
          <a:graphicData uri="http://schemas.openxmlformats.org/presentationml/2006/ole">
            <mc:AlternateContent xmlns:mc="http://schemas.openxmlformats.org/markup-compatibility/2006">
              <mc:Choice xmlns:v="urn:schemas-microsoft-com:vml" Requires="v">
                <p:oleObj spid="_x0000_s65544" name="Arbeitsblatt" r:id="rId4" imgW="7982814" imgH="4407484" progId="Excel.Sheet.8">
                  <p:embed/>
                </p:oleObj>
              </mc:Choice>
              <mc:Fallback>
                <p:oleObj name="Arbeitsblatt" r:id="rId4" imgW="7982814" imgH="4407484"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2650"/>
                        <a:ext cx="91440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619125"/>
            <a:ext cx="8229600"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000" smtClean="0"/>
              <a:t>Differenzen zwischen kath. und prot. Kantone, ausgewählte Urnengänge und Kantone im 19. Jh.</a:t>
            </a:r>
            <a:endParaRPr lang="de-DE" sz="2000" smtClean="0"/>
          </a:p>
        </p:txBody>
      </p:sp>
      <p:graphicFrame>
        <p:nvGraphicFramePr>
          <p:cNvPr id="66563" name="Object 3"/>
          <p:cNvGraphicFramePr>
            <a:graphicFrameLocks noGrp="1" noChangeAspect="1"/>
          </p:cNvGraphicFramePr>
          <p:nvPr>
            <p:ph idx="1"/>
          </p:nvPr>
        </p:nvGraphicFramePr>
        <p:xfrm>
          <a:off x="0" y="1712913"/>
          <a:ext cx="9144000" cy="4275137"/>
        </p:xfrm>
        <a:graphic>
          <a:graphicData uri="http://schemas.openxmlformats.org/presentationml/2006/ole">
            <mc:AlternateContent xmlns:mc="http://schemas.openxmlformats.org/markup-compatibility/2006">
              <mc:Choice xmlns:v="urn:schemas-microsoft-com:vml" Requires="v">
                <p:oleObj spid="_x0000_s66568" name="Arbeitsblatt" r:id="rId4" imgW="7074458" imgH="3308580" progId="Excel.Sheet.8">
                  <p:embed/>
                </p:oleObj>
              </mc:Choice>
              <mc:Fallback>
                <p:oleObj name="Arbeitsblatt" r:id="rId4" imgW="7074458" imgH="3308580"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2913"/>
                        <a:ext cx="9144000" cy="42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560388"/>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Cleavages: Sprache</a:t>
            </a:r>
            <a:endParaRPr lang="de-DE" sz="2800" smtClean="0"/>
          </a:p>
        </p:txBody>
      </p:sp>
      <p:pic>
        <p:nvPicPr>
          <p:cNvPr id="6758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4700" y="1211263"/>
            <a:ext cx="7551738" cy="513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0" y="536575"/>
            <a:ext cx="9144000" cy="34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1800" smtClean="0"/>
              <a:t>Differenzen zwischen deutschspr. und franzspr. Kantonen, ausgewählte Urnengänge</a:t>
            </a:r>
            <a:endParaRPr lang="de-DE" sz="1800" smtClean="0"/>
          </a:p>
        </p:txBody>
      </p:sp>
      <p:graphicFrame>
        <p:nvGraphicFramePr>
          <p:cNvPr id="68611" name="Object 3"/>
          <p:cNvGraphicFramePr>
            <a:graphicFrameLocks noGrp="1" noChangeAspect="1"/>
          </p:cNvGraphicFramePr>
          <p:nvPr>
            <p:ph idx="1"/>
          </p:nvPr>
        </p:nvGraphicFramePr>
        <p:xfrm>
          <a:off x="0" y="1006475"/>
          <a:ext cx="8950325" cy="5405438"/>
        </p:xfrm>
        <a:graphic>
          <a:graphicData uri="http://schemas.openxmlformats.org/presentationml/2006/ole">
            <mc:AlternateContent xmlns:mc="http://schemas.openxmlformats.org/markup-compatibility/2006">
              <mc:Choice xmlns:v="urn:schemas-microsoft-com:vml" Requires="v">
                <p:oleObj spid="_x0000_s68616" name="Arbeitsblatt" r:id="rId4" imgW="8598454" imgH="5192363" progId="Excel.Sheet.8">
                  <p:embed/>
                </p:oleObj>
              </mc:Choice>
              <mc:Fallback>
                <p:oleObj name="Arbeitsblatt" r:id="rId4" imgW="8598454" imgH="5192363"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6475"/>
                        <a:ext cx="8950325"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9900" y="9302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2400" smtClean="0"/>
              <a:t>Analysen der Abstimmungsergebnisse</a:t>
            </a:r>
          </a:p>
        </p:txBody>
      </p:sp>
      <p:sp>
        <p:nvSpPr>
          <p:cNvPr id="69635" name="Rectangle 3"/>
          <p:cNvSpPr>
            <a:spLocks noGrp="1" noChangeArrowheads="1"/>
          </p:cNvSpPr>
          <p:nvPr>
            <p:ph type="body" idx="1"/>
          </p:nvPr>
        </p:nvSpPr>
        <p:spPr bwMode="auto">
          <a:xfrm>
            <a:off x="912813" y="2101850"/>
            <a:ext cx="764063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000" smtClean="0">
                <a:hlinkClick r:id="rId3"/>
              </a:rPr>
              <a:t>http://www.polittrends.ch/vox-analysen/daten.php</a:t>
            </a:r>
            <a:endParaRPr lang="de-CH" sz="2000" smtClean="0"/>
          </a:p>
          <a:p>
            <a:pPr eaLnBrk="1" hangingPunct="1"/>
            <a:endParaRPr lang="de-CH" sz="2000" smtClean="0"/>
          </a:p>
          <a:p>
            <a:pPr eaLnBrk="1" hangingPunct="1"/>
            <a:endParaRPr lang="de-CH" sz="2000" smtClean="0"/>
          </a:p>
          <a:p>
            <a:pPr eaLnBrk="1" hangingPunct="1"/>
            <a:r>
              <a:rPr lang="de-DE" sz="2000" smtClean="0">
                <a:hlinkClick r:id="rId4"/>
              </a:rPr>
              <a:t>http://www.media-stat.admin.ch/maps/mapresso/user/poku/ch_ea/ch-eabst-yearly_de.php</a:t>
            </a:r>
            <a:r>
              <a:rPr lang="de-DE" sz="2000" smtClean="0"/>
              <a:t> </a:t>
            </a:r>
            <a:endParaRPr lang="de-DE"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93713" y="6572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2400" smtClean="0"/>
              <a:t>Aggregatsdatenanalysen - BFS</a:t>
            </a:r>
          </a:p>
        </p:txBody>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de-DE" smtClean="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96975"/>
            <a:ext cx="66960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350"/>
            <a:ext cx="6135688"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Line 4"/>
          <p:cNvSpPr>
            <a:spLocks noChangeShapeType="1"/>
          </p:cNvSpPr>
          <p:nvPr/>
        </p:nvSpPr>
        <p:spPr bwMode="auto">
          <a:xfrm flipH="1">
            <a:off x="0" y="762000"/>
            <a:ext cx="1536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71684" name="Text Box 5"/>
          <p:cNvSpPr txBox="1">
            <a:spLocks noChangeArrowheads="1"/>
          </p:cNvSpPr>
          <p:nvPr/>
        </p:nvSpPr>
        <p:spPr bwMode="auto">
          <a:xfrm>
            <a:off x="250825" y="5445125"/>
            <a:ext cx="1657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spcBef>
                <a:spcPct val="50000"/>
              </a:spcBef>
            </a:pPr>
            <a:r>
              <a:rPr lang="de-CH" sz="1400">
                <a:latin typeface="Arial" charset="0"/>
              </a:rPr>
              <a:t>Source: Michael Hermann, Heiri Leutholt, sotomo</a:t>
            </a:r>
            <a:endParaRPr lang="de-DE" sz="140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600075"/>
            <a:ext cx="42052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feld 2"/>
          <p:cNvSpPr txBox="1">
            <a:spLocks noChangeArrowheads="1"/>
          </p:cNvSpPr>
          <p:nvPr/>
        </p:nvSpPr>
        <p:spPr bwMode="auto">
          <a:xfrm rot="-5400000">
            <a:off x="-569912" y="2998787"/>
            <a:ext cx="3786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r>
              <a:rPr lang="de-CH">
                <a:latin typeface="Arial Narrow" pitchFamily="34" charset="0"/>
              </a:rPr>
              <a:t>Linder/Zürcher/Bolliger (2008). Gespaltene Schweiz – geeinte Schweiz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547688"/>
            <a:ext cx="8229600" cy="86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Links:</a:t>
            </a:r>
            <a:endParaRPr lang="de-DE" sz="2800" smtClean="0"/>
          </a:p>
        </p:txBody>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sz="2800" smtClean="0"/>
              <a:t>Forschungs- und Dokumentationszentrum Direkte Demokratie : </a:t>
            </a:r>
            <a:r>
              <a:rPr lang="de-DE" sz="2800" smtClean="0">
                <a:hlinkClick r:id="rId3"/>
              </a:rPr>
              <a:t>http://c2d.unige.ch/?lang=de</a:t>
            </a:r>
            <a:r>
              <a:rPr lang="de-DE" sz="2800" smtClean="0"/>
              <a:t> </a:t>
            </a:r>
          </a:p>
          <a:p>
            <a:pPr eaLnBrk="1" hangingPunct="1"/>
            <a:r>
              <a:rPr lang="de-CH" sz="2800" smtClean="0">
                <a:hlinkClick r:id="rId4"/>
              </a:rPr>
              <a:t>www.iri-europe.org</a:t>
            </a:r>
            <a:r>
              <a:rPr lang="de-CH" sz="2800" smtClean="0"/>
              <a:t>: Das Portal für direkte Demokratie in Europa</a:t>
            </a:r>
          </a:p>
          <a:p>
            <a:pPr eaLnBrk="1" hangingPunct="1"/>
            <a:r>
              <a:rPr lang="de-DE" sz="2800" smtClean="0">
                <a:hlinkClick r:id="rId5"/>
              </a:rPr>
              <a:t>http://www.admin.ch/ch/d/pore/va/index.html</a:t>
            </a:r>
            <a:r>
              <a:rPr lang="de-DE" sz="2800" smtClean="0"/>
              <a:t>: Übersicht über die alle Volksabstimmungen auf nationaler Ebene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846138"/>
            <a:ext cx="82296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de-CH" sz="3200" smtClean="0"/>
              <a:t>2.5	Ausblick</a:t>
            </a:r>
            <a:endParaRPr lang="de-DE" sz="32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584200"/>
            <a:ext cx="8229600" cy="83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Nach wie vor umstritten</a:t>
            </a:r>
            <a:endParaRPr lang="de-DE" sz="2800" smtClean="0"/>
          </a:p>
        </p:txBody>
      </p:sp>
      <p:sp>
        <p:nvSpPr>
          <p:cNvPr id="74755" name="Rectangle 3"/>
          <p:cNvSpPr>
            <a:spLocks noGrp="1" noChangeArrowheads="1"/>
          </p:cNvSpPr>
          <p:nvPr>
            <p:ph type="body" idx="1"/>
          </p:nvPr>
        </p:nvSpPr>
        <p:spPr bwMode="auto">
          <a:xfrm>
            <a:off x="508000" y="1466850"/>
            <a:ext cx="8229600" cy="424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de-CH" sz="2400" smtClean="0"/>
              <a:t>Für die einen: wachstumshindernder Bremsklotz</a:t>
            </a:r>
          </a:p>
          <a:p>
            <a:pPr eaLnBrk="1" hangingPunct="1">
              <a:lnSpc>
                <a:spcPct val="90000"/>
              </a:lnSpc>
            </a:pPr>
            <a:endParaRPr lang="de-CH" sz="2400" smtClean="0"/>
          </a:p>
          <a:p>
            <a:pPr eaLnBrk="1" hangingPunct="1">
              <a:lnSpc>
                <a:spcPct val="90000"/>
              </a:lnSpc>
            </a:pPr>
            <a:r>
              <a:rPr lang="de-CH" sz="2400" smtClean="0"/>
              <a:t>Für die andere: Vetorecht des Souverän zwingen Parlament und Regierung pragmatische Lösungen zu finden, die nicht über die Ziellinie hinausschiessen. </a:t>
            </a:r>
          </a:p>
          <a:p>
            <a:pPr eaLnBrk="1" hangingPunct="1">
              <a:lnSpc>
                <a:spcPct val="90000"/>
              </a:lnSpc>
            </a:pPr>
            <a:endParaRPr lang="de-CH" sz="2400" smtClean="0"/>
          </a:p>
          <a:p>
            <a:pPr eaLnBrk="1" hangingPunct="1">
              <a:lnSpc>
                <a:spcPct val="90000"/>
              </a:lnSpc>
              <a:buFontTx/>
              <a:buNone/>
            </a:pPr>
            <a:r>
              <a:rPr lang="de-CH" sz="2400" smtClean="0"/>
              <a:t>	Offensichtlich lässt sich zumindest zeigen, dass mit steigenden direktdemokratischen Mitwirkungsmöglichkeiten die Leute auch glücklicher sind (Frey/Stutzer 2000).</a:t>
            </a:r>
            <a:endParaRPr lang="de-DE"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81013" y="701675"/>
            <a:ext cx="8229600" cy="106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Reformen der direkten Demokratie</a:t>
            </a:r>
            <a:br>
              <a:rPr lang="de-CH" sz="2800" smtClean="0"/>
            </a:br>
            <a:endParaRPr lang="de-DE" sz="2800" smtClean="0"/>
          </a:p>
        </p:txBody>
      </p:sp>
      <p:sp>
        <p:nvSpPr>
          <p:cNvPr id="75779" name="Rectangle 3"/>
          <p:cNvSpPr>
            <a:spLocks noGrp="1" noChangeArrowheads="1"/>
          </p:cNvSpPr>
          <p:nvPr>
            <p:ph type="body" idx="1"/>
          </p:nvPr>
        </p:nvSpPr>
        <p:spPr bwMode="auto">
          <a:xfrm>
            <a:off x="303213" y="1660525"/>
            <a:ext cx="8229600" cy="437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de-CH" sz="2000" smtClean="0"/>
              <a:t>Gesetzesinitiative in Form der allgemeinen Anregung (erledigt)</a:t>
            </a:r>
          </a:p>
          <a:p>
            <a:pPr eaLnBrk="1" hangingPunct="1">
              <a:lnSpc>
                <a:spcPct val="80000"/>
              </a:lnSpc>
            </a:pPr>
            <a:r>
              <a:rPr lang="de-CH" sz="2000" smtClean="0"/>
              <a:t>Referendum für bestimmte Verwaltungsentscheide</a:t>
            </a:r>
          </a:p>
          <a:p>
            <a:pPr eaLnBrk="1" hangingPunct="1">
              <a:lnSpc>
                <a:spcPct val="80000"/>
              </a:lnSpc>
            </a:pPr>
            <a:r>
              <a:rPr lang="de-CH" sz="2000" smtClean="0"/>
              <a:t>Ausweitung des Staatsvertragsreferendums (erledigt) </a:t>
            </a:r>
          </a:p>
          <a:p>
            <a:pPr eaLnBrk="1" hangingPunct="1">
              <a:lnSpc>
                <a:spcPct val="80000"/>
              </a:lnSpc>
            </a:pPr>
            <a:r>
              <a:rPr lang="de-CH" sz="2000" smtClean="0"/>
              <a:t>Finanzreferendum</a:t>
            </a:r>
          </a:p>
          <a:p>
            <a:pPr eaLnBrk="1" hangingPunct="1">
              <a:lnSpc>
                <a:spcPct val="80000"/>
              </a:lnSpc>
            </a:pPr>
            <a:r>
              <a:rPr lang="de-CH" sz="2000" smtClean="0"/>
              <a:t>Möglichkeit: Alternativvorschläge zu unterbreiten</a:t>
            </a:r>
          </a:p>
          <a:p>
            <a:pPr eaLnBrk="1" hangingPunct="1">
              <a:lnSpc>
                <a:spcPct val="80000"/>
              </a:lnSpc>
            </a:pPr>
            <a:r>
              <a:rPr lang="de-CH" sz="2000" smtClean="0"/>
              <a:t>Überprüfung von Initiativen auf völkerrechtliche Gültigkeit (durch Bundesgericht)</a:t>
            </a:r>
          </a:p>
          <a:p>
            <a:pPr eaLnBrk="1" hangingPunct="1">
              <a:lnSpc>
                <a:spcPct val="80000"/>
              </a:lnSpc>
            </a:pPr>
            <a:r>
              <a:rPr lang="de-CH" sz="2000" smtClean="0"/>
              <a:t>Erhöhung der Unterschriftenzahl</a:t>
            </a:r>
          </a:p>
          <a:p>
            <a:pPr eaLnBrk="1" hangingPunct="1">
              <a:lnSpc>
                <a:spcPct val="80000"/>
              </a:lnSpc>
            </a:pPr>
            <a:r>
              <a:rPr lang="de-CH" sz="2000" smtClean="0"/>
              <a:t>Beschleunigung der Zeitdauer zwischen Einreichung einer Initiative und Abstimmung</a:t>
            </a:r>
          </a:p>
          <a:p>
            <a:pPr eaLnBrk="1" hangingPunct="1">
              <a:lnSpc>
                <a:spcPct val="80000"/>
              </a:lnSpc>
            </a:pPr>
            <a:r>
              <a:rPr lang="de-CH" sz="2000" smtClean="0"/>
              <a:t>Einführung einer Unterscheidung zwischen ordentlichen und Expressinitiativen</a:t>
            </a:r>
          </a:p>
          <a:p>
            <a:pPr eaLnBrk="1" hangingPunct="1">
              <a:lnSpc>
                <a:spcPct val="80000"/>
              </a:lnSpc>
            </a:pPr>
            <a:r>
              <a:rPr lang="de-CH" sz="2000" smtClean="0"/>
              <a:t>Erhöhung der Kosten für das Lancieren und das Unterschreiben von Initiativen und Referenden</a:t>
            </a:r>
            <a:endParaRPr lang="de-DE" sz="2000" smtClean="0"/>
          </a:p>
          <a:p>
            <a:pPr eaLnBrk="1" hangingPunct="1">
              <a:lnSpc>
                <a:spcPct val="80000"/>
              </a:lnSpc>
            </a:pPr>
            <a:endParaRPr lang="de-DE" sz="20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655638"/>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Exportartikel?</a:t>
            </a:r>
            <a:endParaRPr lang="de-DE" sz="2800" smtClean="0"/>
          </a:p>
        </p:txBody>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de-CH" smtClean="0"/>
              <a:t>	</a:t>
            </a:r>
            <a:r>
              <a:rPr lang="de-CH" sz="2400" smtClean="0"/>
              <a:t>Das ausländische Interesse an der direkten Demokratie scheint zuzunehmen. Dabei überwiegen allerdings nicht die ökonomischen Argumente, sondern es geht vor allem um die </a:t>
            </a:r>
            <a:r>
              <a:rPr lang="de-CH" sz="2400" smtClean="0">
                <a:solidFill>
                  <a:srgbClr val="FF0000"/>
                </a:solidFill>
              </a:rPr>
              <a:t>integrativen Effekte</a:t>
            </a:r>
            <a:r>
              <a:rPr lang="de-CH" sz="2400" smtClean="0"/>
              <a:t> und die </a:t>
            </a:r>
            <a:r>
              <a:rPr lang="de-CH" sz="2400" smtClean="0">
                <a:solidFill>
                  <a:srgbClr val="FF0000"/>
                </a:solidFill>
              </a:rPr>
              <a:t>grösseren Partizipationsmöglichkeiten</a:t>
            </a:r>
            <a:r>
              <a:rPr lang="de-CH" sz="2400" smtClean="0"/>
              <a:t>, die sich positiv auf das politische Interesse auswirken sollten.</a:t>
            </a:r>
            <a:endParaRPr lang="de-DE"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31775" y="1085850"/>
            <a:ext cx="8223250"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62000" indent="-762000" algn="l" eaLnBrk="1" hangingPunct="1">
              <a:buFontTx/>
              <a:buAutoNum type="arabicPeriod"/>
            </a:pPr>
            <a:r>
              <a:rPr lang="de-CH" sz="3200" smtClean="0"/>
              <a:t>Direkte Demokratie: Theoretische Vorstellungen und ein internationaler Vergleich</a:t>
            </a:r>
            <a:endParaRPr lang="de-DE" sz="32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33388" y="712788"/>
            <a:ext cx="8229600" cy="85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sz="2800" smtClean="0"/>
              <a:t>Die Anhänger der direkten Demokratie …</a:t>
            </a:r>
            <a:endParaRPr lang="de-DE" sz="2800" smtClean="0"/>
          </a:p>
        </p:txBody>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de-CH" smtClean="0"/>
          </a:p>
          <a:p>
            <a:pPr eaLnBrk="1" hangingPunct="1"/>
            <a:r>
              <a:rPr lang="de-CH" sz="2800" smtClean="0"/>
              <a:t>Misstrauen dem Parlamentarismus und der Idee der Repräsentation und</a:t>
            </a:r>
          </a:p>
          <a:p>
            <a:pPr eaLnBrk="1" hangingPunct="1"/>
            <a:endParaRPr lang="de-CH" sz="2800" smtClean="0"/>
          </a:p>
          <a:p>
            <a:pPr eaLnBrk="1" hangingPunct="1"/>
            <a:r>
              <a:rPr lang="de-CH" sz="2800" smtClean="0"/>
              <a:t>Glauben an den gesunden Menschenverstand des Volkes (Volkssouveränität</a:t>
            </a:r>
            <a:r>
              <a:rPr lang="de-CH" smtClean="0"/>
              <a:t>)</a:t>
            </a:r>
            <a:endParaRPr 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1"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1"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2682</Words>
  <Application>Microsoft Office PowerPoint</Application>
  <PresentationFormat>Bildschirmpräsentation (4:3)</PresentationFormat>
  <Paragraphs>506</Paragraphs>
  <Slides>73</Slides>
  <Notes>73</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73</vt:i4>
      </vt:variant>
    </vt:vector>
  </HeadingPairs>
  <TitlesOfParts>
    <vt:vector size="77" baseType="lpstr">
      <vt:lpstr>Standarddesign</vt:lpstr>
      <vt:lpstr>Diagramm</vt:lpstr>
      <vt:lpstr>Arbeitsblatt</vt:lpstr>
      <vt:lpstr>Dokument</vt:lpstr>
      <vt:lpstr>PowerPoint-Präsentation</vt:lpstr>
      <vt:lpstr>29.11.2009: 57.5 Prozent unterstützen die Initiative von SVP und EDU gegen den Bau von Minaretten </vt:lpstr>
      <vt:lpstr>PowerPoint-Präsentation</vt:lpstr>
      <vt:lpstr>Menschenrechte und internationale Verträge</vt:lpstr>
      <vt:lpstr>Art. 1391 Volksinitiative auf Teilrevision der Bundesverfassung </vt:lpstr>
      <vt:lpstr>Direkte Demokratie</vt:lpstr>
      <vt:lpstr>Links:</vt:lpstr>
      <vt:lpstr>Direkte Demokratie: Theoretische Vorstellungen und ein internationaler Vergleich</vt:lpstr>
      <vt:lpstr>Die Anhänger der direkten Demokratie …</vt:lpstr>
      <vt:lpstr>Volkssouveränität</vt:lpstr>
      <vt:lpstr>Kleiner Exkurs:</vt:lpstr>
      <vt:lpstr>PowerPoint-Präsentation</vt:lpstr>
      <vt:lpstr>Zum Demokratieverständnis und dem Verhalten der Bundesräte an Abstimmungssonntagen:</vt:lpstr>
      <vt:lpstr>Wo liegt denn das Problem, wenn man dem Volk eine Bedeutung gibt, wie Blocher es tut? Die Massen sind verführbar, wenn man an ihre Emotionen appelliert. Wenn es dann keine Gegengewichte gibt, kann es gefährlich werden. Die stärkste Partei könnte den Staat führen, indem sie das Volk bei den Emotionen packt. Das ist ein Risiko.   Sie fürchten die direkte Demokratie? Die direkte Demokratie ist das beste System überhaupt, aber es braucht Bremsen. Wir Liberalen hatten immer Angst vor einer Politik, die mit Emotionen spielt. Man muss verhindern, dass zufällige, aus Gefühlswallungen entstehende Entscheide zu einschneidende Konsequenzen haben. Das Bündnis zwischen einem charismatischen Herrscher und dem von ihm manipulierten Volk ist nicht unsere Sache; es ist Sache der Diktaturen.</vt:lpstr>
      <vt:lpstr>Demokratie = ?</vt:lpstr>
      <vt:lpstr>Blocher in der Weltwoche vom 7. Oktober, 2004</vt:lpstr>
      <vt:lpstr>PowerPoint-Präsentation</vt:lpstr>
      <vt:lpstr>PowerPoint-Präsentation</vt:lpstr>
      <vt:lpstr>DD: Keine Volksbefragungen, sondern bindende politische Entscheidungen</vt:lpstr>
      <vt:lpstr>Weltweiter Siegeszug der direkten Demokratie?</vt:lpstr>
      <vt:lpstr>Sonderfall Schweiz?</vt:lpstr>
      <vt:lpstr>2. Direkte Demokratie in der Schweiz</vt:lpstr>
      <vt:lpstr>Herausbildung in der ersten Hälfte des 19. Jahrhunderts (I)</vt:lpstr>
      <vt:lpstr>Herausbildung in der ersten Hälfte des 19. Jahrhunderts (II)</vt:lpstr>
      <vt:lpstr>Von der repräsentativen zur halbdirekten Demokratie auf Bundesebene</vt:lpstr>
      <vt:lpstr>Das 20. Jahrhundert</vt:lpstr>
      <vt:lpstr>Abgelehnte Erweiterungen</vt:lpstr>
      <vt:lpstr>Theoretische Erläuterungen</vt:lpstr>
      <vt:lpstr>Theorien zur Ausweitung der Stimmberechtigung</vt:lpstr>
      <vt:lpstr>Erkenntnisse (Sprecher 2010: 125)</vt:lpstr>
      <vt:lpstr>PowerPoint-Präsentation</vt:lpstr>
      <vt:lpstr>Kompetenzordnung auf Bundesebene</vt:lpstr>
      <vt:lpstr>Initiative und Referendum</vt:lpstr>
      <vt:lpstr>Unterschiede</vt:lpstr>
      <vt:lpstr>Funktionen und Auswirkungen des Referendums</vt:lpstr>
      <vt:lpstr>Referendum und Konkordanz</vt:lpstr>
      <vt:lpstr>Funktionen und Auswirkungen der Initiative</vt:lpstr>
      <vt:lpstr>Hindernisse, die sich einer Initiative in  den Weg stellen</vt:lpstr>
      <vt:lpstr>Kriesi (1995: 98)</vt:lpstr>
      <vt:lpstr>Wer ergreift Initiativen und Referenden?</vt:lpstr>
      <vt:lpstr>Unterschiede zwischen dem Bund und den tieferen Ebenen: Kantone</vt:lpstr>
      <vt:lpstr>Unterschiede zwischen dem Bund und den tieferen Ebenen: Gemeinden</vt:lpstr>
      <vt:lpstr>Kritik </vt:lpstr>
      <vt:lpstr>PowerPoint-Präsentation</vt:lpstr>
      <vt:lpstr>PowerPoint-Präsentation</vt:lpstr>
      <vt:lpstr>Anzahl Vorlagen im Zeitverlauf</vt:lpstr>
      <vt:lpstr>Erfolgsaussichten</vt:lpstr>
      <vt:lpstr>Unumstrittene Vorlagen von Parlament und Regierung</vt:lpstr>
      <vt:lpstr>Knappe Entscheidungen</vt:lpstr>
      <vt:lpstr>Angenommene Initiativen (20)</vt:lpstr>
      <vt:lpstr>PowerPoint-Präsentation</vt:lpstr>
      <vt:lpstr>PowerPoint-Präsentation</vt:lpstr>
      <vt:lpstr>Politische Themen haben eine Konjunktur</vt:lpstr>
      <vt:lpstr>Paketlösungen</vt:lpstr>
      <vt:lpstr>Indirekte Wirkungen von Initiativen</vt:lpstr>
      <vt:lpstr>Weitere Gründe, Initiativen zu ergreifen:</vt:lpstr>
      <vt:lpstr>2.4 Analyse der Abstimmungsergebnisse auf  aggregiertem Niveau</vt:lpstr>
      <vt:lpstr>Durchschnittliche Ja-Stimmenanteile (alle eidgenössischen Volksabstimmungen zwischen 1872 und 2000) </vt:lpstr>
      <vt:lpstr>Abweichung vom gesamtschweizerischen Mittelwert nach Kantonen. (alle eidgenössischen Volksabstimmungen zwischen 1872 und 2000) </vt:lpstr>
      <vt:lpstr>Abweichung vom gesamtschweizerischen Resultat nach Kantonen und Art der Vorlage</vt:lpstr>
      <vt:lpstr>Cleavages: Konfession</vt:lpstr>
      <vt:lpstr>Differenzen zwischen kath. und prot. Kantone, ausgewählte Urnengänge im 19. Jh.</vt:lpstr>
      <vt:lpstr>Differenzen zwischen kath. und prot. Kantone, ausgewählte Urnengänge und Kantone im 19. Jh.</vt:lpstr>
      <vt:lpstr>Cleavages: Sprache</vt:lpstr>
      <vt:lpstr>Differenzen zwischen deutschspr. und franzspr. Kantonen, ausgewählte Urnengänge</vt:lpstr>
      <vt:lpstr>Analysen der Abstimmungsergebnisse</vt:lpstr>
      <vt:lpstr>Aggregatsdatenanalysen - BFS</vt:lpstr>
      <vt:lpstr>PowerPoint-Präsentation</vt:lpstr>
      <vt:lpstr>PowerPoint-Präsentation</vt:lpstr>
      <vt:lpstr>2.5 Ausblick</vt:lpstr>
      <vt:lpstr>Nach wie vor umstritten</vt:lpstr>
      <vt:lpstr>Reformen der direkten Demokratie </vt:lpstr>
      <vt:lpstr>Exportartikel?</vt:lpstr>
    </vt:vector>
  </TitlesOfParts>
  <Company>Universität Bern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Adrian Ritz</dc:creator>
  <cp:lastModifiedBy>Andreas Ladner</cp:lastModifiedBy>
  <cp:revision>206</cp:revision>
  <dcterms:created xsi:type="dcterms:W3CDTF">2002-11-17T10:43:15Z</dcterms:created>
  <dcterms:modified xsi:type="dcterms:W3CDTF">2013-05-10T12:13:49Z</dcterms:modified>
</cp:coreProperties>
</file>