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5" r:id="rId1"/>
  </p:sldMasterIdLst>
  <p:notesMasterIdLst>
    <p:notesMasterId r:id="rId35"/>
  </p:notesMasterIdLst>
  <p:handoutMasterIdLst>
    <p:handoutMasterId r:id="rId36"/>
  </p:handoutMasterIdLst>
  <p:sldIdLst>
    <p:sldId id="316" r:id="rId2"/>
    <p:sldId id="478" r:id="rId3"/>
    <p:sldId id="480" r:id="rId4"/>
    <p:sldId id="479" r:id="rId5"/>
    <p:sldId id="481" r:id="rId6"/>
    <p:sldId id="516" r:id="rId7"/>
    <p:sldId id="483" r:id="rId8"/>
    <p:sldId id="484" r:id="rId9"/>
    <p:sldId id="487" r:id="rId10"/>
    <p:sldId id="517" r:id="rId11"/>
    <p:sldId id="485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4" r:id="rId25"/>
    <p:sldId id="505" r:id="rId26"/>
    <p:sldId id="506" r:id="rId27"/>
    <p:sldId id="507" r:id="rId28"/>
    <p:sldId id="509" r:id="rId29"/>
    <p:sldId id="511" r:id="rId30"/>
    <p:sldId id="512" r:id="rId31"/>
    <p:sldId id="513" r:id="rId32"/>
    <p:sldId id="514" r:id="rId33"/>
    <p:sldId id="518" r:id="rId34"/>
  </p:sldIdLst>
  <p:sldSz cx="9144000" cy="6858000" type="screen4x3"/>
  <p:notesSz cx="9902825" cy="67722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3">
          <p15:clr>
            <a:srgbClr val="A4A3A4"/>
          </p15:clr>
        </p15:guide>
        <p15:guide id="2" pos="3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85" autoAdjust="0"/>
    <p:restoredTop sz="99626" autoAdjust="0"/>
  </p:normalViewPr>
  <p:slideViewPr>
    <p:cSldViewPr>
      <p:cViewPr varScale="1">
        <p:scale>
          <a:sx n="64" d="100"/>
          <a:sy n="64" d="100"/>
        </p:scale>
        <p:origin x="67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8" y="-72"/>
      </p:cViewPr>
      <p:guideLst>
        <p:guide orient="horz" pos="2133"/>
        <p:guide pos="3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9831" cy="3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2994" y="0"/>
            <a:ext cx="4289831" cy="3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33553"/>
            <a:ext cx="4289831" cy="3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2994" y="6433553"/>
            <a:ext cx="4289831" cy="3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2AF6D48C-593E-45E8-9C9E-AB0B86DBFE30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623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38580" cy="3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64247" y="0"/>
            <a:ext cx="4338579" cy="3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20700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770" y="3229805"/>
            <a:ext cx="7233287" cy="30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7497"/>
            <a:ext cx="4338580" cy="3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64247" y="6407497"/>
            <a:ext cx="4338579" cy="36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fld id="{7CBB4972-10A8-4EA1-A674-F2469E088BD3}" type="slidenum">
              <a:rPr lang="fr-FR" altLang="fr-FR"/>
              <a:pPr/>
              <a:t>‹Nr.›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5738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fld id="{95A7DE8A-EC3C-40DE-B48D-F89811A460D5}" type="slidenum">
              <a:rPr lang="fr-FR" altLang="de-DE" sz="1200">
                <a:latin typeface="Times New Roman" pitchFamily="18" charset="0"/>
              </a:rPr>
              <a:pPr/>
              <a:t>1</a:t>
            </a:fld>
            <a:endParaRPr lang="fr-FR" altLang="de-DE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09588"/>
            <a:ext cx="3384550" cy="253841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212" y="3216777"/>
            <a:ext cx="7920403" cy="3046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mtClean="0"/>
          </a:p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26814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12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CE955B6B-D523-44B3-86D8-B6B25D473B7C}" type="slidenum">
              <a:rPr lang="fr-FR" altLang="fr-FR" sz="1200">
                <a:latin typeface="Times New Roman" panose="02020603050405020304" pitchFamily="18" charset="0"/>
              </a:rPr>
              <a:pPr/>
              <a:t>11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4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73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41D00B2E-5E8C-45D2-BEC5-A761FCC41838}" type="slidenum">
              <a:rPr lang="fr-FR" altLang="fr-FR" sz="1200">
                <a:latin typeface="Times New Roman" panose="02020603050405020304" pitchFamily="18" charset="0"/>
              </a:rPr>
              <a:pPr/>
              <a:t>12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9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A1180A38-300B-4DE3-8CA9-524DEEE529BF}" type="slidenum">
              <a:rPr lang="fr-FR" altLang="fr-FR" sz="1200">
                <a:latin typeface="Times New Roman" panose="02020603050405020304" pitchFamily="18" charset="0"/>
              </a:rPr>
              <a:pPr/>
              <a:t>13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0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93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25B50569-4C0E-44FA-8940-DE52506CBA79}" type="slidenum">
              <a:rPr lang="fr-FR" altLang="fr-FR" sz="1200">
                <a:latin typeface="Times New Roman" panose="02020603050405020304" pitchFamily="18" charset="0"/>
              </a:rPr>
              <a:pPr/>
              <a:t>14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4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04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D226A4B6-8A64-42E4-B275-694A0EAEE5D9}" type="slidenum">
              <a:rPr lang="fr-FR" altLang="fr-FR" sz="1200">
                <a:latin typeface="Times New Roman" panose="02020603050405020304" pitchFamily="18" charset="0"/>
              </a:rPr>
              <a:pPr/>
              <a:t>15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0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14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0DBC7144-350A-4E93-9163-78897D4B5AAF}" type="slidenum">
              <a:rPr lang="fr-FR" altLang="fr-FR" sz="1200">
                <a:latin typeface="Times New Roman" panose="02020603050405020304" pitchFamily="18" charset="0"/>
              </a:rPr>
              <a:pPr/>
              <a:t>16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92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D7832C3E-E737-4468-8335-B4D1D906D242}" type="slidenum">
              <a:rPr lang="fr-FR" altLang="fr-FR" sz="1200">
                <a:latin typeface="Times New Roman" panose="02020603050405020304" pitchFamily="18" charset="0"/>
              </a:rPr>
              <a:pPr/>
              <a:t>17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5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34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47B71E4D-747F-4121-9059-B1976A68DB5B}" type="slidenum">
              <a:rPr lang="fr-FR" altLang="fr-FR" sz="1200">
                <a:latin typeface="Times New Roman" panose="02020603050405020304" pitchFamily="18" charset="0"/>
              </a:rPr>
              <a:pPr/>
              <a:t>18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9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45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419EE990-FFAC-4340-B3F0-293F9BE20142}" type="slidenum">
              <a:rPr lang="fr-FR" altLang="fr-FR" sz="1200">
                <a:latin typeface="Times New Roman" panose="02020603050405020304" pitchFamily="18" charset="0"/>
              </a:rPr>
              <a:pPr/>
              <a:t>19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59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55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2B8557C3-2EDB-488F-8A8E-6249AEA62B80}" type="slidenum">
              <a:rPr lang="fr-FR" altLang="fr-FR" sz="1200">
                <a:latin typeface="Times New Roman" panose="02020603050405020304" pitchFamily="18" charset="0"/>
              </a:rPr>
              <a:pPr/>
              <a:t>20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7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2D01C13A-FCC4-4732-8277-C51BA7A3D048}" type="slidenum">
              <a:rPr lang="fr-FR" altLang="fr-FR" sz="1200">
                <a:latin typeface="Times New Roman" panose="02020603050405020304" pitchFamily="18" charset="0"/>
              </a:rPr>
              <a:pPr/>
              <a:t>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14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65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2C21227F-DD1A-4EC4-A810-6ED8CEB6CA1A}" type="slidenum">
              <a:rPr lang="fr-FR" altLang="fr-FR" sz="1200">
                <a:latin typeface="Times New Roman" panose="02020603050405020304" pitchFamily="18" charset="0"/>
              </a:rPr>
              <a:pPr/>
              <a:t>21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85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75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CDB8BDCA-EBAC-44B0-9628-750692F13D61}" type="slidenum">
              <a:rPr lang="fr-FR" altLang="fr-FR" sz="1200">
                <a:latin typeface="Times New Roman" panose="02020603050405020304" pitchFamily="18" charset="0"/>
              </a:rPr>
              <a:pPr/>
              <a:t>22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3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BA1179FB-A7C8-4100-9D4A-A37004C8981B}" type="slidenum">
              <a:rPr lang="fr-FR" altLang="fr-FR" sz="1200">
                <a:latin typeface="Times New Roman" panose="02020603050405020304" pitchFamily="18" charset="0"/>
              </a:rPr>
              <a:pPr/>
              <a:t>23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20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A96739FD-9645-4B42-9D46-6A08C3A32DCA}" type="slidenum">
              <a:rPr lang="fr-FR" altLang="fr-FR" sz="1200">
                <a:latin typeface="Times New Roman" panose="02020603050405020304" pitchFamily="18" charset="0"/>
              </a:rPr>
              <a:pPr/>
              <a:t>24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99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EF07729B-E2E4-42AD-9369-AA5074F49228}" type="slidenum">
              <a:rPr lang="fr-FR" altLang="fr-FR" sz="1200">
                <a:latin typeface="Times New Roman" panose="02020603050405020304" pitchFamily="18" charset="0"/>
              </a:rPr>
              <a:pPr/>
              <a:t>25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09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27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90D93030-6E0A-45E4-899C-0837DBF37B69}" type="slidenum">
              <a:rPr lang="fr-FR" altLang="fr-FR" sz="1200">
                <a:latin typeface="Times New Roman" panose="02020603050405020304" pitchFamily="18" charset="0"/>
              </a:rPr>
              <a:pPr/>
              <a:t>26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56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37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7C59159F-F4A6-46FE-BB17-9E5514F80F83}" type="slidenum">
              <a:rPr lang="fr-FR" altLang="fr-FR" sz="1200">
                <a:latin typeface="Times New Roman" panose="02020603050405020304" pitchFamily="18" charset="0"/>
              </a:rPr>
              <a:pPr/>
              <a:t>27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4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02927AD3-B701-4FB1-B572-CACBB5FA767E}" type="slidenum">
              <a:rPr lang="fr-FR" altLang="fr-FR" sz="1200">
                <a:latin typeface="Times New Roman" panose="02020603050405020304" pitchFamily="18" charset="0"/>
              </a:rPr>
              <a:pPr/>
              <a:t>28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78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0921D016-767C-4DC8-8831-D2B2455AA992}" type="slidenum">
              <a:rPr lang="fr-FR" altLang="fr-FR" sz="1200">
                <a:latin typeface="Times New Roman" panose="02020603050405020304" pitchFamily="18" charset="0"/>
              </a:rPr>
              <a:pPr/>
              <a:t>29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56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88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51E0B87F-C363-4EA9-8365-91ABF1E9C6A4}" type="slidenum">
              <a:rPr lang="fr-FR" altLang="fr-FR" sz="1200">
                <a:latin typeface="Times New Roman" panose="02020603050405020304" pitchFamily="18" charset="0"/>
              </a:rPr>
              <a:pPr/>
              <a:t>30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29392B49-0631-4474-8D0D-95A206FBA56B}" type="slidenum">
              <a:rPr lang="fr-FR" altLang="fr-FR" sz="1200">
                <a:latin typeface="Times New Roman" panose="02020603050405020304" pitchFamily="18" charset="0"/>
              </a:rPr>
              <a:pPr/>
              <a:t>3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87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798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63BEF0BE-9EC7-4032-8785-D0EF3A266A89}" type="slidenum">
              <a:rPr lang="fr-FR" altLang="fr-FR" sz="1200">
                <a:latin typeface="Times New Roman" panose="02020603050405020304" pitchFamily="18" charset="0"/>
              </a:rPr>
              <a:pPr/>
              <a:t>31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32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809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E6A1E510-3BD1-4CF4-B8B0-2F5D03A16ABF}" type="slidenum">
              <a:rPr lang="fr-FR" altLang="fr-FR" sz="1200">
                <a:latin typeface="Times New Roman" panose="02020603050405020304" pitchFamily="18" charset="0"/>
              </a:rPr>
              <a:pPr/>
              <a:t>32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2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fr-FR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437FC97B-35A2-4493-8896-561CA9D0AA82}" type="slidenum">
              <a:rPr lang="fr-FR" altLang="fr-FR" sz="1200">
                <a:latin typeface="Times New Roman" panose="02020603050405020304" pitchFamily="18" charset="0"/>
              </a:rPr>
              <a:pPr/>
              <a:t>4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2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5A558B15-FB90-4F08-B65F-2A0468A6DC63}" type="slidenum">
              <a:rPr lang="fr-FR" altLang="fr-FR" sz="1200">
                <a:latin typeface="Times New Roman" panose="02020603050405020304" pitchFamily="18" charset="0"/>
              </a:rPr>
              <a:pPr/>
              <a:t>5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78084CDA-BBC7-47BE-BE05-23EAE16A2D52}" type="slidenum">
              <a:rPr lang="fr-FR" altLang="fr-FR" sz="1200">
                <a:latin typeface="Times New Roman" panose="02020603050405020304" pitchFamily="18" charset="0"/>
              </a:rPr>
              <a:pPr/>
              <a:t>7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7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940B5439-351C-4D69-A68F-CE72B519EA27}" type="slidenum">
              <a:rPr lang="fr-FR" altLang="fr-FR" sz="1200">
                <a:latin typeface="Times New Roman" panose="02020603050405020304" pitchFamily="18" charset="0"/>
              </a:rPr>
              <a:pPr/>
              <a:t>8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fr-FR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648CB96A-2E4C-416F-A6A2-690638CCAF6E}" type="slidenum">
              <a:rPr lang="fr-FR" altLang="fr-FR" sz="1200">
                <a:latin typeface="Times New Roman" panose="02020603050405020304" pitchFamily="18" charset="0"/>
              </a:rPr>
              <a:pPr/>
              <a:t>9</a:t>
            </a:fld>
            <a:endParaRPr lang="fr-FR" altLang="fr-F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2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 smtClean="0"/>
          </a:p>
        </p:txBody>
      </p:sp>
      <p:sp>
        <p:nvSpPr>
          <p:cNvPr id="137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fld id="{F822892C-24A6-43AF-9F7A-4B39BEED6601}" type="slidenum">
              <a:rPr lang="fr-FR" altLang="de-DE" sz="1200">
                <a:latin typeface="Times New Roman" pitchFamily="18" charset="0"/>
              </a:rPr>
              <a:pPr/>
              <a:t>10</a:t>
            </a:fld>
            <a:endParaRPr lang="fr-FR" altLang="de-DE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jgrosse:Documents:1474_Event_Accueil_prof_2005:PresentationPPT_MDP:CAV-CAM-01771-HQ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124200" y="0"/>
            <a:ext cx="5995988" cy="6858000"/>
          </a:xfrm>
          <a:prstGeom prst="rect">
            <a:avLst/>
          </a:pr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>
              <a:latin typeface="Arial" charset="0"/>
            </a:endParaRPr>
          </a:p>
        </p:txBody>
      </p:sp>
      <p:pic>
        <p:nvPicPr>
          <p:cNvPr id="5" name="Picture 11" descr="Macintosh HD:Users:jgrosse:Documents:1474_Event_Accueil_prof_2005:PresentationPPT_MDP:CAV-CAM-01771-HQ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7818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3124200" cy="6858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>
              <a:latin typeface="Arial" charset="0"/>
            </a:endParaRPr>
          </a:p>
        </p:txBody>
      </p:sp>
      <p:pic>
        <p:nvPicPr>
          <p:cNvPr id="7" name="Picture 13" descr="&#10;ppt1final.png                                                  05D47BE1Macintosh HD                   BBA3E165: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71600" y="3657600"/>
            <a:ext cx="7391400" cy="1905000"/>
          </a:xfrm>
        </p:spPr>
        <p:txBody>
          <a:bodyPr anchor="t"/>
          <a:lstStyle>
            <a:lvl1pPr algn="l">
              <a:defRPr sz="36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7391400" cy="533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ABABAB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7908925" y="6229350"/>
            <a:ext cx="1006475" cy="246063"/>
          </a:xfrm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D1C316-B8C7-4AB8-B008-641EE6F4133F}" type="datetime2">
              <a:rPr lang="fr-FR" altLang="fr-FR"/>
              <a:pPr/>
              <a:t>lundi 26 juin 2017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230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CA9D7-A2AE-4715-A683-856F0221D289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3D971084-622D-462C-BD70-EEB9F5BDE437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76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9C0A-3D90-4819-835C-63E606594997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8FEFA3A6-8D9B-41C6-9527-E6584610DFB0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1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F6AC-ADAE-45EB-B28A-20ACAFA6E30C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0E5F48EE-B87C-4207-B7E6-8E30ADD750B1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20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EA008-4D9E-47F5-83E2-1A185C0C9CCA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5F3C6923-57B6-4441-89A2-B67F297627D6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82318-F0AA-4C50-B1D0-A09E97549BB6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CA67E827-3C30-445E-B73F-B8A48CD7DDDE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66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0D3E3-D5CA-43B5-9492-1B71857AF215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F46B55A0-4625-42A4-95B9-E61C9E16E0C4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735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FDBA06-CE64-4299-8DB1-7B25EA7EE780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DA9FFCF6-069B-45D4-9BCC-FABE906DAAA3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83D8D-FC7B-4BA6-AD92-11E93E4B2593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A349213C-6F1D-4438-8458-D5E23002CEE6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215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F41D5-B28F-4674-A3F4-ADD2E0824162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54E23ADC-57C2-4569-BCCB-5DE595F5018A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243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AD6F8-5B7B-4FDA-98DA-DBF0D8FB4033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E24D7B45-0E4A-4157-BC8B-5A83ADC5A706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41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Macintosh%20HD:Users:jgrosse:Desktop:logoUNIL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019800"/>
            <a:ext cx="3111500" cy="8382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3111500" y="6019800"/>
            <a:ext cx="6032500" cy="838200"/>
          </a:xfrm>
          <a:prstGeom prst="rect">
            <a:avLst/>
          </a:prstGeom>
          <a:solidFill>
            <a:srgbClr val="ABA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>
              <a:latin typeface="Arial" charset="0"/>
            </a:endParaRPr>
          </a:p>
        </p:txBody>
      </p:sp>
      <p:pic>
        <p:nvPicPr>
          <p:cNvPr id="1028" name="Picture 15" descr="ppt2final3.png                                                 05D47BE1Macintosh HD                   BBA3E165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7100"/>
            <a:ext cx="9144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381000" y="6019800"/>
            <a:ext cx="2209800" cy="5334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" charset="-128"/>
              </a:defRPr>
            </a:lvl9pPr>
          </a:lstStyle>
          <a:p>
            <a:endParaRPr lang="fr-CH" altLang="fr-FR"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86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2103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321A6196-6C2D-4EB3-8BC7-F09B36031071}" type="datetime2">
              <a:rPr lang="fr-FR" altLang="fr-FR"/>
              <a:pPr/>
              <a:t>lundi 26 juin 2017</a:t>
            </a:fld>
            <a:endParaRPr lang="fr-FR" altLang="fr-FR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103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 altLang="fr-FR"/>
              <a:t>Titre de la présentation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28925" y="6242050"/>
            <a:ext cx="2967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0F7A2CD1-C89C-48DD-A93C-07B3DA744E76}" type="slidenum">
              <a:rPr lang="fr-FR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  <a:endParaRPr lang="fr-FR" dirty="0"/>
          </a:p>
        </p:txBody>
      </p:sp>
      <p:pic>
        <p:nvPicPr>
          <p:cNvPr id="1035" name="Picture 12" descr="Macintosh HD:Users:jgrosse:Desktop:logoUNIL.png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96000"/>
            <a:ext cx="1460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99CC"/>
          </a:solidFill>
          <a:latin typeface="Verdana" pitchFamily="1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3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2852738"/>
            <a:ext cx="5715000" cy="1112837"/>
          </a:xfrm>
        </p:spPr>
        <p:txBody>
          <a:bodyPr/>
          <a:lstStyle/>
          <a:p>
            <a:r>
              <a:rPr lang="fr-FR" altLang="de-DE" sz="2000" dirty="0" err="1" smtClean="0">
                <a:solidFill>
                  <a:srgbClr val="000000"/>
                </a:solidFill>
              </a:rPr>
              <a:t>Gemeindeversammlung</a:t>
            </a:r>
            <a:r>
              <a:rPr lang="fr-FR" altLang="de-DE" sz="2000" dirty="0" smtClean="0">
                <a:solidFill>
                  <a:srgbClr val="000000"/>
                </a:solidFill>
              </a:rPr>
              <a:t> </a:t>
            </a:r>
            <a:r>
              <a:rPr lang="fr-FR" altLang="de-DE" sz="2000" dirty="0" err="1" smtClean="0">
                <a:solidFill>
                  <a:srgbClr val="000000"/>
                </a:solidFill>
              </a:rPr>
              <a:t>oder</a:t>
            </a:r>
            <a:r>
              <a:rPr lang="fr-FR" altLang="de-DE" sz="2000" dirty="0" smtClean="0">
                <a:solidFill>
                  <a:srgbClr val="000000"/>
                </a:solidFill>
              </a:rPr>
              <a:t> </a:t>
            </a:r>
            <a:r>
              <a:rPr lang="fr-FR" altLang="de-DE" sz="2000" dirty="0" err="1" smtClean="0">
                <a:solidFill>
                  <a:srgbClr val="000000"/>
                </a:solidFill>
              </a:rPr>
              <a:t>Gemeindeparlament</a:t>
            </a:r>
            <a:endParaRPr lang="fr-FR" altLang="de-DE" sz="2000" b="0" dirty="0" smtClean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3644900"/>
            <a:ext cx="5715000" cy="1652588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endParaRPr lang="de-CH" altLang="de-DE" dirty="0" smtClean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</a:pPr>
            <a:r>
              <a:rPr lang="de-CH" altLang="de-DE" sz="1600" dirty="0" smtClean="0">
                <a:solidFill>
                  <a:srgbClr val="000066"/>
                </a:solidFill>
              </a:rPr>
              <a:t>Prof. Andreas Ladner</a:t>
            </a:r>
          </a:p>
          <a:p>
            <a:pPr>
              <a:lnSpc>
                <a:spcPct val="120000"/>
              </a:lnSpc>
            </a:pPr>
            <a:endParaRPr lang="de-CH" altLang="de-DE" sz="1600" dirty="0" smtClean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</a:pPr>
            <a:r>
              <a:rPr lang="de-CH" altLang="de-DE" dirty="0" smtClean="0">
                <a:solidFill>
                  <a:srgbClr val="000066"/>
                </a:solidFill>
              </a:rPr>
              <a:t>Wallisellen, 26. Juni 2017</a:t>
            </a:r>
          </a:p>
          <a:p>
            <a:pPr>
              <a:lnSpc>
                <a:spcPct val="120000"/>
              </a:lnSpc>
            </a:pPr>
            <a:endParaRPr lang="de-DE" altLang="de-DE" sz="1600" dirty="0" smtClean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</a:pPr>
            <a:endParaRPr lang="de-DE" altLang="de-DE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altLang="de-DE" dirty="0" smtClean="0"/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| </a:t>
            </a:r>
            <a:r>
              <a:rPr lang="fr-FR">
                <a:solidFill>
                  <a:schemeClr val="bg2"/>
                </a:solidFill>
              </a:rPr>
              <a:t>Diapositive </a:t>
            </a:r>
            <a:fld id="{103F732E-8DF9-42B2-BD3C-ADC740387207}" type="slidenum">
              <a:rPr lang="fr-FR">
                <a:solidFill>
                  <a:schemeClr val="bg2"/>
                </a:solidFill>
              </a:rPr>
              <a:pPr>
                <a:defRPr/>
              </a:pPr>
              <a:t>10</a:t>
            </a:fld>
            <a:r>
              <a:rPr lang="fr-FR">
                <a:solidFill>
                  <a:schemeClr val="bg2"/>
                </a:solidFill>
              </a:rPr>
              <a:t> </a:t>
            </a:r>
            <a:r>
              <a:rPr lang="fr-FR"/>
              <a:t>|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49275"/>
            <a:ext cx="5221287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3806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292599" y="2038062"/>
            <a:ext cx="363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«Im achten Anlauf hat es endlich geklappt.»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874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Kantone mit vielen Parlamenten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751681" y="1844824"/>
            <a:ext cx="7640637" cy="4114800"/>
          </a:xfrm>
        </p:spPr>
        <p:txBody>
          <a:bodyPr/>
          <a:lstStyle/>
          <a:p>
            <a:r>
              <a:rPr lang="de-CH" altLang="fr-FR" sz="2000" dirty="0" smtClean="0"/>
              <a:t>Alle Gemeinden: GE, NE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Kleine Gemeinden mit Parlamenten: VD, FR, TI, (VS f.)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Mittelgrosse Gemeinden mit Parlamenten: BE, AG, SH, GR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Parlamente nur in ganz grossen Gemeinden: restliche Kantone</a:t>
            </a:r>
          </a:p>
        </p:txBody>
      </p:sp>
    </p:spTree>
    <p:extLst>
      <p:ext uri="{BB962C8B-B14F-4D97-AF65-F5344CB8AC3E}">
        <p14:creationId xmlns:p14="http://schemas.microsoft.com/office/powerpoint/2010/main" val="36445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800" smtClean="0"/>
              <a:t>Inhaltsverzeichnis</a:t>
            </a:r>
            <a:endParaRPr lang="de-CH" altLang="fr-FR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928688" y="1785938"/>
            <a:ext cx="7640637" cy="4114800"/>
          </a:xfrm>
        </p:spPr>
        <p:txBody>
          <a:bodyPr/>
          <a:lstStyle/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Einleitung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Die Verbreitung der Gemeindeparlamente in den Schweizer Gemeinden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b="1" smtClean="0">
                <a:solidFill>
                  <a:schemeClr val="tx2"/>
                </a:solidFill>
              </a:rPr>
              <a:t>Demokratietheoretische Überlegungen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Stärken und Schwächen der Gemeindeversammlung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ist von einem Gemeindeparlament zu erwarten?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7351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altLang="fr-FR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85813"/>
            <a:ext cx="25987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29063"/>
            <a:ext cx="33575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0046.jpg (45309 octet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928688"/>
            <a:ext cx="3822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857625"/>
            <a:ext cx="33480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Zwei Ebenen der Diskussion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1000125" y="1785938"/>
            <a:ext cx="7640638" cy="4114800"/>
          </a:xfrm>
        </p:spPr>
        <p:txBody>
          <a:bodyPr/>
          <a:lstStyle/>
          <a:p>
            <a:endParaRPr lang="de-CH" altLang="fr-FR" smtClean="0"/>
          </a:p>
          <a:p>
            <a:endParaRPr lang="de-CH" altLang="fr-FR" smtClean="0"/>
          </a:p>
          <a:p>
            <a:r>
              <a:rPr lang="de-CH" altLang="fr-FR" smtClean="0"/>
              <a:t>Demokratietheoretische Überlegungen</a:t>
            </a:r>
          </a:p>
          <a:p>
            <a:endParaRPr lang="de-CH" altLang="fr-FR" smtClean="0"/>
          </a:p>
          <a:p>
            <a:r>
              <a:rPr lang="de-CH" altLang="fr-FR" smtClean="0"/>
              <a:t>Empirische Frage</a:t>
            </a:r>
          </a:p>
        </p:txBody>
      </p:sp>
    </p:spTree>
    <p:extLst>
      <p:ext uri="{BB962C8B-B14F-4D97-AF65-F5344CB8AC3E}">
        <p14:creationId xmlns:p14="http://schemas.microsoft.com/office/powerpoint/2010/main" val="27101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Vorteile der Versammlungsdemokratie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>
          <a:xfrm>
            <a:off x="683568" y="1628800"/>
            <a:ext cx="8686800" cy="4343400"/>
          </a:xfrm>
        </p:spPr>
        <p:txBody>
          <a:bodyPr/>
          <a:lstStyle/>
          <a:p>
            <a:r>
              <a:rPr lang="de-CH" altLang="fr-FR" sz="2000" dirty="0" smtClean="0"/>
              <a:t>Urform der Demokratie (Athen!)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Mehr als nur ja oder nein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Deliberation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Kostengünstig</a:t>
            </a:r>
          </a:p>
        </p:txBody>
      </p:sp>
    </p:spTree>
    <p:extLst>
      <p:ext uri="{BB962C8B-B14F-4D97-AF65-F5344CB8AC3E}">
        <p14:creationId xmlns:p14="http://schemas.microsoft.com/office/powerpoint/2010/main" val="18817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Vorteile der Parlamentsdemokratie</a:t>
            </a: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928688" y="1714500"/>
            <a:ext cx="7640637" cy="4114800"/>
          </a:xfrm>
        </p:spPr>
        <p:txBody>
          <a:bodyPr/>
          <a:lstStyle/>
          <a:p>
            <a:r>
              <a:rPr lang="de-CH" altLang="fr-FR" sz="2000" dirty="0" smtClean="0"/>
              <a:t>Politik wird von einem breiteren Kreis von besser informierten </a:t>
            </a:r>
            <a:r>
              <a:rPr lang="de-CH" altLang="fr-FR" sz="2000" dirty="0" err="1" smtClean="0"/>
              <a:t>BürgerInnen</a:t>
            </a:r>
            <a:r>
              <a:rPr lang="de-CH" altLang="fr-FR" sz="2000" dirty="0" smtClean="0"/>
              <a:t> bestimmt (Repräsentation)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Interessenunterschiede kommen klarer zum Ausdruck (Parteien)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Macht der Exekutive wird beschränkt (Kommissionen)</a:t>
            </a:r>
          </a:p>
        </p:txBody>
      </p:sp>
    </p:spTree>
    <p:extLst>
      <p:ext uri="{BB962C8B-B14F-4D97-AF65-F5344CB8AC3E}">
        <p14:creationId xmlns:p14="http://schemas.microsoft.com/office/powerpoint/2010/main" val="7198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800" smtClean="0"/>
              <a:t>Inhaltsverzeichnis</a:t>
            </a:r>
            <a:endParaRPr lang="de-CH" altLang="fr-FR" smtClean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928688" y="1785938"/>
            <a:ext cx="7640637" cy="4114800"/>
          </a:xfrm>
        </p:spPr>
        <p:txBody>
          <a:bodyPr/>
          <a:lstStyle/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Einleitung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Die Verbreitung der Gemeindeparlamente in den Schweizer Gemeinden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Demokratietheoretische Überlegungen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b="1" smtClean="0">
                <a:solidFill>
                  <a:schemeClr val="tx2"/>
                </a:solidFill>
              </a:rPr>
              <a:t>Stärken und Schwächen der Gemeindeversammlung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ist von einem Gemeindeparlament zu erwarten?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tun?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endParaRPr lang="de-CH" altLang="fr-FR" sz="1800" smtClean="0"/>
          </a:p>
        </p:txBody>
      </p:sp>
    </p:spTree>
    <p:extLst>
      <p:ext uri="{BB962C8B-B14F-4D97-AF65-F5344CB8AC3E}">
        <p14:creationId xmlns:p14="http://schemas.microsoft.com/office/powerpoint/2010/main" val="6228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Kritik an der Gemeindeversammlung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1000125" y="1785938"/>
            <a:ext cx="7640638" cy="4114800"/>
          </a:xfrm>
        </p:spPr>
        <p:txBody>
          <a:bodyPr/>
          <a:lstStyle/>
          <a:p>
            <a:r>
              <a:rPr lang="de-CH" altLang="fr-FR" sz="2000" smtClean="0"/>
              <a:t>Aufwändig</a:t>
            </a:r>
          </a:p>
          <a:p>
            <a:r>
              <a:rPr lang="de-CH" altLang="fr-FR" sz="2000" smtClean="0"/>
              <a:t>Keine geheime Stimmabgabe</a:t>
            </a:r>
          </a:p>
          <a:p>
            <a:r>
              <a:rPr lang="de-CH" altLang="fr-FR" sz="2000" smtClean="0"/>
              <a:t>Anfälligkeit auf Stimmungsmache</a:t>
            </a:r>
          </a:p>
          <a:p>
            <a:endParaRPr lang="de-CH" altLang="fr-FR" sz="2000" smtClean="0"/>
          </a:p>
          <a:p>
            <a:r>
              <a:rPr lang="de-CH" altLang="fr-FR" sz="2000" smtClean="0"/>
              <a:t>Beteiligung (quantitativ)</a:t>
            </a:r>
          </a:p>
          <a:p>
            <a:r>
              <a:rPr lang="de-CH" altLang="fr-FR" sz="2000" smtClean="0"/>
              <a:t>Selektive Mobilisierung</a:t>
            </a:r>
          </a:p>
          <a:p>
            <a:r>
              <a:rPr lang="de-CH" altLang="fr-FR" sz="2000" smtClean="0"/>
              <a:t>Nachträgliche Urnenabstimmung</a:t>
            </a:r>
          </a:p>
          <a:p>
            <a:r>
              <a:rPr lang="de-CH" altLang="fr-FR" sz="2000" smtClean="0"/>
              <a:t>Spricht nur einen bestimmten Teil der Einwohner an</a:t>
            </a:r>
          </a:p>
        </p:txBody>
      </p:sp>
    </p:spTree>
    <p:extLst>
      <p:ext uri="{BB962C8B-B14F-4D97-AF65-F5344CB8AC3E}">
        <p14:creationId xmlns:p14="http://schemas.microsoft.com/office/powerpoint/2010/main" val="26145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235267" y="164769"/>
            <a:ext cx="8686800" cy="990600"/>
          </a:xfrm>
        </p:spPr>
        <p:txBody>
          <a:bodyPr/>
          <a:lstStyle/>
          <a:p>
            <a:r>
              <a:rPr lang="de-CH" altLang="fr-FR" sz="2400" dirty="0" smtClean="0"/>
              <a:t>Tiefe und sinkende Beteiligungswerte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74295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feld 4"/>
          <p:cNvSpPr txBox="1">
            <a:spLocks noChangeArrowheads="1"/>
          </p:cNvSpPr>
          <p:nvPr/>
        </p:nvSpPr>
        <p:spPr bwMode="auto">
          <a:xfrm>
            <a:off x="785813" y="5929313"/>
            <a:ext cx="1785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600">
                <a:latin typeface="Arial Unicode MS" panose="020B0604020202020204" pitchFamily="34" charset="-128"/>
              </a:rPr>
              <a:t>N=595</a:t>
            </a:r>
            <a:endParaRPr lang="de-CH" altLang="fr-FR" sz="24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5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40799" y="364706"/>
            <a:ext cx="7378700" cy="309562"/>
          </a:xfrm>
        </p:spPr>
        <p:txBody>
          <a:bodyPr/>
          <a:lstStyle/>
          <a:p>
            <a:r>
              <a:rPr lang="de-CH" altLang="fr-FR" sz="2400" dirty="0" smtClean="0"/>
              <a:t>Versammlungsdemokratie ……………..……. </a:t>
            </a:r>
            <a:br>
              <a:rPr lang="de-CH" altLang="fr-FR" sz="2400" dirty="0" smtClean="0"/>
            </a:br>
            <a:r>
              <a:rPr lang="de-CH" altLang="fr-FR" sz="2400" dirty="0" smtClean="0"/>
              <a:t>                               und Gemeindefusionen</a:t>
            </a:r>
            <a:endParaRPr lang="en-GB" altLang="fr-FR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8072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80728"/>
            <a:ext cx="4464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5750" y="4123978"/>
            <a:ext cx="785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dirty="0">
                <a:latin typeface="+mj-lt"/>
              </a:rPr>
              <a:t>AI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72438" y="4195415"/>
            <a:ext cx="7858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CH" dirty="0">
                <a:latin typeface="+mj-lt"/>
              </a:rPr>
              <a:t>GL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266728"/>
            <a:ext cx="3571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cxnSpLocks noChangeShapeType="1"/>
          </p:cNvCxnSpPr>
          <p:nvPr/>
        </p:nvCxnSpPr>
        <p:spPr bwMode="auto">
          <a:xfrm flipV="1">
            <a:off x="1000125" y="4052540"/>
            <a:ext cx="4214813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 rot="10800000">
            <a:off x="5072063" y="4266853"/>
            <a:ext cx="2928937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7045268" y="4791323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7. Mai 2006 </a:t>
            </a:r>
            <a:br>
              <a:rPr lang="de-CH" sz="1800" dirty="0" smtClean="0"/>
            </a:br>
            <a:r>
              <a:rPr lang="de-CH" sz="1800" dirty="0" smtClean="0"/>
              <a:t>VI –&gt; AO LG (25.11.2007)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39577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Verlauf von Gemeindeversammlungen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79121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>
            <a:spLocks noChangeArrowheads="1"/>
          </p:cNvSpPr>
          <p:nvPr/>
        </p:nvSpPr>
        <p:spPr bwMode="auto">
          <a:xfrm>
            <a:off x="4714875" y="4786313"/>
            <a:ext cx="571500" cy="571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CH" altLang="fr-FR" sz="240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2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1214438" y="642938"/>
            <a:ext cx="6692900" cy="304800"/>
          </a:xfrm>
        </p:spPr>
        <p:txBody>
          <a:bodyPr/>
          <a:lstStyle/>
          <a:p>
            <a:r>
              <a:rPr lang="de-CH" altLang="fr-FR" sz="1800" smtClean="0"/>
              <a:t>Wie häufig kommt es in der GV zu Versuchen von Parteien etc..., Entscheidungen durch selektive Mobilisierung zu beeinflussen?</a:t>
            </a:r>
          </a:p>
        </p:txBody>
      </p:sp>
      <p:sp>
        <p:nvSpPr>
          <p:cNvPr id="2662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smtClean="0"/>
          </a:p>
        </p:txBody>
      </p:sp>
      <p:sp>
        <p:nvSpPr>
          <p:cNvPr id="26628" name="Textfeld 4"/>
          <p:cNvSpPr txBox="1">
            <a:spLocks noChangeArrowheads="1"/>
          </p:cNvSpPr>
          <p:nvPr/>
        </p:nvSpPr>
        <p:spPr bwMode="auto">
          <a:xfrm>
            <a:off x="1000125" y="6072188"/>
            <a:ext cx="3500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400">
                <a:latin typeface="Arial Unicode MS" panose="020B0604020202020204" pitchFamily="34" charset="-128"/>
              </a:rPr>
              <a:t>N=1110; 1 = nie, 7 = immer</a:t>
            </a:r>
            <a:endParaRPr lang="de-CH" altLang="fr-FR" sz="2400">
              <a:latin typeface="Arial Unicode MS" panose="020B0604020202020204" pitchFamily="34" charset="-128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72501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Kann zu einem Entscheid der GV eine Urnenabstimmung verlangt werden?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0"/>
            <a:ext cx="71437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feld 4"/>
          <p:cNvSpPr txBox="1">
            <a:spLocks noChangeArrowheads="1"/>
          </p:cNvSpPr>
          <p:nvPr/>
        </p:nvSpPr>
        <p:spPr bwMode="auto">
          <a:xfrm>
            <a:off x="785813" y="6072188"/>
            <a:ext cx="721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400">
                <a:latin typeface="Arial Unicode MS" panose="020B0604020202020204" pitchFamily="34" charset="-128"/>
              </a:rPr>
              <a:t>Urnenabstimmungen sind in ca. 45% der Versammlungsgemeinden möglich, </a:t>
            </a:r>
            <a:r>
              <a:rPr lang="de-CH" altLang="fr-FR" sz="1200">
                <a:latin typeface="Arial Unicode MS" panose="020B0604020202020204" pitchFamily="34" charset="-128"/>
              </a:rPr>
              <a:t>N=1093</a:t>
            </a:r>
            <a:endParaRPr lang="de-CH" altLang="fr-FR" sz="24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5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Werden Entscheide an der Urne umgestossen?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000250"/>
            <a:ext cx="62817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779912" y="5157192"/>
            <a:ext cx="4006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CH" sz="1600" b="1" dirty="0">
                <a:solidFill>
                  <a:schemeClr val="tx2"/>
                </a:solidFill>
                <a:latin typeface="+mj-lt"/>
              </a:rPr>
              <a:t>Kein Einfluss der Gemeindegrösse auf den Erfolg von Referenden!</a:t>
            </a:r>
          </a:p>
        </p:txBody>
      </p:sp>
    </p:spTree>
    <p:extLst>
      <p:ext uri="{BB962C8B-B14F-4D97-AF65-F5344CB8AC3E}">
        <p14:creationId xmlns:p14="http://schemas.microsoft.com/office/powerpoint/2010/main" val="38890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265212"/>
          </a:xfrm>
        </p:spPr>
        <p:txBody>
          <a:bodyPr/>
          <a:lstStyle/>
          <a:p>
            <a:r>
              <a:rPr lang="de-CH" altLang="fr-FR" sz="1800" dirty="0" smtClean="0"/>
              <a:t>Beteiligung: Gemeinden mit mehr als 8000 Einwohner</a:t>
            </a:r>
          </a:p>
        </p:txBody>
      </p:sp>
      <p:sp>
        <p:nvSpPr>
          <p:cNvPr id="307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1" y="836712"/>
            <a:ext cx="740568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>
            <a:cxnSpLocks noChangeShapeType="1"/>
          </p:cNvCxnSpPr>
          <p:nvPr/>
        </p:nvCxnSpPr>
        <p:spPr bwMode="auto">
          <a:xfrm>
            <a:off x="1195865" y="2060848"/>
            <a:ext cx="7072312" cy="1588"/>
          </a:xfrm>
          <a:prstGeom prst="line">
            <a:avLst/>
          </a:prstGeom>
          <a:noFill/>
          <a:ln w="412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feld 6"/>
          <p:cNvSpPr txBox="1">
            <a:spLocks noChangeArrowheads="1"/>
          </p:cNvSpPr>
          <p:nvPr/>
        </p:nvSpPr>
        <p:spPr bwMode="auto">
          <a:xfrm>
            <a:off x="683568" y="5493213"/>
            <a:ext cx="6215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400" dirty="0">
                <a:latin typeface="Times" panose="02020603060405020304" pitchFamily="18" charset="0"/>
              </a:rPr>
              <a:t>1 = stark </a:t>
            </a:r>
            <a:r>
              <a:rPr lang="de-CH" altLang="fr-FR" sz="1400" dirty="0" err="1">
                <a:latin typeface="Times" panose="02020603060405020304" pitchFamily="18" charset="0"/>
              </a:rPr>
              <a:t>unterrepräsentatiert</a:t>
            </a:r>
            <a:r>
              <a:rPr lang="de-CH" altLang="fr-FR" sz="1400" dirty="0">
                <a:latin typeface="Times" panose="02020603060405020304" pitchFamily="18" charset="0"/>
              </a:rPr>
              <a:t>; 5 = stark </a:t>
            </a:r>
            <a:r>
              <a:rPr lang="de-CH" altLang="fr-FR" sz="1400" dirty="0" err="1">
                <a:latin typeface="Times" panose="02020603060405020304" pitchFamily="18" charset="0"/>
              </a:rPr>
              <a:t>überrepräsentatiert</a:t>
            </a:r>
            <a:endParaRPr lang="de-CH" altLang="fr-FR" sz="2400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434 0.03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800" smtClean="0"/>
              <a:t>Inhaltsverzeichnis</a:t>
            </a:r>
            <a:endParaRPr lang="de-CH" altLang="fr-FR" smtClean="0"/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928688" y="1785938"/>
            <a:ext cx="7640637" cy="4114800"/>
          </a:xfrm>
        </p:spPr>
        <p:txBody>
          <a:bodyPr/>
          <a:lstStyle/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Einleitung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Die Verbreitung der Gemeindeparlamente in den Schweizer Gemeinden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Demokratietheoretische Überlegungen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Stärken und Schwächen der Gemeindeversammlung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b="1" smtClean="0">
                <a:solidFill>
                  <a:schemeClr val="tx2"/>
                </a:solidFill>
              </a:rPr>
              <a:t>Was ist von einem Gemeindeparlament zu erwarten?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11296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Erwartungen an Gemeindeparlament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343400"/>
          </a:xfrm>
        </p:spPr>
        <p:txBody>
          <a:bodyPr/>
          <a:lstStyle/>
          <a:p>
            <a:r>
              <a:rPr lang="de-CH" altLang="fr-FR" sz="2000" dirty="0" smtClean="0"/>
              <a:t>Steigerung des politischen Interesses in der Gemeinde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Steigerung der Wahlbeteiligung 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Qualitativ bessere Politik</a:t>
            </a:r>
          </a:p>
        </p:txBody>
      </p:sp>
    </p:spTree>
    <p:extLst>
      <p:ext uri="{BB962C8B-B14F-4D97-AF65-F5344CB8AC3E}">
        <p14:creationId xmlns:p14="http://schemas.microsoft.com/office/powerpoint/2010/main" val="25711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1265238" y="762000"/>
            <a:ext cx="7378700" cy="238125"/>
          </a:xfrm>
        </p:spPr>
        <p:txBody>
          <a:bodyPr/>
          <a:lstStyle/>
          <a:p>
            <a:r>
              <a:rPr lang="de-CH" altLang="fr-FR" sz="2400" smtClean="0"/>
              <a:t>Interesse der Bevölkerung an der Gemeindepolitik</a:t>
            </a:r>
          </a:p>
        </p:txBody>
      </p:sp>
      <p:sp>
        <p:nvSpPr>
          <p:cNvPr id="33795" name="Textfeld 4"/>
          <p:cNvSpPr txBox="1">
            <a:spLocks noChangeArrowheads="1"/>
          </p:cNvSpPr>
          <p:nvPr/>
        </p:nvSpPr>
        <p:spPr bwMode="auto">
          <a:xfrm>
            <a:off x="1643063" y="5072063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600">
                <a:latin typeface="Arial Unicode MS" panose="020B0604020202020204" pitchFamily="34" charset="-128"/>
              </a:rPr>
              <a:t>1 = sehr schwaches Interesse, 7 = sehr grosses Interesse </a:t>
            </a:r>
            <a:br>
              <a:rPr lang="de-CH" altLang="fr-FR" sz="1600">
                <a:latin typeface="Arial Unicode MS" panose="020B0604020202020204" pitchFamily="34" charset="-128"/>
              </a:rPr>
            </a:br>
            <a:r>
              <a:rPr lang="de-CH" altLang="fr-FR" sz="1600">
                <a:latin typeface="Arial Unicode MS" panose="020B0604020202020204" pitchFamily="34" charset="-128"/>
              </a:rPr>
              <a:t/>
            </a:r>
            <a:br>
              <a:rPr lang="de-CH" altLang="fr-FR" sz="1600">
                <a:latin typeface="Arial Unicode MS" panose="020B0604020202020204" pitchFamily="34" charset="-128"/>
              </a:rPr>
            </a:br>
            <a:r>
              <a:rPr lang="de-CH" altLang="fr-FR" sz="1600">
                <a:latin typeface="Arial Unicode MS" panose="020B0604020202020204" pitchFamily="34" charset="-128"/>
              </a:rPr>
              <a:t>N-CH=1341 und N-ZH=22 (zwischen 8000 und 20000 Einw.)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2071688"/>
            <a:ext cx="3959225" cy="2378075"/>
          </a:xfrm>
          <a:noFill/>
        </p:spPr>
      </p:pic>
      <p:sp>
        <p:nvSpPr>
          <p:cNvPr id="7" name="Textfeld 6"/>
          <p:cNvSpPr txBox="1"/>
          <p:nvPr/>
        </p:nvSpPr>
        <p:spPr>
          <a:xfrm>
            <a:off x="214313" y="1643063"/>
            <a:ext cx="2000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600" dirty="0">
                <a:latin typeface="+mj-lt"/>
              </a:rPr>
              <a:t>Alle Gemeinden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72250" y="1643063"/>
            <a:ext cx="2357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CH" sz="1600" dirty="0">
                <a:latin typeface="+mj-lt"/>
              </a:rPr>
              <a:t>Zürcher Gemeinden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3959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9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1265238" y="762000"/>
            <a:ext cx="7378700" cy="238125"/>
          </a:xfrm>
        </p:spPr>
        <p:txBody>
          <a:bodyPr/>
          <a:lstStyle/>
          <a:p>
            <a:r>
              <a:rPr lang="de-CH" altLang="fr-FR" sz="2400" smtClean="0"/>
              <a:t>Wahlbeteiligung</a:t>
            </a:r>
          </a:p>
        </p:txBody>
      </p:sp>
      <p:sp>
        <p:nvSpPr>
          <p:cNvPr id="35843" name="Textfeld 4"/>
          <p:cNvSpPr txBox="1">
            <a:spLocks noChangeArrowheads="1"/>
          </p:cNvSpPr>
          <p:nvPr/>
        </p:nvSpPr>
        <p:spPr bwMode="auto">
          <a:xfrm>
            <a:off x="1643063" y="5072063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600">
                <a:latin typeface="Arial Unicode MS" panose="020B0604020202020204" pitchFamily="34" charset="-128"/>
              </a:rPr>
              <a:t/>
            </a:r>
            <a:br>
              <a:rPr lang="de-CH" altLang="fr-FR" sz="1600">
                <a:latin typeface="Arial Unicode MS" panose="020B0604020202020204" pitchFamily="34" charset="-128"/>
              </a:rPr>
            </a:br>
            <a:r>
              <a:rPr lang="de-CH" altLang="fr-FR" sz="1600">
                <a:latin typeface="Arial Unicode MS" panose="020B0604020202020204" pitchFamily="34" charset="-128"/>
              </a:rPr>
              <a:t/>
            </a:r>
            <a:br>
              <a:rPr lang="de-CH" altLang="fr-FR" sz="1600">
                <a:latin typeface="Arial Unicode MS" panose="020B0604020202020204" pitchFamily="34" charset="-128"/>
              </a:rPr>
            </a:br>
            <a:r>
              <a:rPr lang="de-CH" altLang="fr-FR" sz="1600">
                <a:latin typeface="Arial Unicode MS" panose="020B0604020202020204" pitchFamily="34" charset="-128"/>
              </a:rPr>
              <a:t>N-CH=1155 und N-ZH=20 (zwischen 8000 und 20000 Einw.)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4313" y="1643063"/>
            <a:ext cx="2000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600" dirty="0">
                <a:latin typeface="+mj-lt"/>
              </a:rPr>
              <a:t>Alle Gemeinden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572250" y="1643063"/>
            <a:ext cx="2357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de-CH" sz="1600" dirty="0">
                <a:latin typeface="+mj-lt"/>
              </a:rPr>
              <a:t>Zürcher Gemeinden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3959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dirty="0" smtClean="0"/>
          </a:p>
        </p:txBody>
      </p:sp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3959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800" smtClean="0"/>
              <a:t>Inhaltsverzeichnis</a:t>
            </a:r>
            <a:endParaRPr lang="de-CH" altLang="fr-FR" smtClean="0"/>
          </a:p>
        </p:txBody>
      </p:sp>
      <p:sp>
        <p:nvSpPr>
          <p:cNvPr id="37891" name="Inhaltsplatzhalter 2"/>
          <p:cNvSpPr>
            <a:spLocks noGrp="1"/>
          </p:cNvSpPr>
          <p:nvPr>
            <p:ph idx="1"/>
          </p:nvPr>
        </p:nvSpPr>
        <p:spPr>
          <a:xfrm>
            <a:off x="928688" y="1785938"/>
            <a:ext cx="7640637" cy="4114800"/>
          </a:xfrm>
        </p:spPr>
        <p:txBody>
          <a:bodyPr/>
          <a:lstStyle/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Einleitung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Die Verbreitung der Gemeindeparlamente in den Schweizer Gemeinden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Demokratietheoretische Überlegungen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Stärken und Schwächen der Gemeindeversammlung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ist von einem Gemeindeparlament zu erwarten?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b="1" smtClean="0">
                <a:solidFill>
                  <a:schemeClr val="tx2"/>
                </a:solidFill>
              </a:rPr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2736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800" smtClean="0"/>
              <a:t>Inhaltsverzeichnis</a:t>
            </a:r>
            <a:endParaRPr lang="de-CH" altLang="fr-FR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928688" y="1785938"/>
            <a:ext cx="7640637" cy="4114800"/>
          </a:xfrm>
        </p:spPr>
        <p:txBody>
          <a:bodyPr/>
          <a:lstStyle/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Einleitung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b="1" smtClean="0">
                <a:solidFill>
                  <a:schemeClr val="tx2"/>
                </a:solidFill>
              </a:rPr>
              <a:t>Die Verbreitung der Gemeindeparlamente in den Schweizer Gemeinden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Demokratietheoretische Überlegungen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Stärken und Schwächen der Gemeindeversammlung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ist von einem Gemeindeparlament zu erwarten?</a:t>
            </a:r>
          </a:p>
          <a:p>
            <a:pPr>
              <a:buFont typeface="Arial Unicode MS" panose="020B0604020202020204" pitchFamily="34" charset="-128"/>
              <a:buAutoNum type="arabicPeriod"/>
            </a:pPr>
            <a:r>
              <a:rPr lang="de-CH" altLang="fr-FR" sz="1800" smtClean="0"/>
              <a:t>Was tun?</a:t>
            </a:r>
          </a:p>
        </p:txBody>
      </p:sp>
    </p:spTree>
    <p:extLst>
      <p:ext uri="{BB962C8B-B14F-4D97-AF65-F5344CB8AC3E}">
        <p14:creationId xmlns:p14="http://schemas.microsoft.com/office/powerpoint/2010/main" val="2140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990600"/>
          </a:xfrm>
        </p:spPr>
        <p:txBody>
          <a:bodyPr/>
          <a:lstStyle/>
          <a:p>
            <a:r>
              <a:rPr lang="de-CH" altLang="fr-FR" sz="2400" dirty="0" smtClean="0"/>
              <a:t>Was tun?</a:t>
            </a:r>
            <a:endParaRPr lang="de-CH" altLang="fr-FR" dirty="0" smtClean="0"/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>
          <a:xfrm>
            <a:off x="971600" y="1447800"/>
            <a:ext cx="7640638" cy="4114800"/>
          </a:xfrm>
        </p:spPr>
        <p:txBody>
          <a:bodyPr/>
          <a:lstStyle/>
          <a:p>
            <a:r>
              <a:rPr lang="de-CH" altLang="fr-FR" sz="2000" dirty="0" smtClean="0"/>
              <a:t>Es gibt (leider, zum Glück) kein eindeutiges „dafür“ oder „dagegen“.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In Wallisellen wäre ein Parlament sicher möglich, es ist allerdings nicht zwingend («Gemeindeautonomie sei dank»).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Abwägen von Vor- und Nachteilen.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Politische Debatte («</a:t>
            </a:r>
            <a:r>
              <a:rPr lang="de-CH" altLang="fr-FR" sz="2000" dirty="0" err="1" smtClean="0"/>
              <a:t>voir</a:t>
            </a:r>
            <a:r>
              <a:rPr lang="de-CH" altLang="fr-FR" sz="2000" dirty="0" smtClean="0"/>
              <a:t> </a:t>
            </a:r>
            <a:r>
              <a:rPr lang="de-CH" altLang="fr-FR" sz="2000" dirty="0" err="1" smtClean="0"/>
              <a:t>Mouxit</a:t>
            </a:r>
            <a:r>
              <a:rPr lang="de-CH" altLang="fr-FR" sz="2000" dirty="0" smtClean="0"/>
              <a:t>»)</a:t>
            </a:r>
          </a:p>
          <a:p>
            <a:endParaRPr lang="de-CH" altLang="fr-FR" dirty="0" smtClean="0"/>
          </a:p>
          <a:p>
            <a:endParaRPr lang="de-CH" altLang="fr-FR" dirty="0" smtClean="0"/>
          </a:p>
          <a:p>
            <a:endParaRPr lang="de-CH" altLang="fr-FR" dirty="0" smtClean="0"/>
          </a:p>
          <a:p>
            <a:pPr>
              <a:buFont typeface="Wingdings" pitchFamily="2" charset="2"/>
              <a:buNone/>
            </a:pPr>
            <a:endParaRPr lang="de-CH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684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Erfüllt die Gemeinde die Voraussetzungen für ein Gemeindeparlament?</a:t>
            </a:r>
            <a:endParaRPr lang="de-CH" altLang="fr-FR" smtClean="0"/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>
          <a:xfrm>
            <a:off x="1000125" y="1785938"/>
            <a:ext cx="7640638" cy="4114800"/>
          </a:xfrm>
        </p:spPr>
        <p:txBody>
          <a:bodyPr/>
          <a:lstStyle/>
          <a:p>
            <a:r>
              <a:rPr lang="de-CH" altLang="fr-FR" sz="2000" dirty="0" smtClean="0"/>
              <a:t>Wie gut funktioniert das Versammlungssystem?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Gibt es aktive Parteien?</a:t>
            </a:r>
          </a:p>
          <a:p>
            <a:endParaRPr lang="de-CH" altLang="fr-FR" sz="2000" dirty="0" smtClean="0"/>
          </a:p>
          <a:p>
            <a:r>
              <a:rPr lang="de-CH" altLang="fr-FR" sz="2000" dirty="0" smtClean="0"/>
              <a:t>Gibt es Entscheidungen, die über reine Sachpolitik hinausgehen?</a:t>
            </a:r>
          </a:p>
          <a:p>
            <a:endParaRPr lang="de-CH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677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Individuelle „Checkliste“</a:t>
            </a:r>
            <a:endParaRPr lang="de-CH" altLang="fr-FR" smtClean="0"/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>
          <a:xfrm>
            <a:off x="714375" y="1643063"/>
            <a:ext cx="7715250" cy="4286250"/>
          </a:xfrm>
        </p:spPr>
        <p:txBody>
          <a:bodyPr/>
          <a:lstStyle/>
          <a:p>
            <a:r>
              <a:rPr lang="de-CH" altLang="fr-FR" sz="2000" dirty="0" smtClean="0"/>
              <a:t>Wie zufrieden bin ich mit der Politik in der Gemeinde?</a:t>
            </a:r>
          </a:p>
          <a:p>
            <a:r>
              <a:rPr lang="de-CH" altLang="fr-FR" sz="2000" dirty="0" smtClean="0"/>
              <a:t>Kann ich die Lokalpolitik einigermassen überblicken?</a:t>
            </a:r>
          </a:p>
          <a:p>
            <a:r>
              <a:rPr lang="de-CH" altLang="fr-FR" sz="2000" dirty="0" smtClean="0"/>
              <a:t>Kennen ich die lokalen </a:t>
            </a:r>
            <a:r>
              <a:rPr lang="de-CH" altLang="fr-FR" sz="2000" dirty="0" err="1" smtClean="0"/>
              <a:t>PolitikerInnen</a:t>
            </a:r>
            <a:r>
              <a:rPr lang="de-CH" altLang="fr-FR" sz="2000" dirty="0" smtClean="0"/>
              <a:t>, traue ich Ihnen?</a:t>
            </a:r>
          </a:p>
          <a:p>
            <a:r>
              <a:rPr lang="de-CH" altLang="fr-FR" sz="2000" dirty="0" smtClean="0"/>
              <a:t>Kann ich mich an der lokalen Politik beteiligen und Einfluss nehmen?</a:t>
            </a:r>
          </a:p>
          <a:p>
            <a:r>
              <a:rPr lang="de-CH" altLang="fr-FR" sz="2000" dirty="0" smtClean="0"/>
              <a:t>Kann und will ich mich durch die Mitglieder einer politischen Partei oder Gruppierung vertreten lassen?</a:t>
            </a:r>
          </a:p>
          <a:p>
            <a:endParaRPr lang="de-CH" altLang="fr-FR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115616" y="501317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C00000"/>
                </a:solidFill>
                <a:latin typeface="+mj-lt"/>
              </a:rPr>
              <a:t>Repräsentative vs. direkte Demokratie!</a:t>
            </a:r>
            <a:endParaRPr lang="de-CH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5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365104"/>
            <a:ext cx="8686800" cy="990600"/>
          </a:xfrm>
        </p:spPr>
        <p:txBody>
          <a:bodyPr/>
          <a:lstStyle/>
          <a:p>
            <a:pPr algn="r"/>
            <a:r>
              <a:rPr lang="de-CH" dirty="0" smtClean="0">
                <a:solidFill>
                  <a:srgbClr val="C00000"/>
                </a:solidFill>
              </a:rPr>
              <a:t>Danke für Ihre Aufmerksamkeit!</a:t>
            </a:r>
            <a:endParaRPr lang="de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642938"/>
            <a:ext cx="7143750" cy="376237"/>
          </a:xfrm>
        </p:spPr>
        <p:txBody>
          <a:bodyPr/>
          <a:lstStyle/>
          <a:p>
            <a:pPr eaLnBrk="1" hangingPunct="1"/>
            <a:r>
              <a:rPr lang="de-CH" altLang="fr-FR" sz="2400" smtClean="0"/>
              <a:t>Gemeindeversammlung oder Gemeindeparlament</a:t>
            </a:r>
            <a:endParaRPr lang="de-DE" altLang="fr-FR" sz="2400" smtClean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64163" y="4508500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fr-FR" sz="2400">
                <a:latin typeface="Arial Unicode MS" panose="020B0604020202020204" pitchFamily="34" charset="-128"/>
              </a:rPr>
              <a:t>Gemeindeparlament</a:t>
            </a:r>
            <a:endParaRPr lang="de-DE" altLang="fr-FR" sz="2400">
              <a:latin typeface="Arial Unicode MS" panose="020B0604020202020204" pitchFamily="34" charset="-128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39750" y="4484688"/>
            <a:ext cx="360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CH" altLang="fr-FR" sz="2400" dirty="0">
                <a:latin typeface="Arial Unicode MS" panose="020B0604020202020204" pitchFamily="34" charset="-128"/>
              </a:rPr>
              <a:t>Gemeindeversammlung</a:t>
            </a:r>
            <a:endParaRPr lang="de-DE" altLang="fr-FR" sz="2400" dirty="0">
              <a:latin typeface="Arial Unicode MS" panose="020B0604020202020204" pitchFamily="34" charset="-128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684213" y="5516563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de-DE" altLang="fr-FR" sz="2400">
              <a:latin typeface="Times" panose="02020603060405020304" pitchFamily="18" charset="0"/>
            </a:endParaRPr>
          </a:p>
        </p:txBody>
      </p:sp>
      <p:pic>
        <p:nvPicPr>
          <p:cNvPr id="5126" name="Picture 13" descr="42fcba60b82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7" descr="3e5e3ea4654b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31152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9"/>
          <p:cNvSpPr txBox="1">
            <a:spLocks noChangeArrowheads="1"/>
          </p:cNvSpPr>
          <p:nvPr/>
        </p:nvSpPr>
        <p:spPr bwMode="auto">
          <a:xfrm>
            <a:off x="611188" y="1341438"/>
            <a:ext cx="2952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200" dirty="0">
                <a:latin typeface="Arial Unicode MS" panose="020B0604020202020204" pitchFamily="34" charset="-128"/>
              </a:rPr>
              <a:t>Baar: 20,266 Einwohner</a:t>
            </a:r>
            <a:endParaRPr lang="de-DE" altLang="fr-FR" sz="1200" dirty="0">
              <a:latin typeface="Arial Unicode MS" panose="020B0604020202020204" pitchFamily="34" charset="-128"/>
            </a:endParaRP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6168053" y="1341437"/>
            <a:ext cx="23415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200" dirty="0">
                <a:latin typeface="Arial Unicode MS" panose="020B0604020202020204" pitchFamily="34" charset="-128"/>
              </a:rPr>
              <a:t>Olten: 17,000 Einwohner</a:t>
            </a:r>
            <a:endParaRPr lang="de-DE" altLang="fr-FR" sz="1200" dirty="0">
              <a:latin typeface="Arial Unicode MS" panose="020B0604020202020204" pitchFamily="34" charset="-128"/>
            </a:endParaRPr>
          </a:p>
        </p:txBody>
      </p:sp>
      <p:pic>
        <p:nvPicPr>
          <p:cNvPr id="16396" name="Picture 22" descr="200205021751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85938"/>
            <a:ext cx="367188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fr-FR" sz="2400" smtClean="0"/>
              <a:t>Anzahl Gemeindeparlamente in der Schweiz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1071563" y="1857375"/>
            <a:ext cx="7640637" cy="4114800"/>
          </a:xfrm>
        </p:spPr>
        <p:txBody>
          <a:bodyPr/>
          <a:lstStyle/>
          <a:p>
            <a:r>
              <a:rPr lang="de-CH" altLang="fr-FR" sz="1800" smtClean="0"/>
              <a:t>Etwas mehr als 500 Gemeindeparlamente</a:t>
            </a:r>
          </a:p>
          <a:p>
            <a:endParaRPr lang="de-CH" altLang="fr-FR" sz="1800" smtClean="0"/>
          </a:p>
          <a:p>
            <a:r>
              <a:rPr lang="de-CH" altLang="fr-FR" sz="1800" smtClean="0"/>
              <a:t>Etwa jede fünfte Gemeinde hat ein Parlament</a:t>
            </a:r>
          </a:p>
        </p:txBody>
      </p:sp>
    </p:spTree>
    <p:extLst>
      <p:ext uri="{BB962C8B-B14F-4D97-AF65-F5344CB8AC3E}">
        <p14:creationId xmlns:p14="http://schemas.microsoft.com/office/powerpoint/2010/main" val="26113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66" y="116632"/>
            <a:ext cx="8686800" cy="990600"/>
          </a:xfrm>
        </p:spPr>
        <p:txBody>
          <a:bodyPr/>
          <a:lstStyle/>
          <a:p>
            <a:r>
              <a:rPr lang="de-CH" altLang="fr-FR" sz="2800" dirty="0"/>
              <a:t>Gemeindeparlamente in der Schweiz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02" y="1052736"/>
            <a:ext cx="8352928" cy="453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altLang="fr-FR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75"/>
            <a:ext cx="2520280" cy="62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2340484" cy="641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altLang="fr-FR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60648"/>
            <a:ext cx="3096344" cy="5408642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7"/>
            <a:ext cx="2160240" cy="628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28600" y="145674"/>
            <a:ext cx="8686800" cy="523528"/>
          </a:xfrm>
        </p:spPr>
        <p:txBody>
          <a:bodyPr/>
          <a:lstStyle/>
          <a:p>
            <a:r>
              <a:rPr lang="de-CH" altLang="fr-FR" sz="2400" dirty="0" smtClean="0"/>
              <a:t>ZH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fr-FR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3" y="1039258"/>
            <a:ext cx="389012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29791" y="548680"/>
            <a:ext cx="3143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1800" dirty="0">
                <a:latin typeface="+mj-lt"/>
              </a:rPr>
              <a:t>Gemeindeparlament</a:t>
            </a:r>
          </a:p>
        </p:txBody>
      </p:sp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5173166" y="548680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40000"/>
              </a:lnSpc>
              <a:spcBef>
                <a:spcPct val="20000"/>
              </a:spcBef>
              <a:buChar char="–"/>
              <a:defRPr>
                <a:solidFill>
                  <a:schemeClr val="hlink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40000"/>
              </a:lnSpc>
              <a:spcBef>
                <a:spcPct val="20000"/>
              </a:spcBef>
              <a:buChar char="•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40000"/>
              </a:lnSpc>
              <a:spcBef>
                <a:spcPct val="20000"/>
              </a:spcBef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CH" altLang="fr-FR" sz="1800">
                <a:latin typeface="Arial Unicode MS" panose="020B0604020202020204" pitchFamily="34" charset="-128"/>
              </a:rPr>
              <a:t>Gemeindeversammlung</a:t>
            </a:r>
            <a:endParaRPr lang="de-CH" altLang="fr-FR" sz="2400">
              <a:latin typeface="Arial Unicode MS" panose="020B0604020202020204" pitchFamily="34" charset="-128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4" y="1687330"/>
            <a:ext cx="45599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ch unten gekrümmter Pfeil 1"/>
          <p:cNvSpPr/>
          <p:nvPr/>
        </p:nvSpPr>
        <p:spPr bwMode="auto">
          <a:xfrm flipH="1">
            <a:off x="2915816" y="1095375"/>
            <a:ext cx="3500883" cy="115212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804248" y="3695700"/>
            <a:ext cx="99976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15’000</a:t>
            </a: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UNilogo 2014</Template>
  <TotalTime>0</TotalTime>
  <Words>661</Words>
  <Application>Microsoft Office PowerPoint</Application>
  <PresentationFormat>Bildschirmpräsentation (4:3)</PresentationFormat>
  <Paragraphs>177</Paragraphs>
  <Slides>33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 Unicode MS</vt:lpstr>
      <vt:lpstr>Arial</vt:lpstr>
      <vt:lpstr>Times</vt:lpstr>
      <vt:lpstr>Times New Roman</vt:lpstr>
      <vt:lpstr>Verdana</vt:lpstr>
      <vt:lpstr>Wingdings</vt:lpstr>
      <vt:lpstr>ヒラギノ角ゴ Pro W3</vt:lpstr>
      <vt:lpstr>Nouvelle présentation</vt:lpstr>
      <vt:lpstr>Gemeindeversammlung oder Gemeindeparlament</vt:lpstr>
      <vt:lpstr>Versammlungsdemokratie ……………..…….                                 und Gemeindefusionen</vt:lpstr>
      <vt:lpstr>Inhaltsverzeichnis</vt:lpstr>
      <vt:lpstr>Gemeindeversammlung oder Gemeindeparlament</vt:lpstr>
      <vt:lpstr>Anzahl Gemeindeparlamente in der Schweiz</vt:lpstr>
      <vt:lpstr>Gemeindeparlamente in der Schweiz</vt:lpstr>
      <vt:lpstr>PowerPoint-Präsentation</vt:lpstr>
      <vt:lpstr>PowerPoint-Präsentation</vt:lpstr>
      <vt:lpstr>ZH</vt:lpstr>
      <vt:lpstr>PowerPoint-Präsentation</vt:lpstr>
      <vt:lpstr>Kantone mit vielen Parlamenten</vt:lpstr>
      <vt:lpstr>Inhaltsverzeichnis</vt:lpstr>
      <vt:lpstr>PowerPoint-Präsentation</vt:lpstr>
      <vt:lpstr>Zwei Ebenen der Diskussion</vt:lpstr>
      <vt:lpstr>Vorteile der Versammlungsdemokratie</vt:lpstr>
      <vt:lpstr>Vorteile der Parlamentsdemokratie</vt:lpstr>
      <vt:lpstr>Inhaltsverzeichnis</vt:lpstr>
      <vt:lpstr>Kritik an der Gemeindeversammlung</vt:lpstr>
      <vt:lpstr>Tiefe und sinkende Beteiligungswerte</vt:lpstr>
      <vt:lpstr>Verlauf von Gemeindeversammlungen</vt:lpstr>
      <vt:lpstr>Wie häufig kommt es in der GV zu Versuchen von Parteien etc..., Entscheidungen durch selektive Mobilisierung zu beeinflussen?</vt:lpstr>
      <vt:lpstr>Kann zu einem Entscheid der GV eine Urnenabstimmung verlangt werden?</vt:lpstr>
      <vt:lpstr>Werden Entscheide an der Urne umgestossen?</vt:lpstr>
      <vt:lpstr>Beteiligung: Gemeinden mit mehr als 8000 Einwohner</vt:lpstr>
      <vt:lpstr>Inhaltsverzeichnis</vt:lpstr>
      <vt:lpstr>Erwartungen an Gemeindeparlament</vt:lpstr>
      <vt:lpstr>Interesse der Bevölkerung an der Gemeindepolitik</vt:lpstr>
      <vt:lpstr>Wahlbeteiligung</vt:lpstr>
      <vt:lpstr>Inhaltsverzeichnis</vt:lpstr>
      <vt:lpstr>Was tun?</vt:lpstr>
      <vt:lpstr>Erfüllt die Gemeinde die Voraussetzungen für ein Gemeindeparlament?</vt:lpstr>
      <vt:lpstr>Individuelle „Checkliste“</vt:lpstr>
      <vt:lpstr>Danke für Ihre Aufmerksamkeit!</vt:lpstr>
    </vt:vector>
  </TitlesOfParts>
  <Company>IDHEAP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Approche institutionnelle de l’administration cantonale</dc:title>
  <dc:creator>Service Informatique</dc:creator>
  <cp:lastModifiedBy>aladner</cp:lastModifiedBy>
  <cp:revision>248</cp:revision>
  <cp:lastPrinted>2014-11-24T15:45:22Z</cp:lastPrinted>
  <dcterms:created xsi:type="dcterms:W3CDTF">2002-03-07T14:06:24Z</dcterms:created>
  <dcterms:modified xsi:type="dcterms:W3CDTF">2017-06-26T05:46:07Z</dcterms:modified>
</cp:coreProperties>
</file>