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09" r:id="rId1"/>
  </p:sldMasterIdLst>
  <p:notesMasterIdLst>
    <p:notesMasterId r:id="rId48"/>
  </p:notesMasterIdLst>
  <p:handoutMasterIdLst>
    <p:handoutMasterId r:id="rId49"/>
  </p:handoutMasterIdLst>
  <p:sldIdLst>
    <p:sldId id="315" r:id="rId2"/>
    <p:sldId id="783" r:id="rId3"/>
    <p:sldId id="784" r:id="rId4"/>
    <p:sldId id="838" r:id="rId5"/>
    <p:sldId id="785" r:id="rId6"/>
    <p:sldId id="786" r:id="rId7"/>
    <p:sldId id="787" r:id="rId8"/>
    <p:sldId id="788" r:id="rId9"/>
    <p:sldId id="789" r:id="rId10"/>
    <p:sldId id="792" r:id="rId11"/>
    <p:sldId id="794" r:id="rId12"/>
    <p:sldId id="798" r:id="rId13"/>
    <p:sldId id="801" r:id="rId14"/>
    <p:sldId id="802" r:id="rId15"/>
    <p:sldId id="803" r:id="rId16"/>
    <p:sldId id="804" r:id="rId17"/>
    <p:sldId id="805" r:id="rId18"/>
    <p:sldId id="806" r:id="rId19"/>
    <p:sldId id="807" r:id="rId20"/>
    <p:sldId id="808" r:id="rId21"/>
    <p:sldId id="809" r:id="rId22"/>
    <p:sldId id="810" r:id="rId23"/>
    <p:sldId id="811" r:id="rId24"/>
    <p:sldId id="851" r:id="rId25"/>
    <p:sldId id="850" r:id="rId26"/>
    <p:sldId id="839" r:id="rId27"/>
    <p:sldId id="840" r:id="rId28"/>
    <p:sldId id="841" r:id="rId29"/>
    <p:sldId id="842" r:id="rId30"/>
    <p:sldId id="843" r:id="rId31"/>
    <p:sldId id="844" r:id="rId32"/>
    <p:sldId id="845" r:id="rId33"/>
    <p:sldId id="846" r:id="rId34"/>
    <p:sldId id="847" r:id="rId35"/>
    <p:sldId id="848" r:id="rId36"/>
    <p:sldId id="849" r:id="rId37"/>
    <p:sldId id="815" r:id="rId38"/>
    <p:sldId id="816" r:id="rId39"/>
    <p:sldId id="817" r:id="rId40"/>
    <p:sldId id="818" r:id="rId41"/>
    <p:sldId id="819" r:id="rId42"/>
    <p:sldId id="820" r:id="rId43"/>
    <p:sldId id="821" r:id="rId44"/>
    <p:sldId id="825" r:id="rId45"/>
    <p:sldId id="822" r:id="rId46"/>
    <p:sldId id="837" r:id="rId47"/>
  </p:sldIdLst>
  <p:sldSz cx="9144000" cy="6858000" type="screen4x3"/>
  <p:notesSz cx="6797675" cy="9926638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itchFamily="18" charset="0"/>
        <a:ea typeface="ヒラギノ角ゴ Pro W3" pitchFamily="1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itchFamily="18" charset="0"/>
        <a:ea typeface="ヒラギノ角ゴ Pro W3" pitchFamily="1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itchFamily="18" charset="0"/>
        <a:ea typeface="ヒラギノ角ゴ Pro W3" pitchFamily="1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itchFamily="18" charset="0"/>
        <a:ea typeface="ヒラギノ角ゴ Pro W3" pitchFamily="1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itchFamily="18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" pitchFamily="18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" pitchFamily="18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" pitchFamily="18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" pitchFamily="18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355" autoAdjust="0"/>
    <p:restoredTop sz="92316" autoAdjust="0"/>
  </p:normalViewPr>
  <p:slideViewPr>
    <p:cSldViewPr>
      <p:cViewPr varScale="1">
        <p:scale>
          <a:sx n="85" d="100"/>
          <a:sy n="85" d="100"/>
        </p:scale>
        <p:origin x="61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6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44"/>
    </p:cViewPr>
  </p:sorterViewPr>
  <p:notesViewPr>
    <p:cSldViewPr>
      <p:cViewPr>
        <p:scale>
          <a:sx n="100" d="100"/>
          <a:sy n="100" d="100"/>
        </p:scale>
        <p:origin x="-1998" y="154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0" tIns="45798" rIns="91600" bIns="45798" numCol="1" anchor="t" anchorCtr="0" compatLnSpc="1">
            <a:prstTxWarp prst="textNoShape">
              <a:avLst/>
            </a:prstTxWarp>
          </a:bodyPr>
          <a:lstStyle>
            <a:lvl1pPr algn="l" defTabSz="917575">
              <a:defRPr sz="1200" b="0">
                <a:latin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0" tIns="45798" rIns="91600" bIns="45798" numCol="1" anchor="t" anchorCtr="0" compatLnSpc="1">
            <a:prstTxWarp prst="textNoShape">
              <a:avLst/>
            </a:prstTxWarp>
          </a:bodyPr>
          <a:lstStyle>
            <a:lvl1pPr defTabSz="917575">
              <a:defRPr sz="1200" b="0">
                <a:latin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0" tIns="45798" rIns="91600" bIns="45798" numCol="1" anchor="b" anchorCtr="0" compatLnSpc="1">
            <a:prstTxWarp prst="textNoShape">
              <a:avLst/>
            </a:prstTxWarp>
          </a:bodyPr>
          <a:lstStyle>
            <a:lvl1pPr algn="l" defTabSz="917575">
              <a:defRPr sz="1200" b="0">
                <a:latin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0" tIns="45798" rIns="91600" bIns="45798" numCol="1" anchor="b" anchorCtr="0" compatLnSpc="1">
            <a:prstTxWarp prst="textNoShape">
              <a:avLst/>
            </a:prstTxWarp>
          </a:bodyPr>
          <a:lstStyle>
            <a:lvl1pPr defTabSz="917575">
              <a:defRPr sz="1200" b="0">
                <a:latin typeface="Arial" charset="0"/>
              </a:defRPr>
            </a:lvl1pPr>
          </a:lstStyle>
          <a:p>
            <a:fld id="{3712FAEC-18D4-4660-893A-3351EFD7E7AC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318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0" tIns="45798" rIns="91600" bIns="45798" numCol="1" anchor="t" anchorCtr="0" compatLnSpc="1">
            <a:prstTxWarp prst="textNoShape">
              <a:avLst/>
            </a:prstTxWarp>
          </a:bodyPr>
          <a:lstStyle>
            <a:lvl1pPr algn="l" defTabSz="917575">
              <a:defRPr sz="1200" b="0">
                <a:latin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78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0" tIns="45798" rIns="91600" bIns="45798" numCol="1" anchor="t" anchorCtr="0" compatLnSpc="1">
            <a:prstTxWarp prst="textNoShape">
              <a:avLst/>
            </a:prstTxWarp>
          </a:bodyPr>
          <a:lstStyle>
            <a:lvl1pPr defTabSz="917575">
              <a:defRPr sz="1200" b="0">
                <a:latin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62000"/>
            <a:ext cx="4989513" cy="374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33925"/>
            <a:ext cx="4965700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0" tIns="45798" rIns="91600" bIns="45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1650"/>
            <a:ext cx="2978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0" tIns="45798" rIns="91600" bIns="45798" numCol="1" anchor="b" anchorCtr="0" compatLnSpc="1">
            <a:prstTxWarp prst="textNoShape">
              <a:avLst/>
            </a:prstTxWarp>
          </a:bodyPr>
          <a:lstStyle>
            <a:lvl1pPr algn="l" defTabSz="917575">
              <a:defRPr sz="1200" b="0">
                <a:latin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91650"/>
            <a:ext cx="2978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0" tIns="45798" rIns="91600" bIns="45798" numCol="1" anchor="b" anchorCtr="0" compatLnSpc="1">
            <a:prstTxWarp prst="textNoShape">
              <a:avLst/>
            </a:prstTxWarp>
          </a:bodyPr>
          <a:lstStyle>
            <a:lvl1pPr defTabSz="917575">
              <a:defRPr sz="1200" b="0">
                <a:latin typeface="Arial" charset="0"/>
              </a:defRPr>
            </a:lvl1pPr>
          </a:lstStyle>
          <a:p>
            <a:fld id="{2C19511C-383E-4A15-AC51-ABB96E115B71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367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1pPr>
            <a:lvl2pPr marL="742950" indent="-285750" defTabSz="917575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2pPr>
            <a:lvl3pPr marL="1143000" indent="-228600" defTabSz="917575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3pPr>
            <a:lvl4pPr marL="1600200" indent="-228600" defTabSz="917575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4pPr>
            <a:lvl5pPr marL="2057400" indent="-228600" defTabSz="917575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5pPr>
            <a:lvl6pPr marL="2514600" indent="-228600" algn="r" defTabSz="9175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6pPr>
            <a:lvl7pPr marL="2971800" indent="-228600" algn="r" defTabSz="9175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7pPr>
            <a:lvl8pPr marL="3429000" indent="-228600" algn="r" defTabSz="9175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8pPr>
            <a:lvl9pPr marL="3886200" indent="-228600" algn="r" defTabSz="9175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9pPr>
          </a:lstStyle>
          <a:p>
            <a:fld id="{2EE0EC24-E746-408B-A44E-20AB9300BB9A}" type="slidenum">
              <a:rPr lang="fr-FR" altLang="de-DE" sz="1200" b="0">
                <a:latin typeface="Arial" charset="0"/>
              </a:rPr>
              <a:pPr/>
              <a:t>1</a:t>
            </a:fld>
            <a:endParaRPr lang="fr-FR" altLang="de-DE" sz="1200" b="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60938" cy="37211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5600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05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3785"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69919" indent="-296123" defTabSz="983785"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84491" indent="-236898" defTabSz="983785"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58287" indent="-236898" defTabSz="983785"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132084" indent="-236898" defTabSz="983785"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605880" indent="-236898" defTabSz="9837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3079676" indent="-236898" defTabSz="9837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553473" indent="-236898" defTabSz="9837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4027269" indent="-236898" defTabSz="9837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CAE87082-C22B-4799-B83D-F66456D734CD}" type="slidenum">
              <a:rPr lang="fr-FR" altLang="de-DE" sz="1200">
                <a:latin typeface="Times New Roman" panose="02020603050405020304" pitchFamily="18" charset="0"/>
              </a:rPr>
              <a:pPr/>
              <a:t>12</a:t>
            </a:fld>
            <a:endParaRPr lang="fr-FR" altLang="de-DE" sz="1200">
              <a:latin typeface="Times New Roman" panose="02020603050405020304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282550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FBA6-DC4F-4BFA-BAF3-76DB36B934A7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9045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smtClean="0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" panose="02020603060405020304" pitchFamily="18" charset="0"/>
                <a:cs typeface="Arial" panose="020B0604020202020204" pitchFamily="34" charset="0"/>
              </a:defRPr>
            </a:lvl1pPr>
            <a:lvl2pPr marL="769938" indent="-295275" defTabSz="982663" eaLnBrk="0" hangingPunct="0">
              <a:defRPr sz="2400">
                <a:solidFill>
                  <a:schemeClr val="tx1"/>
                </a:solidFill>
                <a:latin typeface="Times" panose="02020603060405020304" pitchFamily="18" charset="0"/>
                <a:cs typeface="Arial" panose="020B0604020202020204" pitchFamily="34" charset="0"/>
              </a:defRPr>
            </a:lvl2pPr>
            <a:lvl3pPr marL="1184275" indent="-236538" defTabSz="982663" eaLnBrk="0" hangingPunct="0">
              <a:defRPr sz="2400">
                <a:solidFill>
                  <a:schemeClr val="tx1"/>
                </a:solidFill>
                <a:latin typeface="Times" panose="02020603060405020304" pitchFamily="18" charset="0"/>
                <a:cs typeface="Arial" panose="020B0604020202020204" pitchFamily="34" charset="0"/>
              </a:defRPr>
            </a:lvl3pPr>
            <a:lvl4pPr marL="1657350" indent="-236538" defTabSz="982663" eaLnBrk="0" hangingPunct="0">
              <a:defRPr sz="2400">
                <a:solidFill>
                  <a:schemeClr val="tx1"/>
                </a:solidFill>
                <a:latin typeface="Times" panose="02020603060405020304" pitchFamily="18" charset="0"/>
                <a:cs typeface="Arial" panose="020B0604020202020204" pitchFamily="34" charset="0"/>
              </a:defRPr>
            </a:lvl4pPr>
            <a:lvl5pPr marL="2132013" indent="-236538" defTabSz="982663" eaLnBrk="0" hangingPunct="0">
              <a:defRPr sz="2400">
                <a:solidFill>
                  <a:schemeClr val="tx1"/>
                </a:solidFill>
                <a:latin typeface="Times" panose="02020603060405020304" pitchFamily="18" charset="0"/>
                <a:cs typeface="Arial" panose="020B0604020202020204" pitchFamily="34" charset="0"/>
              </a:defRPr>
            </a:lvl5pPr>
            <a:lvl6pPr marL="2589213" indent="-236538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cs typeface="Arial" panose="020B0604020202020204" pitchFamily="34" charset="0"/>
              </a:defRPr>
            </a:lvl6pPr>
            <a:lvl7pPr marL="3046413" indent="-236538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cs typeface="Arial" panose="020B0604020202020204" pitchFamily="34" charset="0"/>
              </a:defRPr>
            </a:lvl7pPr>
            <a:lvl8pPr marL="3503613" indent="-236538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cs typeface="Arial" panose="020B0604020202020204" pitchFamily="34" charset="0"/>
              </a:defRPr>
            </a:lvl8pPr>
            <a:lvl9pPr marL="3960813" indent="-236538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cs typeface="Arial" panose="020B0604020202020204" pitchFamily="34" charset="0"/>
              </a:defRPr>
            </a:lvl9pPr>
          </a:lstStyle>
          <a:p>
            <a:fld id="{E40E4BA8-321C-43ED-A8A9-7EBA6B67FDE1}" type="slidenum">
              <a:rPr lang="fr-FR" altLang="de-DE" sz="1200">
                <a:latin typeface="Times New Roman" panose="02020603050405020304" pitchFamily="18" charset="0"/>
              </a:rPr>
              <a:pPr/>
              <a:t>38</a:t>
            </a:fld>
            <a:endParaRPr lang="fr-FR" altLang="de-DE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79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smtClean="0"/>
          </a:p>
        </p:txBody>
      </p:sp>
      <p:sp>
        <p:nvSpPr>
          <p:cNvPr id="111620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0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810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275" indent="-236538" defTabSz="9810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7350" indent="-236538" defTabSz="9810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013" indent="-236538" defTabSz="9810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9213" indent="-236538" defTabSz="981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6413" indent="-236538" defTabSz="981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3613" indent="-236538" defTabSz="981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813" indent="-236538" defTabSz="981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5EB6BA0-15B9-4534-95C0-3ABE3A12F187}" type="slidenum">
              <a:rPr kumimoji="0" lang="fr-FR" altLang="de-DE"/>
              <a:pPr>
                <a:spcBef>
                  <a:spcPct val="0"/>
                </a:spcBef>
              </a:pPr>
              <a:t>39</a:t>
            </a:fld>
            <a:endParaRPr kumimoji="0" lang="fr-FR" altLang="de-DE"/>
          </a:p>
        </p:txBody>
      </p:sp>
    </p:spTree>
    <p:extLst>
      <p:ext uri="{BB962C8B-B14F-4D97-AF65-F5344CB8AC3E}">
        <p14:creationId xmlns:p14="http://schemas.microsoft.com/office/powerpoint/2010/main" val="4146070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smtClean="0"/>
          </a:p>
        </p:txBody>
      </p:sp>
      <p:sp>
        <p:nvSpPr>
          <p:cNvPr id="130052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275" indent="-236538"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7350" indent="-236538"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013" indent="-236538"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9213" indent="-236538" defTabSz="982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6413" indent="-236538" defTabSz="982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3613" indent="-236538" defTabSz="982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813" indent="-236538" defTabSz="982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C887E3-5FC7-4975-A4C9-1B87EC725F73}" type="slidenum">
              <a:rPr kumimoji="0" lang="fr-FR" altLang="de-DE"/>
              <a:pPr>
                <a:spcBef>
                  <a:spcPct val="0"/>
                </a:spcBef>
              </a:pPr>
              <a:t>40</a:t>
            </a:fld>
            <a:endParaRPr kumimoji="0" lang="fr-FR" altLang="de-DE"/>
          </a:p>
        </p:txBody>
      </p:sp>
    </p:spTree>
    <p:extLst>
      <p:ext uri="{BB962C8B-B14F-4D97-AF65-F5344CB8AC3E}">
        <p14:creationId xmlns:p14="http://schemas.microsoft.com/office/powerpoint/2010/main" val="864388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275" indent="-236538"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7350" indent="-236538"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013" indent="-236538"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9213" indent="-236538" defTabSz="982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6413" indent="-236538" defTabSz="982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3613" indent="-236538" defTabSz="982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813" indent="-236538" defTabSz="982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BB7BE3-EA8E-4AF0-90E7-5C5E7950A2A0}" type="slidenum">
              <a:rPr kumimoji="0" lang="de-DE" altLang="de-DE"/>
              <a:pPr>
                <a:spcBef>
                  <a:spcPct val="0"/>
                </a:spcBef>
              </a:pPr>
              <a:t>41</a:t>
            </a:fld>
            <a:endParaRPr kumimoji="0" lang="de-DE" altLang="de-DE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219065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275" indent="-236538"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7350" indent="-236538"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013" indent="-236538"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9213" indent="-236538" defTabSz="982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6413" indent="-236538" defTabSz="982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3613" indent="-236538" defTabSz="982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813" indent="-236538" defTabSz="982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2DE6E0-B8E5-4C7D-A82C-669BBB06BF8A}" type="slidenum">
              <a:rPr kumimoji="0" lang="de-DE" altLang="de-DE"/>
              <a:pPr>
                <a:spcBef>
                  <a:spcPct val="0"/>
                </a:spcBef>
              </a:pPr>
              <a:t>42</a:t>
            </a:fld>
            <a:endParaRPr kumimoji="0" lang="de-DE" altLang="de-DE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828713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275" indent="-236538"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7350" indent="-236538"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013" indent="-236538"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9213" indent="-236538" defTabSz="982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6413" indent="-236538" defTabSz="982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3613" indent="-236538" defTabSz="982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813" indent="-236538" defTabSz="982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C9B5AB-4F73-4558-8D4A-653CB74D7F67}" type="slidenum">
              <a:rPr kumimoji="0" lang="de-DE" altLang="de-DE"/>
              <a:pPr>
                <a:spcBef>
                  <a:spcPct val="0"/>
                </a:spcBef>
              </a:pPr>
              <a:t>43</a:t>
            </a:fld>
            <a:endParaRPr kumimoji="0" lang="de-DE" altLang="de-DE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351775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275" indent="-236538"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7350" indent="-236538"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013" indent="-236538" defTabSz="982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9213" indent="-236538" defTabSz="982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6413" indent="-236538" defTabSz="982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3613" indent="-236538" defTabSz="982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813" indent="-236538" defTabSz="982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F61B9F7-1922-41A7-B96D-7B485FEF1484}" type="slidenum">
              <a:rPr kumimoji="0" lang="de-DE" altLang="de-DE"/>
              <a:pPr>
                <a:spcBef>
                  <a:spcPct val="0"/>
                </a:spcBef>
              </a:pPr>
              <a:t>45</a:t>
            </a:fld>
            <a:endParaRPr kumimoji="0" lang="de-DE" altLang="de-DE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39995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143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818" indent="-28570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2796" indent="-228559">
              <a:defRPr sz="2800">
                <a:solidFill>
                  <a:schemeClr val="tx1"/>
                </a:solidFill>
                <a:latin typeface="Times" charset="0"/>
              </a:defRPr>
            </a:lvl3pPr>
            <a:lvl4pPr marL="1599916" indent="-228559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035" indent="-228559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153" indent="-228559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272" indent="-228559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8390" indent="-228559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5509" indent="-228559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05E7CA0-11A5-4C35-8A71-B4E28D898249}" type="slidenum">
              <a:rPr lang="fr-FR" altLang="fr-FR" sz="1200">
                <a:latin typeface="Times New Roman" pitchFamily="18" charset="0"/>
              </a:rPr>
              <a:pPr/>
              <a:t>2</a:t>
            </a:fld>
            <a:endParaRPr lang="fr-FR" altLang="fr-FR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13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818" indent="-28570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2796" indent="-228559">
              <a:defRPr sz="2800">
                <a:solidFill>
                  <a:schemeClr val="tx1"/>
                </a:solidFill>
                <a:latin typeface="Times" charset="0"/>
              </a:defRPr>
            </a:lvl3pPr>
            <a:lvl4pPr marL="1599916" indent="-228559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035" indent="-228559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153" indent="-228559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272" indent="-228559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8390" indent="-228559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5509" indent="-228559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F6B7BBD-67F0-4B39-A2DD-DBA4A5A5159F}" type="slidenum">
              <a:rPr lang="fr-FR" altLang="fr-FR" sz="1200">
                <a:latin typeface="Times New Roman" pitchFamily="18" charset="0"/>
              </a:rPr>
              <a:pPr/>
              <a:t>3</a:t>
            </a:fld>
            <a:endParaRPr lang="fr-FR" altLang="fr-FR" sz="120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9625" y="533400"/>
            <a:ext cx="3548063" cy="2662238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351" y="3371849"/>
            <a:ext cx="8189913" cy="319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altLang="fr-FR" smtClean="0"/>
              <a:t>Vergleich Germann: Grosse Unterschiede zwischen den Kantonen. Zürich: ein sechstel der Schweiz, wirtschaftlich ein Viertel. Ohne Zürich läuft nichts in diesem Staat.</a:t>
            </a:r>
          </a:p>
          <a:p>
            <a:endParaRPr lang="de-CH" altLang="fr-FR" smtClean="0"/>
          </a:p>
          <a:p>
            <a:r>
              <a:rPr lang="de-CH" altLang="fr-FR" smtClean="0"/>
              <a:t>Die Staat Zürich wäre auf Platz 7.</a:t>
            </a:r>
          </a:p>
          <a:p>
            <a:endParaRPr lang="de-CH" altLang="fr-FR" smtClean="0"/>
          </a:p>
          <a:p>
            <a:endParaRPr lang="de-CH" altLang="fr-FR" smtClean="0"/>
          </a:p>
          <a:p>
            <a:endParaRPr lang="de-CH" altLang="fr-FR" smtClean="0"/>
          </a:p>
          <a:p>
            <a:r>
              <a:rPr lang="de-CH" altLang="fr-FR" smtClean="0"/>
              <a:t>Die Stadt Zürich wäre der siebentgrösste Kanton!</a:t>
            </a:r>
          </a:p>
          <a:p>
            <a:endParaRPr lang="de-CH" altLang="fr-FR" smtClean="0"/>
          </a:p>
          <a:p>
            <a:r>
              <a:rPr lang="de-CH" altLang="fr-FR" smtClean="0"/>
              <a:t>=&gt; vgl. Diskussion Reform des Ständemehrs, Stellung der Städte im Staat</a:t>
            </a:r>
            <a:endParaRPr lang="de-DE" altLang="fr-FR" smtClean="0"/>
          </a:p>
        </p:txBody>
      </p:sp>
    </p:spTree>
    <p:extLst>
      <p:ext uri="{BB962C8B-B14F-4D97-AF65-F5344CB8AC3E}">
        <p14:creationId xmlns:p14="http://schemas.microsoft.com/office/powerpoint/2010/main" val="3250534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C288693-9668-430B-99AB-57F5FFB240AD}" type="slidenum">
              <a:rPr lang="de-DE" altLang="fr-FR" sz="1200" smtClean="0">
                <a:latin typeface="Times New Roman" pitchFamily="18" charset="0"/>
              </a:rPr>
              <a:pPr/>
              <a:t>4</a:t>
            </a:fld>
            <a:endParaRPr lang="de-DE" altLang="fr-FR" sz="1200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030" y="4714709"/>
            <a:ext cx="5439616" cy="44660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 smtClean="0"/>
          </a:p>
        </p:txBody>
      </p:sp>
    </p:spTree>
    <p:extLst>
      <p:ext uri="{BB962C8B-B14F-4D97-AF65-F5344CB8AC3E}">
        <p14:creationId xmlns:p14="http://schemas.microsoft.com/office/powerpoint/2010/main" val="1018412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818" indent="-28570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2796" indent="-228559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599916" indent="-228559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035" indent="-228559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153" indent="-228559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272" indent="-228559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8390" indent="-228559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5509" indent="-228559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5AE7BB4-0C0A-4DD4-A731-9CEB41A761D0}" type="slidenum">
              <a:rPr lang="de-DE" altLang="de-DE" sz="1200">
                <a:latin typeface="Times New Roman" pitchFamily="18" charset="0"/>
              </a:rPr>
              <a:pPr/>
              <a:t>6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208565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smtClean="0"/>
          </a:p>
        </p:txBody>
      </p:sp>
      <p:sp>
        <p:nvSpPr>
          <p:cNvPr id="140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818" indent="-28570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2796" indent="-228559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599916" indent="-228559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035" indent="-228559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153" indent="-228559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272" indent="-228559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8390" indent="-228559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5509" indent="-228559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6BDE468-2D9E-428A-9C12-B7568076D8BC}" type="slidenum">
              <a:rPr lang="fr-FR" altLang="de-DE" sz="1200">
                <a:latin typeface="Times New Roman" pitchFamily="18" charset="0"/>
              </a:rPr>
              <a:pPr/>
              <a:t>7</a:t>
            </a:fld>
            <a:endParaRPr lang="fr-FR" altLang="de-DE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70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818" indent="-28570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2796" indent="-228559">
              <a:defRPr sz="2800">
                <a:solidFill>
                  <a:schemeClr val="tx1"/>
                </a:solidFill>
                <a:latin typeface="Times" charset="0"/>
              </a:defRPr>
            </a:lvl3pPr>
            <a:lvl4pPr marL="1599916" indent="-228559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035" indent="-228559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153" indent="-228559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272" indent="-228559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8390" indent="-228559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5509" indent="-228559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2BE38024-4996-4D39-AECE-F241E0D6F565}" type="slidenum">
              <a:rPr lang="de-DE" altLang="fr-FR" sz="1200">
                <a:latin typeface="Times New Roman" pitchFamily="18" charset="0"/>
              </a:rPr>
              <a:pPr/>
              <a:t>8</a:t>
            </a:fld>
            <a:endParaRPr lang="de-DE" altLang="fr-FR" sz="1200">
              <a:latin typeface="Times New Roman" pitchFamily="18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 smtClean="0"/>
          </a:p>
        </p:txBody>
      </p:sp>
    </p:spTree>
    <p:extLst>
      <p:ext uri="{BB962C8B-B14F-4D97-AF65-F5344CB8AC3E}">
        <p14:creationId xmlns:p14="http://schemas.microsoft.com/office/powerpoint/2010/main" val="822400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smtClean="0"/>
          </a:p>
        </p:txBody>
      </p:sp>
      <p:sp>
        <p:nvSpPr>
          <p:cNvPr id="880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3785"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69919" indent="-296123" defTabSz="983785"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84491" indent="-236898" defTabSz="983785"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58287" indent="-236898" defTabSz="983785"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132084" indent="-236898" defTabSz="983785"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605880" indent="-236898" defTabSz="9837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3079676" indent="-236898" defTabSz="9837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553473" indent="-236898" defTabSz="9837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4027269" indent="-236898" defTabSz="9837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7BBF061E-E994-4E6F-9790-1A5CAD2B3DD8}" type="slidenum">
              <a:rPr lang="fr-FR" altLang="de-DE" sz="1200">
                <a:latin typeface="Times New Roman" panose="02020603050405020304" pitchFamily="18" charset="0"/>
              </a:rPr>
              <a:pPr/>
              <a:t>10</a:t>
            </a:fld>
            <a:endParaRPr lang="fr-FR" altLang="de-DE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93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smtClean="0"/>
          </a:p>
        </p:txBody>
      </p:sp>
      <p:sp>
        <p:nvSpPr>
          <p:cNvPr id="1003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3785"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69919" indent="-296123" defTabSz="983785"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84491" indent="-236898" defTabSz="983785"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58287" indent="-236898" defTabSz="983785"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132084" indent="-236898" defTabSz="983785"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605880" indent="-236898" defTabSz="9837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3079676" indent="-236898" defTabSz="9837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553473" indent="-236898" defTabSz="9837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4027269" indent="-236898" defTabSz="9837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EA3348B1-014E-4889-9058-1ACB77448FD9}" type="slidenum">
              <a:rPr lang="fr-FR" altLang="de-DE" sz="1200">
                <a:latin typeface="Times New Roman" panose="02020603050405020304" pitchFamily="18" charset="0"/>
              </a:rPr>
              <a:pPr/>
              <a:t>11</a:t>
            </a:fld>
            <a:endParaRPr lang="fr-FR" altLang="de-DE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0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jgrosse:Documents:1474_Event_Accueil_prof_2005:PresentationPPT_MDP:CAV-CAM-01771-HQ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124200" y="0"/>
            <a:ext cx="5995988" cy="6858000"/>
          </a:xfrm>
          <a:prstGeom prst="rect">
            <a:avLst/>
          </a:prstGeom>
          <a:solidFill>
            <a:srgbClr val="ABA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9pPr>
          </a:lstStyle>
          <a:p>
            <a:endParaRPr lang="fr-CH" altLang="fr-FR" sz="2400">
              <a:latin typeface="Arial" charset="0"/>
            </a:endParaRPr>
          </a:p>
        </p:txBody>
      </p:sp>
      <p:pic>
        <p:nvPicPr>
          <p:cNvPr id="5" name="Picture 11" descr="Macintosh HD:Users:jgrosse:Documents:1474_Event_Accueil_prof_2005:PresentationPPT_MDP:CAV-CAM-01771-HQ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7818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3124200" cy="6858000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9pPr>
          </a:lstStyle>
          <a:p>
            <a:endParaRPr lang="fr-CH" altLang="fr-FR" sz="2400">
              <a:latin typeface="Arial" charset="0"/>
            </a:endParaRPr>
          </a:p>
        </p:txBody>
      </p:sp>
      <p:pic>
        <p:nvPicPr>
          <p:cNvPr id="7" name="Picture 13" descr="&#10;ppt1final.png                                                  05D47BE1Macintosh HD                   BBA3E165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371600" y="3657600"/>
            <a:ext cx="7391400" cy="1905000"/>
          </a:xfrm>
        </p:spPr>
        <p:txBody>
          <a:bodyPr anchor="t"/>
          <a:lstStyle>
            <a:lvl1pPr algn="l">
              <a:defRPr sz="3600"/>
            </a:lvl1pPr>
          </a:lstStyle>
          <a:p>
            <a:pPr lvl="0"/>
            <a:r>
              <a:rPr lang="fr-FR" altLang="fr-FR" noProof="0" smtClean="0"/>
              <a:t>Modifiez le style du titre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7391400" cy="5334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ABABAB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dt" sz="half" idx="10"/>
          </p:nvPr>
        </p:nvSpPr>
        <p:spPr>
          <a:xfrm>
            <a:off x="7908925" y="6229350"/>
            <a:ext cx="1006475" cy="246063"/>
          </a:xfrm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59280C-95D6-46C5-9A89-DD8657B20C59}" type="datetime2">
              <a:rPr lang="fr-FR" altLang="fr-FR"/>
              <a:pPr/>
              <a:t>mardi 25 février 2020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355466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8F05D-B5B6-48FC-91AE-6AE0AA2954B7}" type="datetime2">
              <a:rPr lang="fr-FR" altLang="fr-FR"/>
              <a:pPr/>
              <a:t>mardi 25 février 2020</a:t>
            </a:fld>
            <a:endParaRPr lang="fr-FR" altLang="fr-FR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Titre de la présentation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4FF9254F-015A-46AB-BF8D-57586DC9ABC8}" type="slidenum">
              <a:rPr lang="fr-FR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343476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457200"/>
            <a:ext cx="21717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3627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9516BF-3226-44ED-A1A0-7B49EADEC452}" type="datetime2">
              <a:rPr lang="fr-FR" altLang="fr-FR"/>
              <a:pPr/>
              <a:t>mardi 25 février 2020</a:t>
            </a:fld>
            <a:endParaRPr lang="fr-FR" altLang="fr-FR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Titre de la présentation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2FCA8FDC-88E3-4407-871B-BAFC16DC89DD}" type="slidenum">
              <a:rPr lang="fr-FR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66939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CH" noProof="0" smtClean="0"/>
          </a:p>
        </p:txBody>
      </p:sp>
    </p:spTree>
    <p:extLst>
      <p:ext uri="{BB962C8B-B14F-4D97-AF65-F5344CB8AC3E}">
        <p14:creationId xmlns:p14="http://schemas.microsoft.com/office/powerpoint/2010/main" val="121372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2A87E-3465-4033-BC0A-0DE7DAF2B77D}" type="datetime2">
              <a:rPr lang="fr-FR" altLang="fr-FR"/>
              <a:pPr/>
              <a:t>mardi 25 février 2020</a:t>
            </a:fld>
            <a:endParaRPr lang="fr-FR" altLang="fr-FR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Titre de la présentation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99CD79D3-40CC-425C-BCD8-2D3EFF25F542}" type="slidenum">
              <a:rPr lang="fr-FR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833331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DE121-2BC7-4C91-8259-3C7CAEE3AABC}" type="datetime2">
              <a:rPr lang="fr-FR" altLang="fr-FR"/>
              <a:pPr/>
              <a:t>mardi 25 février 2020</a:t>
            </a:fld>
            <a:endParaRPr lang="fr-FR" altLang="fr-FR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Titre de la présentation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D817D2CB-9677-4049-9A43-156A089953F8}" type="slidenum">
              <a:rPr lang="fr-FR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549856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26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4EDCF-C704-4E93-B3D7-637048A21438}" type="datetime2">
              <a:rPr lang="fr-FR" altLang="fr-FR"/>
              <a:pPr/>
              <a:t>mardi 25 février 2020</a:t>
            </a:fld>
            <a:endParaRPr lang="fr-FR" altLang="fr-FR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Titre de la présentation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7E8C053C-514E-4809-AB49-33D6BB55F4C7}" type="slidenum">
              <a:rPr lang="fr-FR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7975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957B8-F05A-4FA6-9063-6C55992724FB}" type="datetime2">
              <a:rPr lang="fr-FR" altLang="fr-FR"/>
              <a:pPr/>
              <a:t>mardi 25 février 2020</a:t>
            </a:fld>
            <a:endParaRPr lang="fr-FR" altLang="fr-FR" sz="14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Titre de la présentation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CA4765E5-98EE-4FAA-84CA-9B7EFCF14594}" type="slidenum">
              <a:rPr lang="fr-FR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38109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738AE-704F-43E2-B689-4743454F8EF5}" type="datetime2">
              <a:rPr lang="fr-FR" altLang="fr-FR"/>
              <a:pPr/>
              <a:t>mardi 25 février 2020</a:t>
            </a:fld>
            <a:endParaRPr lang="fr-FR" altLang="fr-FR" sz="140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Titre de la présentation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938B0FAB-4DEC-4898-88DB-7A2E8703028F}" type="slidenum">
              <a:rPr lang="fr-FR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89396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151FC-77AF-4CA8-820B-BAC4A5E0CED3}" type="datetime2">
              <a:rPr lang="fr-FR" altLang="fr-FR"/>
              <a:pPr/>
              <a:t>mardi 25 février 2020</a:t>
            </a:fld>
            <a:endParaRPr lang="fr-FR" altLang="fr-FR" sz="14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Titre de la présentation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6BD2A8E4-2363-4CD8-A164-04C3B673FA41}" type="slidenum">
              <a:rPr lang="fr-FR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471271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1EB14-FD56-4D53-9382-A7D6E330A79F}" type="datetime2">
              <a:rPr lang="fr-FR" altLang="fr-FR"/>
              <a:pPr/>
              <a:t>mardi 25 février 2020</a:t>
            </a:fld>
            <a:endParaRPr lang="fr-FR" altLang="fr-FR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Titre de la présentation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D28419B3-33AA-4A6B-92F6-DCD2C72B714D}" type="slidenum">
              <a:rPr lang="fr-FR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404030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78245-0EF6-414E-8873-6D5B3E6B38B6}" type="datetime2">
              <a:rPr lang="fr-FR" altLang="fr-FR"/>
              <a:pPr/>
              <a:t>mardi 25 février 2020</a:t>
            </a:fld>
            <a:endParaRPr lang="fr-FR" altLang="fr-FR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Titre de la présentation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BF2292BB-4407-437E-9CCD-87240CCBFCC1}" type="slidenum">
              <a:rPr lang="fr-FR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746797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Macintosh%20HD:Users:jgrosse:Desktop:logoUNIL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6019800"/>
            <a:ext cx="3111500" cy="838200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9pPr>
          </a:lstStyle>
          <a:p>
            <a:endParaRPr lang="fr-CH" altLang="fr-FR" sz="2400">
              <a:latin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3111500" y="6019800"/>
            <a:ext cx="6032500" cy="838200"/>
          </a:xfrm>
          <a:prstGeom prst="rect">
            <a:avLst/>
          </a:prstGeom>
          <a:solidFill>
            <a:srgbClr val="ABA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9pPr>
          </a:lstStyle>
          <a:p>
            <a:endParaRPr lang="fr-CH" altLang="fr-FR" sz="2400">
              <a:latin typeface="Arial" charset="0"/>
            </a:endParaRPr>
          </a:p>
        </p:txBody>
      </p:sp>
      <p:pic>
        <p:nvPicPr>
          <p:cNvPr id="1028" name="Picture 15" descr="ppt2final3.png                                                 05D47BE1Macintosh HD                   BBA3E165: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7100"/>
            <a:ext cx="9144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3"/>
          <p:cNvSpPr>
            <a:spLocks noChangeArrowheads="1"/>
          </p:cNvSpPr>
          <p:nvPr/>
        </p:nvSpPr>
        <p:spPr bwMode="auto">
          <a:xfrm>
            <a:off x="381000" y="6019800"/>
            <a:ext cx="2209800" cy="533400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9pPr>
          </a:lstStyle>
          <a:p>
            <a:endParaRPr lang="fr-CH" altLang="fr-FR" sz="2400">
              <a:latin typeface="Arial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24000"/>
            <a:ext cx="8686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62103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80F672B-BB4A-46FB-B288-C1A3C8FF62CA}" type="datetime2">
              <a:rPr lang="fr-FR" altLang="fr-FR"/>
              <a:pPr/>
              <a:t>mardi 25 février 2020</a:t>
            </a:fld>
            <a:endParaRPr lang="fr-FR" altLang="fr-FR" sz="14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103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fr-FR" altLang="fr-FR"/>
              <a:t>Titre de la présentation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19400" y="6122988"/>
            <a:ext cx="3481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400" b="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9749C4E9-6358-4978-B755-DC1E9012FF69}" type="slidenum">
              <a:rPr lang="fr-FR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  <a:endParaRPr lang="fr-FR" dirty="0"/>
          </a:p>
        </p:txBody>
      </p:sp>
      <p:pic>
        <p:nvPicPr>
          <p:cNvPr id="1035" name="Picture 12" descr="Macintosh HD:Users:jgrosse:Desktop:logoUNIL.pn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6096000"/>
            <a:ext cx="1460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5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000" b="1">
          <a:solidFill>
            <a:srgbClr val="0099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000" b="1">
          <a:solidFill>
            <a:srgbClr val="0099CC"/>
          </a:solidFill>
          <a:latin typeface="Verdana" pitchFamily="1" charset="0"/>
          <a:ea typeface="ヒラギノ角ゴ Pro W3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3000" b="1">
          <a:solidFill>
            <a:srgbClr val="0099CC"/>
          </a:solidFill>
          <a:latin typeface="Verdana" pitchFamily="1" charset="0"/>
          <a:ea typeface="ヒラギノ角ゴ Pro W3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3000" b="1">
          <a:solidFill>
            <a:srgbClr val="0099CC"/>
          </a:solidFill>
          <a:latin typeface="Verdana" pitchFamily="1" charset="0"/>
          <a:ea typeface="ヒラギノ角ゴ Pro W3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3000" b="1">
          <a:solidFill>
            <a:srgbClr val="0099CC"/>
          </a:solidFill>
          <a:latin typeface="Verdana" pitchFamily="1" charset="0"/>
          <a:ea typeface="ヒラギノ角ゴ Pro W3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99CC"/>
          </a:solidFill>
          <a:latin typeface="Verdana" pitchFamily="1" charset="0"/>
          <a:ea typeface="ヒラギノ角ゴ Pro W3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99CC"/>
          </a:solidFill>
          <a:latin typeface="Verdana" pitchFamily="1" charset="0"/>
          <a:ea typeface="ヒラギノ角ゴ Pro W3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99CC"/>
          </a:solidFill>
          <a:latin typeface="Verdana" pitchFamily="1" charset="0"/>
          <a:ea typeface="ヒラギノ角ゴ Pro W3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99CC"/>
          </a:solidFill>
          <a:latin typeface="Verdana" pitchFamily="1" charset="0"/>
          <a:ea typeface="ヒラギノ角ゴ Pro W3" pitchFamily="1" charset="-128"/>
        </a:defRPr>
      </a:lvl9pPr>
    </p:titleStyle>
    <p:bodyStyle>
      <a:lvl1pPr marL="342900" indent="-342900" algn="l" rtl="0" fontAlgn="base">
        <a:spcBef>
          <a:spcPct val="3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1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59832" y="4221088"/>
            <a:ext cx="5715000" cy="576064"/>
          </a:xfrm>
          <a:noFill/>
        </p:spPr>
        <p:txBody>
          <a:bodyPr/>
          <a:lstStyle/>
          <a:p>
            <a:endParaRPr lang="de-CH" altLang="de-DE" sz="1200" dirty="0">
              <a:solidFill>
                <a:srgbClr val="000066"/>
              </a:solidFill>
            </a:endParaRPr>
          </a:p>
          <a:p>
            <a:endParaRPr lang="de-CH" altLang="de-DE" sz="1200" dirty="0">
              <a:solidFill>
                <a:srgbClr val="000066"/>
              </a:solidFill>
            </a:endParaRPr>
          </a:p>
          <a:p>
            <a:r>
              <a:rPr lang="de-CH" altLang="de-DE" sz="1600" dirty="0" smtClean="0">
                <a:solidFill>
                  <a:srgbClr val="000066"/>
                </a:solidFill>
              </a:rPr>
              <a:t>Prof. Andreas </a:t>
            </a:r>
            <a:r>
              <a:rPr lang="de-CH" altLang="de-DE" sz="1600" dirty="0" smtClean="0">
                <a:solidFill>
                  <a:srgbClr val="000066"/>
                </a:solidFill>
              </a:rPr>
              <a:t>Ladner</a:t>
            </a:r>
          </a:p>
          <a:p>
            <a:r>
              <a:rPr lang="fr-FR" altLang="de-DE" sz="1600" dirty="0" smtClean="0">
                <a:solidFill>
                  <a:srgbClr val="000066"/>
                </a:solidFill>
              </a:rPr>
              <a:t>Lausanne, 27.2.2020</a:t>
            </a:r>
            <a:endParaRPr lang="fr-FR" altLang="de-DE" sz="1600" dirty="0" smtClean="0">
              <a:solidFill>
                <a:srgbClr val="000066"/>
              </a:solidFill>
            </a:endParaRPr>
          </a:p>
          <a:p>
            <a:endParaRPr lang="de-DE" altLang="de-DE" sz="800" dirty="0" smtClean="0"/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3132996" y="3068960"/>
            <a:ext cx="5715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spcBef>
                <a:spcPct val="35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ヒラギノ角ゴ Pro W3" pitchFamily="1" charset="-128"/>
              </a:defRPr>
            </a:lvl1pPr>
            <a:lvl2pPr marL="742950" indent="-285750" algn="l">
              <a:spcBef>
                <a:spcPct val="15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ヒラギノ角ゴ Pro W3" pitchFamily="1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itchFamily="34" charset="0"/>
                <a:ea typeface="ヒラギノ角ゴ Pro W3" pitchFamily="1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ヒラギノ角ゴ Pro W3" pitchFamily="1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ヒラギノ角ゴ Pro W3" pitchFamily="1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ヒラギノ角ゴ Pro W3" pitchFamily="1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ヒラギノ角ゴ Pro W3" pitchFamily="1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ヒラギノ角ゴ Pro W3" pitchFamily="1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16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fr-FR" altLang="de-DE" sz="1600" dirty="0">
                <a:solidFill>
                  <a:schemeClr val="tx2"/>
                </a:solidFill>
                <a:latin typeface="Arial" charset="0"/>
              </a:rPr>
            </a:br>
            <a:r>
              <a:rPr lang="en-GB" altLang="de-DE" dirty="0" smtClean="0">
                <a:solidFill>
                  <a:schemeClr val="tx2"/>
                </a:solidFill>
                <a:latin typeface="Arial" charset="0"/>
              </a:rPr>
              <a:t>Local Governance in the Swiss Federal System</a:t>
            </a:r>
            <a:endParaRPr lang="en-GB" altLang="de-DE" b="0" dirty="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/>
          <p:cNvSpPr>
            <a:spLocks noGrp="1"/>
          </p:cNvSpPr>
          <p:nvPr>
            <p:ph type="title"/>
          </p:nvPr>
        </p:nvSpPr>
        <p:spPr>
          <a:xfrm>
            <a:off x="228600" y="36617"/>
            <a:ext cx="8686800" cy="990600"/>
          </a:xfrm>
        </p:spPr>
        <p:txBody>
          <a:bodyPr/>
          <a:lstStyle/>
          <a:p>
            <a:r>
              <a:rPr lang="en-US" altLang="de-DE" sz="2400" dirty="0" smtClean="0"/>
              <a:t>The ancient political system in Switzerland</a:t>
            </a:r>
            <a:endParaRPr lang="de-CH" altLang="de-DE" sz="2400" dirty="0" smtClean="0"/>
          </a:p>
        </p:txBody>
      </p:sp>
      <p:sp>
        <p:nvSpPr>
          <p:cNvPr id="8704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altLang="de-DE" smtClean="0"/>
          </a:p>
        </p:txBody>
      </p:sp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7" y="1258064"/>
            <a:ext cx="53054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85813" y="5857875"/>
            <a:ext cx="73580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CH" sz="1200" dirty="0" err="1">
                <a:latin typeface="+mj-lt"/>
              </a:rPr>
              <a:t>Source</a:t>
            </a:r>
            <a:r>
              <a:rPr lang="de-CH" sz="1200" dirty="0">
                <a:latin typeface="+mj-lt"/>
              </a:rPr>
              <a:t>: http://history-switzerland.geschichte-schweiz.ch/swiss-revolution-helvetic-republic-1798.html</a:t>
            </a:r>
          </a:p>
        </p:txBody>
      </p:sp>
    </p:spTree>
    <p:extLst>
      <p:ext uri="{BB962C8B-B14F-4D97-AF65-F5344CB8AC3E}">
        <p14:creationId xmlns:p14="http://schemas.microsoft.com/office/powerpoint/2010/main" val="38620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el 1"/>
          <p:cNvSpPr>
            <a:spLocks noGrp="1"/>
          </p:cNvSpPr>
          <p:nvPr>
            <p:ph type="title"/>
          </p:nvPr>
        </p:nvSpPr>
        <p:spPr>
          <a:xfrm>
            <a:off x="171450" y="145584"/>
            <a:ext cx="8686800" cy="990600"/>
          </a:xfrm>
        </p:spPr>
        <p:txBody>
          <a:bodyPr/>
          <a:lstStyle/>
          <a:p>
            <a:r>
              <a:rPr lang="de-CH" altLang="de-DE" sz="2400" dirty="0" smtClean="0"/>
              <a:t>French Revolution (1789)</a:t>
            </a:r>
          </a:p>
        </p:txBody>
      </p:sp>
      <p:sp>
        <p:nvSpPr>
          <p:cNvPr id="9933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altLang="de-DE" smtClean="0"/>
          </a:p>
        </p:txBody>
      </p:sp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85875"/>
            <a:ext cx="58102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429000"/>
            <a:ext cx="35718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588224" y="2060848"/>
            <a:ext cx="22145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CH" sz="1600" dirty="0">
                <a:latin typeface="+mj-lt"/>
              </a:rPr>
              <a:t>The </a:t>
            </a:r>
            <a:r>
              <a:rPr lang="de-CH" sz="1600" dirty="0" err="1">
                <a:latin typeface="+mj-lt"/>
              </a:rPr>
              <a:t>Storming</a:t>
            </a:r>
            <a:r>
              <a:rPr lang="de-CH" sz="1600" dirty="0">
                <a:latin typeface="+mj-lt"/>
              </a:rPr>
              <a:t> of </a:t>
            </a:r>
            <a:r>
              <a:rPr lang="de-CH" sz="1600" dirty="0" err="1">
                <a:latin typeface="+mj-lt"/>
              </a:rPr>
              <a:t>the</a:t>
            </a:r>
            <a:r>
              <a:rPr lang="de-CH" sz="1600" dirty="0">
                <a:latin typeface="+mj-lt"/>
              </a:rPr>
              <a:t> Bastille, </a:t>
            </a:r>
            <a:r>
              <a:rPr lang="de-CH" sz="1600" dirty="0" err="1">
                <a:latin typeface="+mj-lt"/>
              </a:rPr>
              <a:t>July</a:t>
            </a:r>
            <a:r>
              <a:rPr lang="de-CH" sz="1600" dirty="0">
                <a:latin typeface="+mj-lt"/>
              </a:rPr>
              <a:t> 14, 1789</a:t>
            </a:r>
          </a:p>
        </p:txBody>
      </p:sp>
    </p:spTree>
    <p:extLst>
      <p:ext uri="{BB962C8B-B14F-4D97-AF65-F5344CB8AC3E}">
        <p14:creationId xmlns:p14="http://schemas.microsoft.com/office/powerpoint/2010/main" val="2047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713" y="476672"/>
            <a:ext cx="7307262" cy="309563"/>
          </a:xfrm>
        </p:spPr>
        <p:txBody>
          <a:bodyPr/>
          <a:lstStyle/>
          <a:p>
            <a:r>
              <a:rPr lang="de-CH" altLang="de-DE" sz="2400" dirty="0" smtClean="0"/>
              <a:t>The </a:t>
            </a:r>
            <a:r>
              <a:rPr lang="de-CH" altLang="de-DE" sz="2400" dirty="0" err="1" smtClean="0"/>
              <a:t>foundation</a:t>
            </a:r>
            <a:r>
              <a:rPr lang="de-CH" altLang="de-DE" sz="2400" dirty="0" smtClean="0"/>
              <a:t> </a:t>
            </a:r>
            <a:r>
              <a:rPr lang="de-CH" altLang="de-DE" sz="2400" dirty="0" err="1" smtClean="0"/>
              <a:t>of</a:t>
            </a:r>
            <a:r>
              <a:rPr lang="de-CH" altLang="de-DE" sz="2400" dirty="0" smtClean="0"/>
              <a:t> </a:t>
            </a:r>
            <a:r>
              <a:rPr lang="de-CH" altLang="de-DE" sz="2400" dirty="0" err="1" smtClean="0"/>
              <a:t>the</a:t>
            </a:r>
            <a:r>
              <a:rPr lang="de-CH" altLang="de-DE" sz="2400" dirty="0" smtClean="0"/>
              <a:t> modern national </a:t>
            </a:r>
            <a:r>
              <a:rPr lang="de-CH" altLang="de-DE" sz="2400" dirty="0" err="1" smtClean="0"/>
              <a:t>state</a:t>
            </a:r>
            <a:r>
              <a:rPr lang="de-CH" altLang="de-DE" sz="2400" dirty="0" smtClean="0"/>
              <a:t> (1848)</a:t>
            </a:r>
            <a:endParaRPr lang="de-DE" altLang="de-DE" sz="2400" dirty="0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08912" cy="44640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de-DE" sz="1600" dirty="0" smtClean="0"/>
              <a:t>Tensions between the liberal Protestant and the Catholic cantons lead to the civil war in 1847 (the “</a:t>
            </a:r>
            <a:r>
              <a:rPr lang="en-US" altLang="de-DE" sz="1600" dirty="0" err="1" smtClean="0"/>
              <a:t>Sonderbundskrieg</a:t>
            </a:r>
            <a:r>
              <a:rPr lang="en-US" altLang="de-DE" sz="1600" dirty="0" smtClean="0"/>
              <a:t>”).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en-US" altLang="de-DE" sz="1600" dirty="0" smtClean="0"/>
          </a:p>
          <a:p>
            <a:pPr>
              <a:lnSpc>
                <a:spcPct val="130000"/>
              </a:lnSpc>
            </a:pPr>
            <a:r>
              <a:rPr lang="en-US" altLang="de-DE" sz="1600" dirty="0" smtClean="0"/>
              <a:t>After a brief military campaign with federal troops, the Catholics, who had founded a separatist federation, surrender.</a:t>
            </a:r>
          </a:p>
          <a:p>
            <a:pPr>
              <a:lnSpc>
                <a:spcPct val="130000"/>
              </a:lnSpc>
            </a:pPr>
            <a:endParaRPr lang="en-US" altLang="de-DE" sz="1600" dirty="0" smtClean="0"/>
          </a:p>
          <a:p>
            <a:pPr>
              <a:lnSpc>
                <a:spcPct val="130000"/>
              </a:lnSpc>
            </a:pPr>
            <a:r>
              <a:rPr lang="en-US" altLang="de-DE" sz="1600" dirty="0" smtClean="0"/>
              <a:t>1848 The modern Swiss federal state is founded in 1848. </a:t>
            </a:r>
            <a:r>
              <a:rPr lang="en-US" altLang="de-DE" sz="1600" b="1" dirty="0" smtClean="0"/>
              <a:t>Its constitution centralizes and harmonizes numerous areas which were previously the responsibility of the cantons, such as military service, customs, and postal services and coinage.</a:t>
            </a:r>
          </a:p>
          <a:p>
            <a:pPr>
              <a:lnSpc>
                <a:spcPct val="130000"/>
              </a:lnSpc>
            </a:pPr>
            <a:endParaRPr lang="en-US" altLang="de-DE" sz="1600" dirty="0" smtClean="0"/>
          </a:p>
          <a:p>
            <a:pPr>
              <a:lnSpc>
                <a:spcPct val="130000"/>
              </a:lnSpc>
            </a:pPr>
            <a:r>
              <a:rPr lang="en-US" altLang="de-DE" sz="1600" b="1" dirty="0" smtClean="0"/>
              <a:t>This leads to the creation of a cohesive territory ripe for economic development.</a:t>
            </a:r>
            <a:endParaRPr lang="de-DE" altLang="de-DE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2876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632848" cy="360015"/>
          </a:xfrm>
        </p:spPr>
        <p:txBody>
          <a:bodyPr/>
          <a:lstStyle/>
          <a:p>
            <a:r>
              <a:rPr lang="de-CH" altLang="de-DE" sz="2400" dirty="0" err="1" smtClean="0"/>
              <a:t>From</a:t>
            </a:r>
            <a:r>
              <a:rPr lang="de-CH" altLang="de-DE" sz="2400" dirty="0" smtClean="0"/>
              <a:t> a </a:t>
            </a:r>
            <a:r>
              <a:rPr lang="de-CH" altLang="de-DE" sz="2400" dirty="0" err="1" smtClean="0"/>
              <a:t>Confederation</a:t>
            </a:r>
            <a:r>
              <a:rPr lang="de-CH" altLang="de-DE" sz="2400" dirty="0" smtClean="0"/>
              <a:t> </a:t>
            </a:r>
            <a:r>
              <a:rPr lang="de-CH" altLang="de-DE" sz="2400" dirty="0" err="1" smtClean="0"/>
              <a:t>to</a:t>
            </a:r>
            <a:r>
              <a:rPr lang="de-CH" altLang="de-DE" sz="2400" dirty="0" smtClean="0"/>
              <a:t> a Federal State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971600" y="836712"/>
            <a:ext cx="7640637" cy="4114800"/>
          </a:xfrm>
        </p:spPr>
        <p:txBody>
          <a:bodyPr/>
          <a:lstStyle/>
          <a:p>
            <a:r>
              <a:rPr lang="en-GB" altLang="de-DE" sz="2000" dirty="0" smtClean="0"/>
              <a:t>Federalism, the only solution</a:t>
            </a:r>
          </a:p>
          <a:p>
            <a:pPr marL="0" indent="0">
              <a:buNone/>
            </a:pPr>
            <a:endParaRPr lang="en-GB" altLang="de-DE" sz="2000" dirty="0" smtClean="0"/>
          </a:p>
          <a:p>
            <a:r>
              <a:rPr lang="en-GB" altLang="de-DE" sz="2000" dirty="0" smtClean="0"/>
              <a:t>Two chambers (following the US example)</a:t>
            </a:r>
          </a:p>
          <a:p>
            <a:endParaRPr lang="en-GB" altLang="de-DE" sz="2000" dirty="0" smtClean="0"/>
          </a:p>
          <a:p>
            <a:r>
              <a:rPr lang="en-GB" altLang="de-DE" sz="2000" dirty="0" smtClean="0"/>
              <a:t>Very limited power for the central state</a:t>
            </a:r>
          </a:p>
          <a:p>
            <a:endParaRPr lang="en-GB" altLang="de-DE" sz="2000" dirty="0"/>
          </a:p>
          <a:p>
            <a:r>
              <a:rPr lang="en-GB" altLang="de-DE" sz="2000" dirty="0"/>
              <a:t>Modification of the Constitution have to be accepted by the cantons and the citizens</a:t>
            </a:r>
            <a:endParaRPr lang="en-GB" altLang="de-DE" sz="2000" dirty="0" smtClean="0"/>
          </a:p>
          <a:p>
            <a:endParaRPr lang="en-GB" altLang="de-DE" sz="2000" dirty="0" smtClean="0"/>
          </a:p>
          <a:p>
            <a:r>
              <a:rPr lang="en-GB" altLang="de-DE" sz="2000" b="1" dirty="0" smtClean="0"/>
              <a:t>Residual competences in the hand of the cantons (“bottom-up federalism”) -&gt; diversity</a:t>
            </a:r>
          </a:p>
          <a:p>
            <a:endParaRPr lang="en-GB" altLang="de-DE" sz="2000" dirty="0"/>
          </a:p>
          <a:p>
            <a:r>
              <a:rPr lang="en-GB" altLang="de-DE" sz="2000" b="1" dirty="0" smtClean="0"/>
              <a:t>Equalization of differences</a:t>
            </a:r>
          </a:p>
          <a:p>
            <a:endParaRPr lang="en-GB" altLang="de-DE" sz="2000" dirty="0"/>
          </a:p>
          <a:p>
            <a:endParaRPr lang="en-GB" altLang="de-DE" sz="2000" dirty="0" smtClean="0"/>
          </a:p>
          <a:p>
            <a:pPr marL="0" indent="0">
              <a:buNone/>
            </a:pPr>
            <a:endParaRPr lang="de-CH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4543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457200"/>
            <a:ext cx="8807896" cy="990600"/>
          </a:xfrm>
        </p:spPr>
        <p:txBody>
          <a:bodyPr/>
          <a:lstStyle/>
          <a:p>
            <a:r>
              <a:rPr lang="en-GB" sz="2800" dirty="0" smtClean="0"/>
              <a:t>Confederation, cantons and municipalities: the three levels of the state</a:t>
            </a:r>
            <a:endParaRPr lang="en-GB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447800"/>
            <a:ext cx="8064896" cy="4343400"/>
          </a:xfrm>
        </p:spPr>
        <p:txBody>
          <a:bodyPr/>
          <a:lstStyle/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pPr marL="0" indent="0" algn="ctr">
              <a:buNone/>
            </a:pPr>
            <a:r>
              <a:rPr lang="en-GB" dirty="0" smtClean="0"/>
              <a:t>Revenue, expenditures and transfers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7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 bwMode="auto">
          <a:xfrm>
            <a:off x="535136" y="958216"/>
            <a:ext cx="1224136" cy="38164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TVA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Income Tax</a:t>
            </a: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7380312" y="260648"/>
            <a:ext cx="1512168" cy="56526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i="1" dirty="0" smtClean="0">
                <a:latin typeface="Arial" charset="0"/>
              </a:rPr>
              <a:t>National tasks:</a:t>
            </a:r>
            <a:endParaRPr lang="en-US" sz="1800" i="1" dirty="0"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" charset="0"/>
              </a:rPr>
              <a:t>defense, IR, </a:t>
            </a:r>
            <a:r>
              <a:rPr lang="en-US" sz="1800" dirty="0">
                <a:latin typeface="Arial" charset="0"/>
              </a:rPr>
              <a:t>s</a:t>
            </a:r>
            <a:r>
              <a:rPr lang="en-US" sz="1800" dirty="0" smtClean="0">
                <a:latin typeface="Arial" charset="0"/>
              </a:rPr>
              <a:t>ocial security</a:t>
            </a:r>
            <a:endParaRPr lang="en-US" sz="1800" dirty="0"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_____</a:t>
            </a:r>
            <a:endParaRPr lang="en-US" sz="1800" i="1" dirty="0" smtClean="0"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i="1" dirty="0" smtClean="0">
                <a:latin typeface="Arial" charset="0"/>
              </a:rPr>
              <a:t>Cantonal tasks:</a:t>
            </a:r>
            <a:endParaRPr lang="en-US" sz="1800" dirty="0" smtClean="0"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Arial" charset="0"/>
              </a:rPr>
              <a:t>e</a:t>
            </a:r>
            <a:r>
              <a:rPr lang="en-US" sz="1800" dirty="0" smtClean="0">
                <a:latin typeface="Arial" charset="0"/>
              </a:rPr>
              <a:t>ducation, health, police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" charset="0"/>
              </a:rPr>
              <a:t>_____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i="1" dirty="0" smtClean="0">
                <a:latin typeface="Arial" charset="0"/>
              </a:rPr>
              <a:t>Local tasks</a:t>
            </a:r>
            <a:endParaRPr lang="en-US" sz="1800" dirty="0" smtClean="0"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" charset="0"/>
              </a:rPr>
              <a:t>primary school,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Arial" charset="0"/>
              </a:rPr>
              <a:t>s</a:t>
            </a:r>
            <a:r>
              <a:rPr lang="en-US" sz="1800" dirty="0" smtClean="0">
                <a:latin typeface="Arial" charset="0"/>
              </a:rPr>
              <a:t>ocial assistance, land use, water, waste etc. </a:t>
            </a:r>
            <a:endParaRPr lang="en-US" sz="1800" dirty="0">
              <a:latin typeface="Arial" charset="0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355116" y="5229200"/>
            <a:ext cx="1584176" cy="7380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Citizens</a:t>
            </a:r>
            <a:endParaRPr kumimoji="0" lang="de-C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3455876" y="260648"/>
            <a:ext cx="2232248" cy="122413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000" dirty="0">
                <a:latin typeface="Arial" charset="0"/>
              </a:rPr>
              <a:t>N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ational </a:t>
            </a:r>
            <a:r>
              <a:rPr lang="de-CH" sz="2000" dirty="0" err="1">
                <a:latin typeface="Arial" charset="0"/>
              </a:rPr>
              <a:t>g</a:t>
            </a:r>
            <a:r>
              <a:rPr kumimoji="0" lang="de-C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ov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dirty="0" err="1">
                <a:latin typeface="Arial" charset="0"/>
              </a:rPr>
              <a:t>r</a:t>
            </a:r>
            <a:r>
              <a:rPr lang="de-CH" sz="1600" dirty="0" err="1" smtClean="0">
                <a:latin typeface="Arial" charset="0"/>
              </a:rPr>
              <a:t>ev</a:t>
            </a:r>
            <a:r>
              <a:rPr lang="de-CH" sz="1600" dirty="0" smtClean="0">
                <a:latin typeface="Arial" charset="0"/>
              </a:rPr>
              <a:t>.: 64.9 </a:t>
            </a:r>
            <a:r>
              <a:rPr lang="de-CH" sz="1600" dirty="0" err="1" smtClean="0">
                <a:latin typeface="Arial" charset="0"/>
              </a:rPr>
              <a:t>mrd.</a:t>
            </a:r>
            <a:endParaRPr lang="de-CH" sz="1600" dirty="0" smtClean="0"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dirty="0" err="1">
                <a:latin typeface="Arial" charset="0"/>
              </a:rPr>
              <a:t>e</a:t>
            </a:r>
            <a:r>
              <a:rPr lang="de-CH" sz="1600" dirty="0" err="1" smtClean="0">
                <a:latin typeface="Arial" charset="0"/>
              </a:rPr>
              <a:t>xp</a:t>
            </a:r>
            <a:r>
              <a:rPr lang="de-CH" sz="1600" dirty="0" smtClean="0">
                <a:latin typeface="Arial" charset="0"/>
              </a:rPr>
              <a:t>.:  64.7 </a:t>
            </a:r>
            <a:r>
              <a:rPr lang="de-CH" sz="1600" dirty="0" err="1" smtClean="0">
                <a:latin typeface="Arial" charset="0"/>
              </a:rPr>
              <a:t>mrd.</a:t>
            </a:r>
            <a:endParaRPr kumimoji="0" lang="de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3480703" y="2258870"/>
            <a:ext cx="2232248" cy="131414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000" dirty="0" err="1">
                <a:latin typeface="Arial" charset="0"/>
              </a:rPr>
              <a:t>C</a:t>
            </a:r>
            <a:r>
              <a:rPr kumimoji="0" lang="de-C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antonal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de-CH" sz="2000" dirty="0" err="1">
                <a:latin typeface="Arial" charset="0"/>
              </a:rPr>
              <a:t>g</a:t>
            </a:r>
            <a:r>
              <a:rPr kumimoji="0" lang="de-C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ovs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  <a:p>
            <a:pPr algn="ctr"/>
            <a:r>
              <a:rPr lang="de-CH" sz="1600" dirty="0" err="1">
                <a:latin typeface="Arial" charset="0"/>
              </a:rPr>
              <a:t>rev</a:t>
            </a:r>
            <a:r>
              <a:rPr lang="de-CH" sz="1600" dirty="0">
                <a:latin typeface="Arial" charset="0"/>
              </a:rPr>
              <a:t>.: </a:t>
            </a:r>
            <a:r>
              <a:rPr lang="de-CH" sz="1600" dirty="0" smtClean="0">
                <a:latin typeface="Arial" charset="0"/>
              </a:rPr>
              <a:t>82.7 </a:t>
            </a:r>
            <a:r>
              <a:rPr lang="de-CH" sz="1600" dirty="0" err="1">
                <a:latin typeface="Arial" charset="0"/>
              </a:rPr>
              <a:t>mrd.</a:t>
            </a:r>
            <a:endParaRPr lang="de-CH" sz="1600" dirty="0">
              <a:latin typeface="Arial" charset="0"/>
            </a:endParaRPr>
          </a:p>
          <a:p>
            <a:pPr algn="ctr"/>
            <a:r>
              <a:rPr lang="de-CH" sz="1600" dirty="0" err="1">
                <a:latin typeface="Arial" charset="0"/>
              </a:rPr>
              <a:t>exp</a:t>
            </a:r>
            <a:r>
              <a:rPr lang="de-CH" sz="1600" dirty="0">
                <a:latin typeface="Arial" charset="0"/>
              </a:rPr>
              <a:t>.:  </a:t>
            </a:r>
            <a:r>
              <a:rPr lang="de-CH" sz="1600" dirty="0" smtClean="0">
                <a:latin typeface="Arial" charset="0"/>
              </a:rPr>
              <a:t>85.0 </a:t>
            </a:r>
            <a:r>
              <a:rPr lang="de-CH" sz="1600" dirty="0" err="1">
                <a:latin typeface="Arial" charset="0"/>
              </a:rPr>
              <a:t>mrd.</a:t>
            </a:r>
            <a:endParaRPr lang="de-CH" sz="1600" dirty="0"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3480703" y="4329100"/>
            <a:ext cx="2232248" cy="158417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000" dirty="0" err="1">
                <a:latin typeface="Arial" charset="0"/>
              </a:rPr>
              <a:t>L</a:t>
            </a:r>
            <a:r>
              <a:rPr kumimoji="0" lang="de-C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ocal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 </a:t>
            </a:r>
            <a:r>
              <a:rPr kumimoji="0" lang="de-C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govs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.</a:t>
            </a:r>
          </a:p>
          <a:p>
            <a:pPr algn="ctr"/>
            <a:r>
              <a:rPr lang="de-CH" sz="1600" dirty="0" err="1">
                <a:latin typeface="Arial" charset="0"/>
              </a:rPr>
              <a:t>rev</a:t>
            </a:r>
            <a:r>
              <a:rPr lang="de-CH" sz="1600" dirty="0">
                <a:latin typeface="Arial" charset="0"/>
              </a:rPr>
              <a:t>.: </a:t>
            </a:r>
            <a:r>
              <a:rPr lang="de-CH" sz="1600" dirty="0" smtClean="0">
                <a:latin typeface="Arial" charset="0"/>
              </a:rPr>
              <a:t>45.5 </a:t>
            </a:r>
            <a:r>
              <a:rPr lang="de-CH" sz="1600" dirty="0" err="1">
                <a:latin typeface="Arial" charset="0"/>
              </a:rPr>
              <a:t>mrd.</a:t>
            </a:r>
            <a:endParaRPr lang="de-CH" sz="1600" dirty="0">
              <a:latin typeface="Arial" charset="0"/>
            </a:endParaRPr>
          </a:p>
          <a:p>
            <a:pPr algn="ctr"/>
            <a:r>
              <a:rPr lang="de-CH" sz="1600" dirty="0" err="1">
                <a:latin typeface="Arial" charset="0"/>
              </a:rPr>
              <a:t>exp</a:t>
            </a:r>
            <a:r>
              <a:rPr lang="de-CH" sz="1600" dirty="0">
                <a:latin typeface="Arial" charset="0"/>
              </a:rPr>
              <a:t>.:  </a:t>
            </a:r>
            <a:r>
              <a:rPr lang="de-CH" sz="1600" dirty="0" smtClean="0">
                <a:latin typeface="Arial" charset="0"/>
              </a:rPr>
              <a:t>46.1 </a:t>
            </a:r>
            <a:r>
              <a:rPr lang="de-CH" sz="1600" dirty="0" err="1">
                <a:latin typeface="Arial" charset="0"/>
              </a:rPr>
              <a:t>mrd.</a:t>
            </a:r>
            <a:endParaRPr lang="de-CH" sz="1600" dirty="0"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eckiger Pfeil 10"/>
          <p:cNvSpPr/>
          <p:nvPr/>
        </p:nvSpPr>
        <p:spPr bwMode="auto">
          <a:xfrm>
            <a:off x="1115616" y="332656"/>
            <a:ext cx="2376264" cy="648072"/>
          </a:xfrm>
          <a:prstGeom prst="bentArrow">
            <a:avLst>
              <a:gd name="adj1" fmla="val 32487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Pfeil nach rechts 11"/>
          <p:cNvSpPr/>
          <p:nvPr/>
        </p:nvSpPr>
        <p:spPr bwMode="auto">
          <a:xfrm>
            <a:off x="1763688" y="1124744"/>
            <a:ext cx="1717015" cy="37804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>
            <a:off x="1776886" y="2726922"/>
            <a:ext cx="1717015" cy="37804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Pfeil nach rechts 13"/>
          <p:cNvSpPr/>
          <p:nvPr/>
        </p:nvSpPr>
        <p:spPr bwMode="auto">
          <a:xfrm>
            <a:off x="1776885" y="4419110"/>
            <a:ext cx="1717015" cy="37804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Pfeil nach rechts 14"/>
          <p:cNvSpPr/>
          <p:nvPr/>
        </p:nvSpPr>
        <p:spPr bwMode="auto">
          <a:xfrm>
            <a:off x="5674602" y="728700"/>
            <a:ext cx="1692188" cy="2972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6" name="Pfeil nach rechts 15"/>
          <p:cNvSpPr/>
          <p:nvPr/>
        </p:nvSpPr>
        <p:spPr bwMode="auto">
          <a:xfrm>
            <a:off x="5726473" y="2599137"/>
            <a:ext cx="1692188" cy="66843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Pfeil nach rechts 16"/>
          <p:cNvSpPr/>
          <p:nvPr/>
        </p:nvSpPr>
        <p:spPr bwMode="auto">
          <a:xfrm>
            <a:off x="5726473" y="4696619"/>
            <a:ext cx="1692188" cy="39604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Pfeil nach oben 17"/>
          <p:cNvSpPr/>
          <p:nvPr/>
        </p:nvSpPr>
        <p:spPr bwMode="auto">
          <a:xfrm>
            <a:off x="837203" y="4774640"/>
            <a:ext cx="556825" cy="432048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" name="Pfeil nach unten 18"/>
          <p:cNvSpPr/>
          <p:nvPr/>
        </p:nvSpPr>
        <p:spPr bwMode="auto">
          <a:xfrm>
            <a:off x="4211960" y="1484784"/>
            <a:ext cx="720080" cy="77408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0" name="Pfeil nach unten 19"/>
          <p:cNvSpPr/>
          <p:nvPr/>
        </p:nvSpPr>
        <p:spPr bwMode="auto">
          <a:xfrm>
            <a:off x="4400901" y="3581887"/>
            <a:ext cx="391852" cy="77408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74602" y="6024017"/>
            <a:ext cx="3923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400" dirty="0" smtClean="0"/>
              <a:t>1 Mrd.= 1’000’000’000</a:t>
            </a:r>
          </a:p>
          <a:p>
            <a:pPr algn="l"/>
            <a:r>
              <a:rPr lang="de-CH" sz="1400" dirty="0" err="1" smtClean="0"/>
              <a:t>Social</a:t>
            </a:r>
            <a:r>
              <a:rPr lang="de-CH" sz="1400" dirty="0" smtClean="0"/>
              <a:t> Security not </a:t>
            </a:r>
            <a:r>
              <a:rPr lang="de-CH" sz="1400" dirty="0" err="1" smtClean="0"/>
              <a:t>included</a:t>
            </a:r>
            <a:r>
              <a:rPr lang="de-CH" sz="1400" dirty="0" smtClean="0"/>
              <a:t> (59.8 </a:t>
            </a:r>
            <a:r>
              <a:rPr lang="de-CH" sz="1400" dirty="0" err="1" smtClean="0"/>
              <a:t>mrd.</a:t>
            </a:r>
            <a:r>
              <a:rPr lang="de-CH" sz="1400" dirty="0" smtClean="0"/>
              <a:t>)</a:t>
            </a:r>
            <a:br>
              <a:rPr lang="de-CH" sz="1400" dirty="0" smtClean="0"/>
            </a:br>
            <a:r>
              <a:rPr lang="de-CH" sz="1400" b="1" dirty="0" err="1" smtClean="0"/>
              <a:t>Health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systems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only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partly</a:t>
            </a:r>
            <a:r>
              <a:rPr lang="de-CH" sz="1400" b="1" dirty="0" smtClean="0"/>
              <a:t> </a:t>
            </a:r>
            <a:r>
              <a:rPr lang="de-CH" sz="1400" b="1" dirty="0" err="1"/>
              <a:t>i</a:t>
            </a:r>
            <a:r>
              <a:rPr lang="de-CH" sz="1400" b="1" dirty="0" err="1" smtClean="0"/>
              <a:t>ncluded</a:t>
            </a:r>
            <a:endParaRPr lang="de-CH" sz="140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107504" y="242646"/>
            <a:ext cx="72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800" dirty="0" smtClean="0"/>
              <a:t>2014/</a:t>
            </a:r>
            <a:r>
              <a:rPr lang="de-CH" sz="1400" dirty="0" smtClean="0"/>
              <a:t>2013</a:t>
            </a:r>
            <a:endParaRPr lang="de-CH" sz="1800" dirty="0"/>
          </a:p>
        </p:txBody>
      </p:sp>
      <p:sp>
        <p:nvSpPr>
          <p:cNvPr id="23" name="Textfeld 22"/>
          <p:cNvSpPr txBox="1"/>
          <p:nvPr/>
        </p:nvSpPr>
        <p:spPr>
          <a:xfrm>
            <a:off x="1980892" y="2463250"/>
            <a:ext cx="98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42.3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mrd.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997136" y="1453364"/>
            <a:ext cx="98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18.3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mrd.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036516" y="75339"/>
            <a:ext cx="98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22.0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mrd.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006883" y="4175211"/>
            <a:ext cx="98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26.0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mrd.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932040" y="1645543"/>
            <a:ext cx="98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24.7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mrd.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932039" y="3769277"/>
            <a:ext cx="98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mrd.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025515" y="2429315"/>
            <a:ext cx="98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74.1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mrd.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025514" y="4454242"/>
            <a:ext cx="98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37.3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mrd.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041343" y="467612"/>
            <a:ext cx="98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mrd.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457200"/>
            <a:ext cx="8807896" cy="990600"/>
          </a:xfrm>
        </p:spPr>
        <p:txBody>
          <a:bodyPr/>
          <a:lstStyle/>
          <a:p>
            <a:r>
              <a:rPr lang="de-CH" sz="2400" dirty="0" err="1" smtClean="0"/>
              <a:t>How</a:t>
            </a:r>
            <a:r>
              <a:rPr lang="de-CH" sz="2400" dirty="0" smtClean="0"/>
              <a:t> </a:t>
            </a:r>
            <a:r>
              <a:rPr lang="de-CH" sz="2400" dirty="0" err="1" smtClean="0"/>
              <a:t>are</a:t>
            </a:r>
            <a:r>
              <a:rPr lang="de-CH" sz="2400" dirty="0" smtClean="0"/>
              <a:t> </a:t>
            </a:r>
            <a:r>
              <a:rPr lang="de-CH" sz="2400" dirty="0" err="1" smtClean="0"/>
              <a:t>the</a:t>
            </a:r>
            <a:r>
              <a:rPr lang="de-CH" sz="2400" dirty="0" smtClean="0"/>
              <a:t> different </a:t>
            </a:r>
            <a:r>
              <a:rPr lang="de-CH" sz="2400" dirty="0" err="1" smtClean="0"/>
              <a:t>tasks</a:t>
            </a:r>
            <a:r>
              <a:rPr lang="de-CH" sz="2400" dirty="0" smtClean="0"/>
              <a:t> </a:t>
            </a:r>
            <a:r>
              <a:rPr lang="de-CH" sz="2400" dirty="0" err="1" smtClean="0"/>
              <a:t>allocated</a:t>
            </a:r>
            <a:r>
              <a:rPr lang="de-CH" sz="2400" dirty="0" smtClean="0"/>
              <a:t> </a:t>
            </a:r>
            <a:r>
              <a:rPr lang="de-CH" sz="2400" dirty="0" err="1" smtClean="0"/>
              <a:t>to</a:t>
            </a:r>
            <a:r>
              <a:rPr lang="de-CH" sz="2400" dirty="0" smtClean="0"/>
              <a:t> </a:t>
            </a:r>
            <a:r>
              <a:rPr lang="de-CH" sz="2400" dirty="0" err="1" smtClean="0"/>
              <a:t>the</a:t>
            </a:r>
            <a:r>
              <a:rPr lang="de-CH" sz="2400" dirty="0" smtClean="0"/>
              <a:t> different </a:t>
            </a:r>
            <a:r>
              <a:rPr lang="de-CH" sz="2400" dirty="0" err="1" smtClean="0"/>
              <a:t>levels</a:t>
            </a:r>
            <a:r>
              <a:rPr lang="de-CH" dirty="0" smtClean="0"/>
              <a:t>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pPr marL="0" indent="0" algn="ctr">
              <a:buNone/>
            </a:pPr>
            <a:r>
              <a:rPr lang="de-CH" dirty="0" smtClean="0"/>
              <a:t>(</a:t>
            </a:r>
            <a:r>
              <a:rPr lang="de-CH" dirty="0" err="1" smtClean="0"/>
              <a:t>Principle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subsidiarity</a:t>
            </a:r>
            <a:r>
              <a:rPr lang="de-CH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73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National </a:t>
            </a:r>
            <a:r>
              <a:rPr lang="de-CH" dirty="0" err="1" smtClean="0"/>
              <a:t>tasks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Defence</a:t>
            </a:r>
          </a:p>
          <a:p>
            <a:r>
              <a:rPr lang="en-GB" dirty="0" smtClean="0"/>
              <a:t>Foreign policy/IR</a:t>
            </a:r>
          </a:p>
          <a:p>
            <a:r>
              <a:rPr lang="en-GB" dirty="0" smtClean="0"/>
              <a:t>Railway system</a:t>
            </a:r>
          </a:p>
          <a:p>
            <a:r>
              <a:rPr lang="en-GB" dirty="0" smtClean="0"/>
              <a:t>National Motorways</a:t>
            </a:r>
          </a:p>
          <a:p>
            <a:r>
              <a:rPr lang="en-GB" dirty="0" smtClean="0"/>
              <a:t>Nuclear power plants</a:t>
            </a:r>
          </a:p>
          <a:p>
            <a:r>
              <a:rPr lang="en-GB" dirty="0" smtClean="0"/>
              <a:t>Scientific research</a:t>
            </a:r>
          </a:p>
          <a:p>
            <a:r>
              <a:rPr lang="en-GB" dirty="0" smtClean="0"/>
              <a:t>Etc.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8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Cantonal</a:t>
            </a:r>
            <a:r>
              <a:rPr lang="de-CH" dirty="0" smtClean="0"/>
              <a:t> </a:t>
            </a:r>
            <a:r>
              <a:rPr lang="de-CH" dirty="0" err="1" smtClean="0"/>
              <a:t>tasks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Health</a:t>
            </a:r>
            <a:endParaRPr lang="de-CH" dirty="0" smtClean="0"/>
          </a:p>
          <a:p>
            <a:r>
              <a:rPr lang="de-CH" dirty="0" smtClean="0"/>
              <a:t>Education</a:t>
            </a:r>
          </a:p>
          <a:p>
            <a:r>
              <a:rPr lang="de-CH" dirty="0" smtClean="0"/>
              <a:t>Police</a:t>
            </a:r>
          </a:p>
          <a:p>
            <a:r>
              <a:rPr lang="de-CH" dirty="0" err="1" smtClean="0"/>
              <a:t>Roads</a:t>
            </a:r>
            <a:endParaRPr lang="de-CH" dirty="0" smtClean="0"/>
          </a:p>
          <a:p>
            <a:r>
              <a:rPr lang="de-CH" dirty="0" err="1" smtClean="0"/>
              <a:t>Social</a:t>
            </a:r>
            <a:r>
              <a:rPr lang="de-CH" dirty="0" smtClean="0"/>
              <a:t> </a:t>
            </a:r>
            <a:r>
              <a:rPr lang="de-CH" dirty="0" err="1" smtClean="0"/>
              <a:t>security</a:t>
            </a:r>
            <a:endParaRPr lang="de-CH" dirty="0"/>
          </a:p>
          <a:p>
            <a:r>
              <a:rPr lang="de-CH" dirty="0" smtClean="0"/>
              <a:t>….</a:t>
            </a:r>
          </a:p>
          <a:p>
            <a:endParaRPr lang="de-CH" dirty="0"/>
          </a:p>
          <a:p>
            <a:r>
              <a:rPr lang="de-CH" dirty="0" err="1" smtClean="0"/>
              <a:t>Execution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national </a:t>
            </a:r>
            <a:r>
              <a:rPr lang="de-CH" dirty="0" err="1" smtClean="0"/>
              <a:t>policies</a:t>
            </a:r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082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0952"/>
            <a:ext cx="8686800" cy="990600"/>
          </a:xfrm>
        </p:spPr>
        <p:txBody>
          <a:bodyPr/>
          <a:lstStyle/>
          <a:p>
            <a:r>
              <a:rPr lang="de-CH" dirty="0" smtClean="0"/>
              <a:t>Tasks </a:t>
            </a:r>
            <a:r>
              <a:rPr lang="de-CH" dirty="0" err="1" smtClean="0"/>
              <a:t>of</a:t>
            </a:r>
            <a:r>
              <a:rPr lang="de-CH" dirty="0" smtClean="0"/>
              <a:t> Swiss </a:t>
            </a:r>
            <a:r>
              <a:rPr lang="de-CH" dirty="0" err="1" smtClean="0"/>
              <a:t>municipalities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268760"/>
            <a:ext cx="8686800" cy="4680520"/>
          </a:xfrm>
        </p:spPr>
        <p:txBody>
          <a:bodyPr/>
          <a:lstStyle/>
          <a:p>
            <a:pPr eaLnBrk="0" hangingPunct="0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en-GB" altLang="de-DE" dirty="0">
                <a:latin typeface="Arial" panose="020B0604020202020204" pitchFamily="34" charset="0"/>
              </a:rPr>
              <a:t>Education: </a:t>
            </a:r>
            <a:r>
              <a:rPr lang="en-GB" altLang="de-DE" dirty="0" smtClean="0">
                <a:latin typeface="Arial" panose="020B0604020202020204" pitchFamily="34" charset="0"/>
              </a:rPr>
              <a:t>kindergarten</a:t>
            </a:r>
            <a:r>
              <a:rPr lang="en-GB" altLang="de-DE" dirty="0">
                <a:latin typeface="Arial" panose="020B0604020202020204" pitchFamily="34" charset="0"/>
              </a:rPr>
              <a:t>, </a:t>
            </a:r>
            <a:r>
              <a:rPr lang="en-GB" altLang="de-DE" dirty="0" smtClean="0">
                <a:latin typeface="Arial" panose="020B0604020202020204" pitchFamily="34" charset="0"/>
              </a:rPr>
              <a:t>primary school</a:t>
            </a:r>
            <a:r>
              <a:rPr lang="en-GB" altLang="de-DE" dirty="0">
                <a:latin typeface="Arial" panose="020B0604020202020204" pitchFamily="34" charset="0"/>
              </a:rPr>
              <a:t>, </a:t>
            </a:r>
            <a:r>
              <a:rPr lang="en-GB" altLang="de-DE" dirty="0" smtClean="0">
                <a:latin typeface="Arial" panose="020B0604020202020204" pitchFamily="34" charset="0"/>
              </a:rPr>
              <a:t>secondary school</a:t>
            </a:r>
          </a:p>
          <a:p>
            <a:pPr eaLnBrk="0" hangingPunct="0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en-GB" altLang="de-DE" dirty="0" smtClean="0">
                <a:latin typeface="Arial" panose="020B0604020202020204" pitchFamily="34" charset="0"/>
              </a:rPr>
              <a:t>Social welfare </a:t>
            </a:r>
            <a:r>
              <a:rPr lang="en-GB" altLang="de-DE" dirty="0">
                <a:latin typeface="Arial" panose="020B0604020202020204" pitchFamily="34" charset="0"/>
              </a:rPr>
              <a:t>and </a:t>
            </a:r>
            <a:r>
              <a:rPr lang="en-GB" altLang="de-DE" dirty="0" smtClean="0">
                <a:latin typeface="Arial" panose="020B0604020202020204" pitchFamily="34" charset="0"/>
              </a:rPr>
              <a:t>health</a:t>
            </a:r>
            <a:endParaRPr lang="en-GB" altLang="de-DE" dirty="0">
              <a:latin typeface="Arial" panose="020B0604020202020204" pitchFamily="34" charset="0"/>
            </a:endParaRPr>
          </a:p>
          <a:p>
            <a:pPr eaLnBrk="0" hangingPunct="0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en-GB" altLang="de-DE" dirty="0">
                <a:latin typeface="Arial" panose="020B0604020202020204" pitchFamily="34" charset="0"/>
              </a:rPr>
              <a:t>Water, </a:t>
            </a:r>
            <a:r>
              <a:rPr lang="en-GB" altLang="de-DE" dirty="0" smtClean="0">
                <a:latin typeface="Arial" panose="020B0604020202020204" pitchFamily="34" charset="0"/>
              </a:rPr>
              <a:t>electricity</a:t>
            </a:r>
            <a:r>
              <a:rPr lang="en-GB" altLang="de-DE" dirty="0">
                <a:latin typeface="Arial" panose="020B0604020202020204" pitchFamily="34" charset="0"/>
              </a:rPr>
              <a:t>, and </a:t>
            </a:r>
            <a:r>
              <a:rPr lang="en-GB" altLang="de-DE" dirty="0" smtClean="0">
                <a:latin typeface="Arial" panose="020B0604020202020204" pitchFamily="34" charset="0"/>
              </a:rPr>
              <a:t>traffic</a:t>
            </a:r>
            <a:endParaRPr lang="en-GB" altLang="de-DE" dirty="0">
              <a:latin typeface="Arial" panose="020B0604020202020204" pitchFamily="34" charset="0"/>
            </a:endParaRPr>
          </a:p>
          <a:p>
            <a:pPr eaLnBrk="0" hangingPunct="0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en-GB" altLang="de-DE" dirty="0">
                <a:latin typeface="Arial" panose="020B0604020202020204" pitchFamily="34" charset="0"/>
              </a:rPr>
              <a:t>Planning and </a:t>
            </a:r>
            <a:r>
              <a:rPr lang="en-GB" altLang="de-DE" dirty="0" smtClean="0">
                <a:latin typeface="Arial" panose="020B0604020202020204" pitchFamily="34" charset="0"/>
              </a:rPr>
              <a:t>construction</a:t>
            </a:r>
            <a:r>
              <a:rPr lang="en-GB" altLang="de-DE" dirty="0">
                <a:latin typeface="Arial" panose="020B0604020202020204" pitchFamily="34" charset="0"/>
              </a:rPr>
              <a:t>, </a:t>
            </a:r>
            <a:r>
              <a:rPr lang="en-GB" altLang="de-DE" dirty="0" smtClean="0">
                <a:latin typeface="Arial" panose="020B0604020202020204" pitchFamily="34" charset="0"/>
              </a:rPr>
              <a:t>sport </a:t>
            </a:r>
            <a:r>
              <a:rPr lang="en-GB" altLang="de-DE" dirty="0">
                <a:latin typeface="Arial" panose="020B0604020202020204" pitchFamily="34" charset="0"/>
              </a:rPr>
              <a:t>and c</a:t>
            </a:r>
            <a:r>
              <a:rPr lang="en-GB" altLang="de-DE" dirty="0" smtClean="0">
                <a:latin typeface="Arial" panose="020B0604020202020204" pitchFamily="34" charset="0"/>
              </a:rPr>
              <a:t>ulture</a:t>
            </a:r>
            <a:endParaRPr lang="en-GB" altLang="de-DE" dirty="0">
              <a:latin typeface="Arial" panose="020B0604020202020204" pitchFamily="34" charset="0"/>
            </a:endParaRPr>
          </a:p>
          <a:p>
            <a:pPr eaLnBrk="0" hangingPunct="0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en-GB" altLang="de-DE" dirty="0">
                <a:latin typeface="Arial" panose="020B0604020202020204" pitchFamily="34" charset="0"/>
              </a:rPr>
              <a:t>Municipal </a:t>
            </a:r>
            <a:r>
              <a:rPr lang="en-GB" altLang="de-DE" dirty="0" smtClean="0">
                <a:latin typeface="Arial" panose="020B0604020202020204" pitchFamily="34" charset="0"/>
              </a:rPr>
              <a:t>police (fire</a:t>
            </a:r>
            <a:r>
              <a:rPr lang="en-GB" altLang="de-DE" dirty="0">
                <a:latin typeface="Arial" panose="020B0604020202020204" pitchFamily="34" charset="0"/>
              </a:rPr>
              <a:t>, </a:t>
            </a:r>
            <a:r>
              <a:rPr lang="en-GB" altLang="de-DE" dirty="0" smtClean="0">
                <a:latin typeface="Arial" panose="020B0604020202020204" pitchFamily="34" charset="0"/>
              </a:rPr>
              <a:t>roads</a:t>
            </a:r>
            <a:r>
              <a:rPr lang="en-GB" altLang="de-DE" dirty="0">
                <a:latin typeface="Arial" panose="020B0604020202020204" pitchFamily="34" charset="0"/>
              </a:rPr>
              <a:t>, and </a:t>
            </a:r>
            <a:r>
              <a:rPr lang="en-GB" altLang="de-DE" dirty="0" smtClean="0">
                <a:latin typeface="Arial" panose="020B0604020202020204" pitchFamily="34" charset="0"/>
              </a:rPr>
              <a:t>commerce</a:t>
            </a:r>
            <a:r>
              <a:rPr lang="en-GB" altLang="de-DE" dirty="0">
                <a:latin typeface="Arial" panose="020B0604020202020204" pitchFamily="34" charset="0"/>
              </a:rPr>
              <a:t>)</a:t>
            </a:r>
          </a:p>
          <a:p>
            <a:pPr eaLnBrk="0" hangingPunct="0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en-GB" altLang="de-DE" dirty="0">
                <a:latin typeface="Arial" panose="020B0604020202020204" pitchFamily="34" charset="0"/>
              </a:rPr>
              <a:t>Naturalisation </a:t>
            </a:r>
            <a:r>
              <a:rPr lang="en-GB" altLang="de-DE" dirty="0" smtClean="0">
                <a:latin typeface="Arial" panose="020B0604020202020204" pitchFamily="34" charset="0"/>
              </a:rPr>
              <a:t>(“</a:t>
            </a:r>
            <a:r>
              <a:rPr lang="en-GB" altLang="de-DE" dirty="0" err="1" smtClean="0">
                <a:latin typeface="Arial" panose="020B0604020202020204" pitchFamily="34" charset="0"/>
              </a:rPr>
              <a:t>swiss</a:t>
            </a:r>
            <a:r>
              <a:rPr lang="en-GB" altLang="de-DE" dirty="0" smtClean="0">
                <a:latin typeface="Arial" panose="020B0604020202020204" pitchFamily="34" charset="0"/>
              </a:rPr>
              <a:t> maker</a:t>
            </a:r>
            <a:r>
              <a:rPr lang="en-GB" altLang="de-DE" dirty="0">
                <a:latin typeface="Arial" panose="020B0604020202020204" pitchFamily="34" charset="0"/>
              </a:rPr>
              <a:t>”)</a:t>
            </a:r>
          </a:p>
          <a:p>
            <a:pPr eaLnBrk="0" hangingPunct="0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en-GB" altLang="de-DE" dirty="0">
                <a:latin typeface="Arial" panose="020B0604020202020204" pitchFamily="34" charset="0"/>
              </a:rPr>
              <a:t>Internal </a:t>
            </a:r>
            <a:r>
              <a:rPr lang="en-GB" altLang="de-DE" dirty="0" smtClean="0">
                <a:latin typeface="Arial" panose="020B0604020202020204" pitchFamily="34" charset="0"/>
              </a:rPr>
              <a:t>organization</a:t>
            </a:r>
            <a:r>
              <a:rPr lang="en-GB" altLang="de-DE" dirty="0">
                <a:latin typeface="Arial" panose="020B0604020202020204" pitchFamily="34" charset="0"/>
              </a:rPr>
              <a:t>, </a:t>
            </a:r>
            <a:r>
              <a:rPr lang="en-GB" altLang="de-DE" dirty="0" smtClean="0">
                <a:latin typeface="Arial" panose="020B0604020202020204" pitchFamily="34" charset="0"/>
              </a:rPr>
              <a:t>financial </a:t>
            </a:r>
            <a:r>
              <a:rPr lang="en-GB" altLang="de-DE" dirty="0" err="1" smtClean="0">
                <a:latin typeface="Arial" panose="020B0604020202020204" pitchFamily="34" charset="0"/>
              </a:rPr>
              <a:t>managemet</a:t>
            </a:r>
            <a:endParaRPr lang="de-CH" altLang="de-DE" dirty="0" smtClean="0">
              <a:latin typeface="Arial" panose="020B0604020202020204" pitchFamily="34" charset="0"/>
            </a:endParaRPr>
          </a:p>
          <a:p>
            <a:pPr eaLnBrk="0" hangingPunct="0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de-CH" altLang="de-DE" dirty="0" smtClean="0">
              <a:latin typeface="Arial" panose="020B0604020202020204" pitchFamily="34" charset="0"/>
            </a:endParaRPr>
          </a:p>
          <a:p>
            <a:pPr eaLnBrk="0" hangingPunct="0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de-CH" altLang="de-DE" dirty="0" err="1" smtClean="0">
                <a:latin typeface="Arial" panose="020B0604020202020204" pitchFamily="34" charset="0"/>
              </a:rPr>
              <a:t>Execution</a:t>
            </a:r>
            <a:r>
              <a:rPr lang="de-CH" altLang="de-DE" dirty="0" smtClean="0">
                <a:latin typeface="Arial" panose="020B0604020202020204" pitchFamily="34" charset="0"/>
              </a:rPr>
              <a:t> </a:t>
            </a:r>
            <a:r>
              <a:rPr lang="de-CH" altLang="de-DE" dirty="0" err="1" smtClean="0">
                <a:latin typeface="Arial" panose="020B0604020202020204" pitchFamily="34" charset="0"/>
              </a:rPr>
              <a:t>of</a:t>
            </a:r>
            <a:r>
              <a:rPr lang="de-CH" altLang="de-DE" dirty="0" smtClean="0">
                <a:latin typeface="Arial" panose="020B0604020202020204" pitchFamily="34" charset="0"/>
              </a:rPr>
              <a:t> </a:t>
            </a:r>
            <a:r>
              <a:rPr lang="de-CH" altLang="de-DE" dirty="0" err="1" smtClean="0">
                <a:latin typeface="Arial" panose="020B0604020202020204" pitchFamily="34" charset="0"/>
              </a:rPr>
              <a:t>higher</a:t>
            </a:r>
            <a:r>
              <a:rPr lang="de-CH" altLang="de-DE" dirty="0" smtClean="0">
                <a:latin typeface="Arial" panose="020B0604020202020204" pitchFamily="34" charset="0"/>
              </a:rPr>
              <a:t> </a:t>
            </a:r>
            <a:r>
              <a:rPr lang="de-CH" altLang="de-DE" dirty="0" err="1" smtClean="0">
                <a:latin typeface="Arial" panose="020B0604020202020204" pitchFamily="34" charset="0"/>
              </a:rPr>
              <a:t>level</a:t>
            </a:r>
            <a:r>
              <a:rPr lang="de-CH" altLang="de-DE" dirty="0" smtClean="0">
                <a:latin typeface="Arial" panose="020B0604020202020204" pitchFamily="34" charset="0"/>
              </a:rPr>
              <a:t> </a:t>
            </a:r>
            <a:r>
              <a:rPr lang="de-CH" altLang="de-DE" dirty="0" err="1" smtClean="0">
                <a:latin typeface="Arial" panose="020B0604020202020204" pitchFamily="34" charset="0"/>
              </a:rPr>
              <a:t>tasks</a:t>
            </a:r>
            <a:r>
              <a:rPr lang="de-CH" altLang="de-DE" dirty="0" smtClean="0">
                <a:latin typeface="Arial" panose="020B0604020202020204" pitchFamily="34" charset="0"/>
              </a:rPr>
              <a:t> </a:t>
            </a:r>
            <a:endParaRPr lang="de-CH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sz="2400" dirty="0" smtClean="0"/>
              <a:t>26 </a:t>
            </a:r>
            <a:r>
              <a:rPr lang="de-CH" altLang="fr-FR" sz="2400" dirty="0" err="1" smtClean="0"/>
              <a:t>cantons</a:t>
            </a:r>
            <a:r>
              <a:rPr lang="de-CH" altLang="fr-FR" sz="2400" dirty="0" smtClean="0"/>
              <a:t> (and </a:t>
            </a:r>
            <a:r>
              <a:rPr lang="de-CH" altLang="fr-FR" sz="2400" dirty="0" smtClean="0"/>
              <a:t>2202 </a:t>
            </a:r>
            <a:r>
              <a:rPr lang="de-CH" altLang="fr-FR" sz="2400" dirty="0" err="1" smtClean="0"/>
              <a:t>municipalities</a:t>
            </a:r>
            <a:r>
              <a:rPr lang="de-CH" altLang="fr-FR" sz="2400" dirty="0" smtClean="0"/>
              <a:t>)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143125"/>
            <a:ext cx="33909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143125"/>
            <a:ext cx="34194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74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29851"/>
            <a:ext cx="8686800" cy="990600"/>
          </a:xfrm>
        </p:spPr>
        <p:txBody>
          <a:bodyPr/>
          <a:lstStyle/>
          <a:p>
            <a:r>
              <a:rPr lang="de-CH" dirty="0" smtClean="0"/>
              <a:t>Different </a:t>
            </a:r>
            <a:r>
              <a:rPr lang="de-CH" dirty="0" err="1" smtClean="0"/>
              <a:t>forms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«</a:t>
            </a:r>
            <a:r>
              <a:rPr lang="de-CH" dirty="0" err="1" smtClean="0"/>
              <a:t>cooperation</a:t>
            </a:r>
            <a:r>
              <a:rPr lang="de-CH" dirty="0" smtClean="0"/>
              <a:t>»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78" y="1664804"/>
            <a:ext cx="6651222" cy="2952328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 bwMode="auto">
          <a:xfrm>
            <a:off x="228600" y="2420888"/>
            <a:ext cx="1823120" cy="50405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800" dirty="0">
                <a:latin typeface="Arial" charset="0"/>
              </a:rPr>
              <a:t>N</a:t>
            </a:r>
            <a:r>
              <a:rPr kumimoji="0" lang="de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ational </a:t>
            </a:r>
            <a:r>
              <a:rPr kumimoji="0" lang="de-CH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level</a:t>
            </a: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228600" y="3501008"/>
            <a:ext cx="1823120" cy="50405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800" dirty="0" err="1">
                <a:latin typeface="Arial" charset="0"/>
              </a:rPr>
              <a:t>C</a:t>
            </a:r>
            <a:r>
              <a:rPr lang="de-CH" sz="1800" dirty="0" err="1" smtClean="0">
                <a:latin typeface="Arial" charset="0"/>
              </a:rPr>
              <a:t>antonal</a:t>
            </a:r>
            <a:r>
              <a:rPr lang="de-CH" sz="1800" dirty="0" smtClean="0">
                <a:latin typeface="Arial" charset="0"/>
              </a:rPr>
              <a:t> </a:t>
            </a:r>
            <a:r>
              <a:rPr kumimoji="0" lang="de-CH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level</a:t>
            </a: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63688" y="486152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Dual </a:t>
            </a:r>
            <a:r>
              <a:rPr lang="de-CH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Federalism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04048" y="486916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Cooperative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Federalism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990600"/>
          </a:xfrm>
        </p:spPr>
        <p:txBody>
          <a:bodyPr/>
          <a:lstStyle/>
          <a:p>
            <a:r>
              <a:rPr lang="de-CH" dirty="0" smtClean="0"/>
              <a:t>Multi-level </a:t>
            </a:r>
            <a:r>
              <a:rPr lang="de-CH" dirty="0" err="1" smtClean="0"/>
              <a:t>governance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10" y="1628800"/>
            <a:ext cx="7888379" cy="320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three components of a public tasks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981" y="1417820"/>
            <a:ext cx="8686800" cy="4343400"/>
          </a:xfrm>
        </p:spPr>
        <p:txBody>
          <a:bodyPr/>
          <a:lstStyle/>
          <a:p>
            <a:endParaRPr lang="de-CH" dirty="0" smtClean="0"/>
          </a:p>
          <a:p>
            <a:r>
              <a:rPr lang="en-GB" dirty="0" smtClean="0"/>
              <a:t>Deciding/</a:t>
            </a:r>
            <a:r>
              <a:rPr lang="en-GB" b="1" dirty="0" smtClean="0"/>
              <a:t>regulating</a:t>
            </a:r>
          </a:p>
          <a:p>
            <a:endParaRPr lang="en-GB" dirty="0" smtClean="0"/>
          </a:p>
          <a:p>
            <a:r>
              <a:rPr lang="en-GB" dirty="0" smtClean="0"/>
              <a:t>Doing/</a:t>
            </a:r>
            <a:r>
              <a:rPr lang="en-GB" b="1" dirty="0" smtClean="0"/>
              <a:t>executing</a:t>
            </a:r>
          </a:p>
          <a:p>
            <a:endParaRPr lang="en-GB" dirty="0" smtClean="0"/>
          </a:p>
          <a:p>
            <a:r>
              <a:rPr lang="en-GB" dirty="0" smtClean="0"/>
              <a:t>Paying/</a:t>
            </a:r>
            <a:r>
              <a:rPr lang="en-GB" b="1" dirty="0" smtClean="0"/>
              <a:t>Funding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Who/which level does what?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686800" cy="990600"/>
          </a:xfrm>
        </p:spPr>
        <p:txBody>
          <a:bodyPr/>
          <a:lstStyle/>
          <a:p>
            <a:r>
              <a:rPr lang="de-CH" dirty="0" smtClean="0"/>
              <a:t>Central-</a:t>
            </a:r>
            <a:r>
              <a:rPr lang="de-CH" dirty="0" err="1" smtClean="0"/>
              <a:t>local</a:t>
            </a:r>
            <a:r>
              <a:rPr lang="de-CH" dirty="0" smtClean="0"/>
              <a:t> </a:t>
            </a:r>
            <a:r>
              <a:rPr lang="de-CH" dirty="0" err="1" smtClean="0"/>
              <a:t>relations</a:t>
            </a:r>
            <a:r>
              <a:rPr lang="de-CH" dirty="0" smtClean="0"/>
              <a:t>: </a:t>
            </a:r>
            <a:r>
              <a:rPr lang="de-CH" dirty="0" err="1" smtClean="0"/>
              <a:t>problems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524000"/>
            <a:ext cx="7943800" cy="434340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«Who pays the fiddler, calls the tune»</a:t>
            </a:r>
          </a:p>
          <a:p>
            <a:endParaRPr lang="en-GB" dirty="0" smtClean="0"/>
          </a:p>
          <a:p>
            <a:r>
              <a:rPr lang="en-GB" dirty="0" smtClean="0"/>
              <a:t>Principal-agent problem</a:t>
            </a:r>
          </a:p>
          <a:p>
            <a:endParaRPr lang="en-GB" dirty="0" smtClean="0"/>
          </a:p>
          <a:p>
            <a:r>
              <a:rPr lang="en-GB" dirty="0" smtClean="0"/>
              <a:t>Executing and funding without deciding is not very satisfying</a:t>
            </a:r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180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Two</a:t>
            </a:r>
            <a:r>
              <a:rPr lang="de-CH" dirty="0" smtClean="0"/>
              <a:t> </a:t>
            </a:r>
            <a:r>
              <a:rPr lang="de-CH" dirty="0" err="1" smtClean="0"/>
              <a:t>levels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0A877-F891-4AC2-BE0C-00B8BB75729E}" type="datetime2">
              <a:rPr lang="fr-FR" altLang="fr-FR" smtClean="0"/>
              <a:pPr>
                <a:defRPr/>
              </a:pPr>
              <a:t>mercredi 26 février 2020</a:t>
            </a:fld>
            <a:endParaRPr lang="fr-FR" altLang="fr-FR" sz="140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Titre de la présentation</a:t>
            </a:r>
            <a:endParaRPr lang="fr-FR" alt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79C9B-E05C-4110-B4DE-79ADD72FFEF8}" type="slidenum">
              <a:rPr lang="fr-FR" altLang="fr-FR" smtClean="0"/>
              <a:pPr>
                <a:defRPr/>
              </a:pPr>
              <a:t>24</a:t>
            </a:fld>
            <a:endParaRPr lang="fr-FR" altLang="fr-FR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195387"/>
            <a:ext cx="75152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27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Three</a:t>
            </a:r>
            <a:r>
              <a:rPr lang="de-CH" dirty="0" smtClean="0"/>
              <a:t> </a:t>
            </a:r>
            <a:r>
              <a:rPr lang="de-CH" dirty="0" err="1" smtClean="0"/>
              <a:t>levels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0A877-F891-4AC2-BE0C-00B8BB75729E}" type="datetime2">
              <a:rPr lang="fr-FR" altLang="fr-FR" smtClean="0"/>
              <a:pPr>
                <a:defRPr/>
              </a:pPr>
              <a:t>mercredi 26 février 2020</a:t>
            </a:fld>
            <a:endParaRPr lang="fr-FR" altLang="fr-FR" sz="140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Titre de la présentation</a:t>
            </a:r>
            <a:endParaRPr lang="fr-FR" alt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79C9B-E05C-4110-B4DE-79ADD72FFEF8}" type="slidenum">
              <a:rPr lang="fr-FR" altLang="fr-FR" smtClean="0"/>
              <a:pPr>
                <a:defRPr/>
              </a:pPr>
              <a:t>25</a:t>
            </a:fld>
            <a:endParaRPr lang="fr-FR" altLang="fr-FR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47414"/>
            <a:ext cx="73533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24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</a:t>
            </a:r>
            <a:r>
              <a:rPr lang="fr-FR" smtClean="0">
                <a:solidFill>
                  <a:schemeClr val="bg2"/>
                </a:solidFill>
              </a:rPr>
              <a:t>Diapositive </a:t>
            </a:r>
            <a:fld id="{99CD79D3-40CC-425C-BCD8-2D3EFF25F542}" type="slidenum">
              <a:rPr lang="fr-FR" smtClean="0">
                <a:solidFill>
                  <a:schemeClr val="bg2"/>
                </a:solidFill>
              </a:rPr>
              <a:pPr>
                <a:defRPr/>
              </a:pPr>
              <a:t>26</a:t>
            </a:fld>
            <a:r>
              <a:rPr lang="fr-FR" smtClean="0">
                <a:solidFill>
                  <a:schemeClr val="bg2"/>
                </a:solidFill>
              </a:rPr>
              <a:t> </a:t>
            </a:r>
            <a:r>
              <a:rPr lang="fr-FR" smtClean="0"/>
              <a:t>|</a:t>
            </a:r>
            <a:endParaRPr lang="fr-FR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3803166" cy="273630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7200"/>
            <a:ext cx="3456384" cy="48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260648"/>
            <a:ext cx="8686800" cy="990600"/>
          </a:xfrm>
        </p:spPr>
        <p:txBody>
          <a:bodyPr/>
          <a:lstStyle/>
          <a:p>
            <a:r>
              <a:rPr lang="de-CH" sz="2800" dirty="0" err="1" smtClean="0"/>
              <a:t>Indicators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</a:t>
            </a:r>
            <a:r>
              <a:rPr lang="de-CH" sz="2800" dirty="0" err="1" smtClean="0"/>
              <a:t>local</a:t>
            </a:r>
            <a:r>
              <a:rPr lang="de-CH" sz="2800" dirty="0" smtClean="0"/>
              <a:t> </a:t>
            </a:r>
            <a:r>
              <a:rPr lang="de-CH" sz="2800" dirty="0" err="1" smtClean="0"/>
              <a:t>autonomy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251248"/>
            <a:ext cx="8686800" cy="4343400"/>
          </a:xfrm>
        </p:spPr>
        <p:txBody>
          <a:bodyPr/>
          <a:lstStyle/>
          <a:p>
            <a:r>
              <a:rPr lang="en-GB" sz="1800" b="1" dirty="0"/>
              <a:t>Institutional depth (ID): </a:t>
            </a:r>
            <a:r>
              <a:rPr lang="en-GB" sz="1800" dirty="0"/>
              <a:t>The extent to which local government is formally autonomous and can choose the tasks they want to perform. </a:t>
            </a:r>
            <a:endParaRPr lang="de-CH" sz="1800" dirty="0"/>
          </a:p>
          <a:p>
            <a:r>
              <a:rPr lang="en-GB" sz="1800" b="1" dirty="0"/>
              <a:t>Policy scope (PS): </a:t>
            </a:r>
            <a:r>
              <a:rPr lang="en-GB" sz="1800" dirty="0"/>
              <a:t>Range of functions (tasks) where local government is effectively involved in the delivery of the services (be it through their own financial resources and/or through their own staff. </a:t>
            </a:r>
            <a:endParaRPr lang="de-CH" sz="1800" dirty="0"/>
          </a:p>
          <a:p>
            <a:r>
              <a:rPr lang="en-GB" sz="1800" b="1" dirty="0"/>
              <a:t>Effective political discretion (EPD): </a:t>
            </a:r>
            <a:r>
              <a:rPr lang="en-GB" sz="1800" dirty="0"/>
              <a:t>The extent to which local government has real influence (can decide on service aspects) over these functions.</a:t>
            </a:r>
            <a:endParaRPr lang="de-CH" sz="1800" dirty="0"/>
          </a:p>
          <a:p>
            <a:r>
              <a:rPr lang="en-GB" sz="1800" b="1" dirty="0"/>
              <a:t>Fiscal autonomy (FA)</a:t>
            </a:r>
            <a:r>
              <a:rPr lang="en-GB" sz="1800" dirty="0"/>
              <a:t>: The extent to which local government can independently tax its population. </a:t>
            </a:r>
            <a:endParaRPr lang="de-CH" sz="1800" dirty="0"/>
          </a:p>
          <a:p>
            <a:r>
              <a:rPr lang="en-GB" sz="1800" b="1" dirty="0"/>
              <a:t>Financial transfer system (FTS): </a:t>
            </a:r>
            <a:r>
              <a:rPr lang="en-GB" sz="1800" dirty="0"/>
              <a:t>The proportion of unconditional financial transfers to total financial transfers received by the local government. </a:t>
            </a:r>
            <a:endParaRPr lang="de-CH" sz="18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26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044" y="260648"/>
            <a:ext cx="8686800" cy="990600"/>
          </a:xfrm>
        </p:spPr>
        <p:txBody>
          <a:bodyPr/>
          <a:lstStyle/>
          <a:p>
            <a:r>
              <a:rPr lang="de-CH" sz="2800" dirty="0" err="1" smtClean="0"/>
              <a:t>Indicators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</a:t>
            </a:r>
            <a:r>
              <a:rPr lang="de-CH" sz="2800" dirty="0" err="1" smtClean="0"/>
              <a:t>local</a:t>
            </a:r>
            <a:r>
              <a:rPr lang="de-CH" sz="2800" dirty="0" smtClean="0"/>
              <a:t> </a:t>
            </a:r>
            <a:r>
              <a:rPr lang="de-CH" sz="2800" dirty="0" err="1" smtClean="0"/>
              <a:t>autonomy</a:t>
            </a:r>
            <a:endParaRPr lang="de-CH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356048"/>
            <a:ext cx="8686800" cy="4343400"/>
          </a:xfrm>
        </p:spPr>
        <p:txBody>
          <a:bodyPr/>
          <a:lstStyle/>
          <a:p>
            <a:r>
              <a:rPr lang="en-GB" sz="1800" b="1" dirty="0"/>
              <a:t>Financial self-reliance (FSR): </a:t>
            </a:r>
            <a:r>
              <a:rPr lang="en-GB" sz="1800" dirty="0"/>
              <a:t>The proportion of local government revenues derived from own/local sources (taxes, fees, charges). </a:t>
            </a:r>
            <a:endParaRPr lang="de-CH" sz="1800" dirty="0"/>
          </a:p>
          <a:p>
            <a:r>
              <a:rPr lang="en-GB" sz="1800" b="1" dirty="0"/>
              <a:t>Borrowing autonomy (BA): </a:t>
            </a:r>
            <a:r>
              <a:rPr lang="en-GB" sz="1800" dirty="0"/>
              <a:t>The extent to which local government can borrow. </a:t>
            </a:r>
            <a:endParaRPr lang="de-CH" sz="1800" dirty="0"/>
          </a:p>
          <a:p>
            <a:r>
              <a:rPr lang="en-GB" sz="1800" b="1" dirty="0"/>
              <a:t>Organisational autonomy (OA): </a:t>
            </a:r>
            <a:r>
              <a:rPr lang="en-GB" sz="1800" dirty="0"/>
              <a:t>The extent to which local government is free to decide about its own organisation and electoral system. </a:t>
            </a:r>
            <a:endParaRPr lang="de-CH" sz="1800" dirty="0"/>
          </a:p>
          <a:p>
            <a:r>
              <a:rPr lang="en-GB" sz="1800" b="1" dirty="0"/>
              <a:t>Legal protection (LP): </a:t>
            </a:r>
            <a:r>
              <a:rPr lang="en-GB" sz="1800" dirty="0"/>
              <a:t>Existence of constitutional or legal means to assert local autonomy. </a:t>
            </a:r>
            <a:endParaRPr lang="de-CH" sz="1800" dirty="0"/>
          </a:p>
          <a:p>
            <a:r>
              <a:rPr lang="en-GB" sz="1800" b="1" dirty="0"/>
              <a:t>Administrative supervision (AS): </a:t>
            </a:r>
            <a:r>
              <a:rPr lang="en-GB" sz="1800" dirty="0"/>
              <a:t>Unobtrusive administrative supervision of local government.  </a:t>
            </a:r>
            <a:endParaRPr lang="de-CH" sz="1800" dirty="0"/>
          </a:p>
          <a:p>
            <a:r>
              <a:rPr lang="en-GB" sz="1800" b="1" dirty="0"/>
              <a:t>Central or regional access (CRA): </a:t>
            </a:r>
            <a:r>
              <a:rPr lang="en-GB" sz="1800" dirty="0"/>
              <a:t>To what extent local authorities are consulted to influence higher level governments’ policy-making. </a:t>
            </a:r>
            <a:endParaRPr lang="de-CH" sz="18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69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48" y="260648"/>
            <a:ext cx="8364889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685800"/>
          </a:xfrm>
          <a:noFill/>
        </p:spPr>
        <p:txBody>
          <a:bodyPr/>
          <a:lstStyle/>
          <a:p>
            <a:r>
              <a:rPr lang="de-CH" altLang="fr-FR" sz="2400" dirty="0" err="1" smtClean="0"/>
              <a:t>Inhabitants</a:t>
            </a:r>
            <a:r>
              <a:rPr lang="de-CH" altLang="fr-FR" sz="2400" dirty="0" smtClean="0"/>
              <a:t> (8,2 </a:t>
            </a:r>
            <a:r>
              <a:rPr lang="de-CH" altLang="fr-FR" sz="2400" dirty="0" err="1" smtClean="0"/>
              <a:t>million</a:t>
            </a:r>
            <a:r>
              <a:rPr lang="de-CH" altLang="fr-FR" sz="2400" dirty="0" smtClean="0"/>
              <a:t>)</a:t>
            </a:r>
            <a:endParaRPr lang="de-DE" altLang="fr-FR" sz="2400" dirty="0" smtClean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827088" y="1196752"/>
          <a:ext cx="7632700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3" name="Arbeitsblatt" r:id="rId4" imgW="3819644" imgH="2276535" progId="Excel.Sheet.8">
                  <p:embed/>
                </p:oleObj>
              </mc:Choice>
              <mc:Fallback>
                <p:oleObj name="Arbeitsblatt" r:id="rId4" imgW="3819644" imgH="2276535" progId="Excel.Sheet.8">
                  <p:embed/>
                  <p:pic>
                    <p:nvPicPr>
                      <p:cNvPr id="1026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96752"/>
                        <a:ext cx="7632700" cy="445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445623" y="6237312"/>
            <a:ext cx="2395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altLang="fr-FR" sz="1200" dirty="0">
                <a:latin typeface="Arial Unicode MS" pitchFamily="34" charset="-128"/>
              </a:rPr>
              <a:t>Quelle: www.badac.ch</a:t>
            </a:r>
            <a:endParaRPr lang="de-DE" altLang="fr-FR" sz="12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297477"/>
            <a:ext cx="8686800" cy="990600"/>
          </a:xfrm>
        </p:spPr>
        <p:txBody>
          <a:bodyPr/>
          <a:lstStyle/>
          <a:p>
            <a:r>
              <a:rPr lang="de-CH" dirty="0" smtClean="0"/>
              <a:t>«Country Ranking 2014»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</a:t>
            </a:r>
            <a:r>
              <a:rPr lang="fr-FR" smtClean="0">
                <a:solidFill>
                  <a:schemeClr val="bg2"/>
                </a:solidFill>
              </a:rPr>
              <a:t>Diapositive </a:t>
            </a:r>
            <a:fld id="{99CD79D3-40CC-425C-BCD8-2D3EFF25F542}" type="slidenum">
              <a:rPr lang="fr-FR" smtClean="0">
                <a:solidFill>
                  <a:schemeClr val="bg2"/>
                </a:solidFill>
              </a:rPr>
              <a:pPr>
                <a:defRPr/>
              </a:pPr>
              <a:t>30</a:t>
            </a:fld>
            <a:r>
              <a:rPr lang="fr-FR" smtClean="0">
                <a:solidFill>
                  <a:schemeClr val="bg2"/>
                </a:solidFill>
              </a:rPr>
              <a:t> </a:t>
            </a:r>
            <a:r>
              <a:rPr lang="fr-FR" smtClean="0"/>
              <a:t>|</a:t>
            </a:r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96552" y="20608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599" y="1523999"/>
            <a:ext cx="145470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362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0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990600"/>
          </a:xfrm>
        </p:spPr>
        <p:txBody>
          <a:bodyPr/>
          <a:lstStyle/>
          <a:p>
            <a:r>
              <a:rPr lang="de-CH" dirty="0" err="1" smtClean="0"/>
              <a:t>Local</a:t>
            </a:r>
            <a:r>
              <a:rPr lang="de-CH" dirty="0" smtClean="0"/>
              <a:t> </a:t>
            </a:r>
            <a:r>
              <a:rPr lang="de-CH" dirty="0" err="1" smtClean="0"/>
              <a:t>autonomy</a:t>
            </a:r>
            <a:r>
              <a:rPr lang="de-CH" dirty="0" smtClean="0"/>
              <a:t> </a:t>
            </a:r>
            <a:r>
              <a:rPr lang="de-CH" dirty="0" err="1" smtClean="0"/>
              <a:t>index</a:t>
            </a:r>
            <a:r>
              <a:rPr lang="de-CH" dirty="0" smtClean="0"/>
              <a:t> (LAI_2014)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68760"/>
            <a:ext cx="5112568" cy="448146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289" y="4447210"/>
            <a:ext cx="1270111" cy="13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599" y="116632"/>
            <a:ext cx="8686800" cy="990600"/>
          </a:xfrm>
        </p:spPr>
        <p:txBody>
          <a:bodyPr/>
          <a:lstStyle/>
          <a:p>
            <a:r>
              <a:rPr lang="de-CH" dirty="0" err="1" smtClean="0"/>
              <a:t>Local</a:t>
            </a:r>
            <a:r>
              <a:rPr lang="de-CH" dirty="0" smtClean="0"/>
              <a:t> </a:t>
            </a:r>
            <a:r>
              <a:rPr lang="de-CH" dirty="0" err="1" smtClean="0"/>
              <a:t>autonomy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GDP_PPP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196752"/>
            <a:ext cx="5833471" cy="43434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</a:t>
            </a:r>
            <a:r>
              <a:rPr lang="fr-FR" smtClean="0">
                <a:solidFill>
                  <a:schemeClr val="bg2"/>
                </a:solidFill>
              </a:rPr>
              <a:t>Diapositive </a:t>
            </a:r>
            <a:fld id="{99CD79D3-40CC-425C-BCD8-2D3EFF25F542}" type="slidenum">
              <a:rPr lang="fr-FR" smtClean="0">
                <a:solidFill>
                  <a:schemeClr val="bg2"/>
                </a:solidFill>
              </a:rPr>
              <a:pPr>
                <a:defRPr/>
              </a:pPr>
              <a:t>32</a:t>
            </a:fld>
            <a:r>
              <a:rPr lang="fr-FR" smtClean="0">
                <a:solidFill>
                  <a:schemeClr val="bg2"/>
                </a:solidFill>
              </a:rPr>
              <a:t> </a:t>
            </a:r>
            <a:r>
              <a:rPr lang="fr-FR" smtClean="0"/>
              <a:t>|</a:t>
            </a:r>
            <a:endParaRPr lang="fr-FR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4762479"/>
            <a:ext cx="2039143" cy="995562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 bwMode="auto">
          <a:xfrm>
            <a:off x="3851920" y="1690068"/>
            <a:ext cx="517646" cy="4892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59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694" y="0"/>
            <a:ext cx="8686800" cy="990600"/>
          </a:xfrm>
        </p:spPr>
        <p:txBody>
          <a:bodyPr/>
          <a:lstStyle/>
          <a:p>
            <a:r>
              <a:rPr lang="de-CH" dirty="0" err="1" smtClean="0"/>
              <a:t>Local</a:t>
            </a:r>
            <a:r>
              <a:rPr lang="de-CH" dirty="0" smtClean="0"/>
              <a:t> </a:t>
            </a:r>
            <a:r>
              <a:rPr lang="de-CH" dirty="0" err="1" smtClean="0"/>
              <a:t>autonomy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corruption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0528" y="1005529"/>
            <a:ext cx="6262667" cy="505324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</a:t>
            </a:r>
            <a:r>
              <a:rPr lang="fr-FR" smtClean="0">
                <a:solidFill>
                  <a:schemeClr val="bg2"/>
                </a:solidFill>
              </a:rPr>
              <a:t>Diapositive </a:t>
            </a:r>
            <a:fld id="{99CD79D3-40CC-425C-BCD8-2D3EFF25F542}" type="slidenum">
              <a:rPr lang="fr-FR" smtClean="0">
                <a:solidFill>
                  <a:schemeClr val="bg2"/>
                </a:solidFill>
              </a:rPr>
              <a:pPr>
                <a:defRPr/>
              </a:pPr>
              <a:t>33</a:t>
            </a:fld>
            <a:r>
              <a:rPr lang="fr-FR" smtClean="0">
                <a:solidFill>
                  <a:schemeClr val="bg2"/>
                </a:solidFill>
              </a:rPr>
              <a:t> </a:t>
            </a:r>
            <a:r>
              <a:rPr lang="fr-FR" smtClean="0"/>
              <a:t>|</a:t>
            </a:r>
            <a:endParaRPr lang="fr-FR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437112"/>
            <a:ext cx="2185412" cy="115212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 bwMode="auto">
          <a:xfrm>
            <a:off x="4284564" y="1090597"/>
            <a:ext cx="1853401" cy="186233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359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235" y="253106"/>
            <a:ext cx="8686800" cy="990600"/>
          </a:xfrm>
        </p:spPr>
        <p:txBody>
          <a:bodyPr/>
          <a:lstStyle/>
          <a:p>
            <a:r>
              <a:rPr lang="de-CH" dirty="0" err="1" smtClean="0"/>
              <a:t>Local</a:t>
            </a:r>
            <a:r>
              <a:rPr lang="de-CH" dirty="0" smtClean="0"/>
              <a:t> </a:t>
            </a:r>
            <a:r>
              <a:rPr lang="de-CH" dirty="0" err="1" smtClean="0"/>
              <a:t>autonomy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democracy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124744"/>
            <a:ext cx="6494446" cy="458610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</a:t>
            </a:r>
            <a:r>
              <a:rPr lang="fr-FR" smtClean="0">
                <a:solidFill>
                  <a:schemeClr val="bg2"/>
                </a:solidFill>
              </a:rPr>
              <a:t>Diapositive </a:t>
            </a:r>
            <a:fld id="{99CD79D3-40CC-425C-BCD8-2D3EFF25F542}" type="slidenum">
              <a:rPr lang="fr-FR" smtClean="0">
                <a:solidFill>
                  <a:schemeClr val="bg2"/>
                </a:solidFill>
              </a:rPr>
              <a:pPr>
                <a:defRPr/>
              </a:pPr>
              <a:t>34</a:t>
            </a:fld>
            <a:r>
              <a:rPr lang="fr-FR" smtClean="0">
                <a:solidFill>
                  <a:schemeClr val="bg2"/>
                </a:solidFill>
              </a:rPr>
              <a:t> </a:t>
            </a:r>
            <a:r>
              <a:rPr lang="fr-FR" smtClean="0"/>
              <a:t>|</a:t>
            </a:r>
            <a:endParaRPr lang="fr-FR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3356992"/>
            <a:ext cx="2189808" cy="10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694" y="206152"/>
            <a:ext cx="8686800" cy="990600"/>
          </a:xfrm>
        </p:spPr>
        <p:txBody>
          <a:bodyPr/>
          <a:lstStyle/>
          <a:p>
            <a:r>
              <a:rPr lang="de-CH" dirty="0" err="1" smtClean="0"/>
              <a:t>Local</a:t>
            </a:r>
            <a:r>
              <a:rPr lang="de-CH" dirty="0" smtClean="0"/>
              <a:t> </a:t>
            </a:r>
            <a:r>
              <a:rPr lang="de-CH" dirty="0" err="1" smtClean="0"/>
              <a:t>autonomy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happyness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196752"/>
            <a:ext cx="5688632" cy="455847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</a:t>
            </a:r>
            <a:r>
              <a:rPr lang="fr-FR" smtClean="0">
                <a:solidFill>
                  <a:schemeClr val="bg2"/>
                </a:solidFill>
              </a:rPr>
              <a:t>Diapositive </a:t>
            </a:r>
            <a:fld id="{99CD79D3-40CC-425C-BCD8-2D3EFF25F542}" type="slidenum">
              <a:rPr lang="fr-FR" smtClean="0">
                <a:solidFill>
                  <a:schemeClr val="bg2"/>
                </a:solidFill>
              </a:rPr>
              <a:pPr>
                <a:defRPr/>
              </a:pPr>
              <a:t>35</a:t>
            </a:fld>
            <a:r>
              <a:rPr lang="fr-FR" smtClean="0">
                <a:solidFill>
                  <a:schemeClr val="bg2"/>
                </a:solidFill>
              </a:rPr>
              <a:t> </a:t>
            </a:r>
            <a:r>
              <a:rPr lang="fr-FR" smtClean="0"/>
              <a:t>|</a:t>
            </a:r>
            <a:endParaRPr lang="fr-FR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4437112"/>
            <a:ext cx="2357264" cy="108012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 bwMode="auto">
          <a:xfrm>
            <a:off x="4447387" y="1052736"/>
            <a:ext cx="1853401" cy="186233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1403648" y="1942728"/>
            <a:ext cx="517646" cy="4892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021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But …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Decentralization does not automatically lead to economic success. Both are results of long, continuing and interdependent processes</a:t>
            </a:r>
          </a:p>
          <a:p>
            <a:endParaRPr lang="en-GB" dirty="0" smtClean="0"/>
          </a:p>
          <a:p>
            <a:r>
              <a:rPr lang="en-GB" dirty="0" smtClean="0"/>
              <a:t>Autonomy goes hand in hand with diversity</a:t>
            </a:r>
          </a:p>
          <a:p>
            <a:endParaRPr lang="en-GB" dirty="0" smtClean="0"/>
          </a:p>
          <a:p>
            <a:r>
              <a:rPr lang="en-GB" dirty="0" smtClean="0"/>
              <a:t>Diversity needs mechanisms of equalization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7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235" y="2348880"/>
            <a:ext cx="8686800" cy="990600"/>
          </a:xfrm>
        </p:spPr>
        <p:txBody>
          <a:bodyPr/>
          <a:lstStyle/>
          <a:p>
            <a:r>
              <a:rPr lang="de-CH" sz="2000" dirty="0" err="1" smtClean="0">
                <a:solidFill>
                  <a:schemeClr val="tx1"/>
                </a:solidFill>
              </a:rPr>
              <a:t>Citizens</a:t>
            </a:r>
            <a:r>
              <a:rPr lang="de-CH" sz="2000" dirty="0" smtClean="0">
                <a:solidFill>
                  <a:schemeClr val="tx1"/>
                </a:solidFill>
              </a:rPr>
              <a:t>/</a:t>
            </a:r>
            <a:r>
              <a:rPr lang="de-CH" sz="2000" dirty="0" err="1" smtClean="0">
                <a:solidFill>
                  <a:schemeClr val="tx1"/>
                </a:solidFill>
              </a:rPr>
              <a:t>tax</a:t>
            </a:r>
            <a:r>
              <a:rPr lang="de-CH" sz="2000" dirty="0" smtClean="0">
                <a:solidFill>
                  <a:schemeClr val="tx1"/>
                </a:solidFill>
              </a:rPr>
              <a:t> </a:t>
            </a:r>
            <a:r>
              <a:rPr lang="de-CH" sz="2000" dirty="0" err="1" smtClean="0">
                <a:solidFill>
                  <a:schemeClr val="tx1"/>
                </a:solidFill>
              </a:rPr>
              <a:t>payers</a:t>
            </a:r>
            <a:r>
              <a:rPr lang="de-CH" sz="2000" dirty="0" smtClean="0">
                <a:solidFill>
                  <a:schemeClr val="tx1"/>
                </a:solidFill>
              </a:rPr>
              <a:t>      –     </a:t>
            </a:r>
            <a:r>
              <a:rPr lang="de-CH" sz="2000" dirty="0" err="1" smtClean="0">
                <a:solidFill>
                  <a:schemeClr val="tx1"/>
                </a:solidFill>
              </a:rPr>
              <a:t>Local</a:t>
            </a:r>
            <a:r>
              <a:rPr lang="de-CH" sz="2000" dirty="0" smtClean="0">
                <a:solidFill>
                  <a:schemeClr val="tx1"/>
                </a:solidFill>
              </a:rPr>
              <a:t> </a:t>
            </a:r>
            <a:r>
              <a:rPr lang="de-CH" sz="2000" dirty="0" err="1" smtClean="0">
                <a:solidFill>
                  <a:schemeClr val="tx1"/>
                </a:solidFill>
              </a:rPr>
              <a:t>authorities</a:t>
            </a:r>
            <a:r>
              <a:rPr lang="de-CH" sz="2000" dirty="0" smtClean="0">
                <a:solidFill>
                  <a:schemeClr val="tx1"/>
                </a:solidFill>
              </a:rPr>
              <a:t>/</a:t>
            </a:r>
            <a:r>
              <a:rPr lang="de-CH" sz="2000" dirty="0" err="1" smtClean="0">
                <a:solidFill>
                  <a:schemeClr val="tx1"/>
                </a:solidFill>
              </a:rPr>
              <a:t>civil</a:t>
            </a:r>
            <a:r>
              <a:rPr lang="de-CH" sz="2000" dirty="0" smtClean="0">
                <a:solidFill>
                  <a:schemeClr val="tx1"/>
                </a:solidFill>
              </a:rPr>
              <a:t> </a:t>
            </a:r>
            <a:r>
              <a:rPr lang="de-CH" sz="2000" dirty="0" err="1" smtClean="0">
                <a:solidFill>
                  <a:schemeClr val="tx1"/>
                </a:solidFill>
              </a:rPr>
              <a:t>servants</a:t>
            </a:r>
            <a:endParaRPr lang="de-CH" sz="2000" dirty="0">
              <a:solidFill>
                <a:schemeClr val="tx1"/>
              </a:solidFill>
            </a:endParaRPr>
          </a:p>
        </p:txBody>
      </p:sp>
      <p:sp>
        <p:nvSpPr>
          <p:cNvPr id="4" name="Pfeil nach links und rechts 3"/>
          <p:cNvSpPr/>
          <p:nvPr/>
        </p:nvSpPr>
        <p:spPr bwMode="auto">
          <a:xfrm>
            <a:off x="3635896" y="2780928"/>
            <a:ext cx="288032" cy="144016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09235" y="646956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99CC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99CC"/>
                </a:solidFill>
                <a:latin typeface="Verdana" pitchFamily="1" charset="0"/>
                <a:ea typeface="ヒラギノ角ゴ Pro W3" pitchFamily="1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99CC"/>
                </a:solidFill>
                <a:latin typeface="Verdana" pitchFamily="1" charset="0"/>
                <a:ea typeface="ヒラギノ角ゴ Pro W3" pitchFamily="1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99CC"/>
                </a:solidFill>
                <a:latin typeface="Verdana" pitchFamily="1" charset="0"/>
                <a:ea typeface="ヒラギノ角ゴ Pro W3" pitchFamily="1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99CC"/>
                </a:solidFill>
                <a:latin typeface="Verdana" pitchFamily="1" charset="0"/>
                <a:ea typeface="ヒラギノ角ゴ Pro W3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99CC"/>
                </a:solidFill>
                <a:latin typeface="Verdana" pitchFamily="1" charset="0"/>
                <a:ea typeface="ヒラギノ角ゴ Pro W3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99CC"/>
                </a:solidFill>
                <a:latin typeface="Verdana" pitchFamily="1" charset="0"/>
                <a:ea typeface="ヒラギノ角ゴ Pro W3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99CC"/>
                </a:solidFill>
                <a:latin typeface="Verdana" pitchFamily="1" charset="0"/>
                <a:ea typeface="ヒラギノ角ゴ Pro W3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99CC"/>
                </a:solidFill>
                <a:latin typeface="Verdana" pitchFamily="1" charset="0"/>
                <a:ea typeface="ヒラギノ角ゴ Pro W3" pitchFamily="1" charset="-128"/>
              </a:defRPr>
            </a:lvl9pPr>
          </a:lstStyle>
          <a:p>
            <a:pPr eaLnBrk="1" hangingPunct="1"/>
            <a:r>
              <a:rPr lang="de-CH" sz="2400" kern="0" dirty="0" err="1" smtClean="0"/>
              <a:t>Another</a:t>
            </a:r>
            <a:r>
              <a:rPr lang="de-CH" sz="2400" kern="0" dirty="0" smtClean="0"/>
              <a:t> </a:t>
            </a:r>
            <a:r>
              <a:rPr lang="de-CH" sz="2400" kern="0" dirty="0" err="1" smtClean="0"/>
              <a:t>important</a:t>
            </a:r>
            <a:r>
              <a:rPr lang="de-CH" sz="2400" kern="0" dirty="0" smtClean="0"/>
              <a:t> </a:t>
            </a:r>
            <a:r>
              <a:rPr lang="de-CH" sz="2400" kern="0" dirty="0" err="1" smtClean="0"/>
              <a:t>relation</a:t>
            </a:r>
            <a:endParaRPr lang="de-CH" sz="2400" kern="0" dirty="0"/>
          </a:p>
        </p:txBody>
      </p:sp>
    </p:spTree>
    <p:extLst>
      <p:ext uri="{BB962C8B-B14F-4D97-AF65-F5344CB8AC3E}">
        <p14:creationId xmlns:p14="http://schemas.microsoft.com/office/powerpoint/2010/main" val="9447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1259632" y="319634"/>
            <a:ext cx="7378700" cy="373062"/>
          </a:xfrm>
        </p:spPr>
        <p:txBody>
          <a:bodyPr/>
          <a:lstStyle/>
          <a:p>
            <a:r>
              <a:rPr lang="en-GB" altLang="de-DE" sz="2400" dirty="0" smtClean="0"/>
              <a:t/>
            </a:r>
            <a:br>
              <a:rPr lang="en-GB" altLang="de-DE" sz="2400" dirty="0" smtClean="0"/>
            </a:br>
            <a:r>
              <a:rPr lang="en-GB" altLang="de-DE" sz="2400" dirty="0" err="1"/>
              <a:t>Citzens</a:t>
            </a:r>
            <a:r>
              <a:rPr lang="en-GB" altLang="de-DE" sz="2400" dirty="0"/>
              <a:t> and Direct </a:t>
            </a:r>
            <a:r>
              <a:rPr lang="en-GB" altLang="de-DE" sz="2400" dirty="0" smtClean="0"/>
              <a:t>Democracy: “</a:t>
            </a:r>
            <a:r>
              <a:rPr lang="en-GB" altLang="de-DE" sz="2400" dirty="0" err="1"/>
              <a:t>Landsgemeinde</a:t>
            </a:r>
            <a:r>
              <a:rPr lang="en-GB" altLang="de-DE" sz="2400" dirty="0" smtClean="0"/>
              <a:t>” (cantonal level)</a:t>
            </a:r>
            <a:endParaRPr lang="en-GB" altLang="de-DE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412776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12776"/>
            <a:ext cx="44640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85750" y="4556026"/>
            <a:ext cx="7858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CH" dirty="0">
                <a:latin typeface="+mj-lt"/>
              </a:rPr>
              <a:t>AI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072438" y="4627463"/>
            <a:ext cx="7858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de-CH" dirty="0">
                <a:latin typeface="+mj-lt"/>
              </a:rPr>
              <a:t>GL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698776"/>
            <a:ext cx="35718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mit Pfeil 8"/>
          <p:cNvCxnSpPr>
            <a:cxnSpLocks noChangeShapeType="1"/>
          </p:cNvCxnSpPr>
          <p:nvPr/>
        </p:nvCxnSpPr>
        <p:spPr bwMode="auto">
          <a:xfrm flipV="1">
            <a:off x="1000125" y="4484588"/>
            <a:ext cx="4214813" cy="3571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Gerade Verbindung mit Pfeil 10"/>
          <p:cNvCxnSpPr>
            <a:cxnSpLocks noChangeShapeType="1"/>
          </p:cNvCxnSpPr>
          <p:nvPr/>
        </p:nvCxnSpPr>
        <p:spPr bwMode="auto">
          <a:xfrm rot="10800000">
            <a:off x="5072063" y="4698901"/>
            <a:ext cx="2928937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8525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6632"/>
            <a:ext cx="8686800" cy="990600"/>
          </a:xfrm>
        </p:spPr>
        <p:txBody>
          <a:bodyPr/>
          <a:lstStyle/>
          <a:p>
            <a:pPr eaLnBrk="1" hangingPunct="1"/>
            <a:r>
              <a:rPr lang="de-CH" altLang="de-DE" sz="2400" dirty="0" err="1" smtClean="0"/>
              <a:t>Two</a:t>
            </a:r>
            <a:r>
              <a:rPr lang="de-CH" altLang="de-DE" sz="2400" dirty="0" smtClean="0"/>
              <a:t> different </a:t>
            </a:r>
            <a:r>
              <a:rPr lang="de-CH" altLang="de-DE" sz="2400" dirty="0" err="1" smtClean="0"/>
              <a:t>political</a:t>
            </a:r>
            <a:r>
              <a:rPr lang="de-CH" altLang="de-DE" sz="2400" dirty="0" smtClean="0"/>
              <a:t> </a:t>
            </a:r>
            <a:r>
              <a:rPr lang="de-CH" altLang="de-DE" sz="2400" dirty="0" err="1" smtClean="0"/>
              <a:t>systems</a:t>
            </a:r>
            <a:r>
              <a:rPr lang="de-CH" altLang="de-DE" sz="2400" dirty="0" smtClean="0"/>
              <a:t> at </a:t>
            </a:r>
            <a:r>
              <a:rPr lang="de-CH" altLang="de-DE" sz="2400" dirty="0" err="1" smtClean="0"/>
              <a:t>the</a:t>
            </a:r>
            <a:r>
              <a:rPr lang="de-CH" altLang="de-DE" sz="2400" dirty="0" smtClean="0"/>
              <a:t> </a:t>
            </a:r>
            <a:r>
              <a:rPr lang="de-CH" altLang="de-DE" sz="2400" dirty="0" err="1" smtClean="0"/>
              <a:t>local</a:t>
            </a:r>
            <a:r>
              <a:rPr lang="de-CH" altLang="de-DE" sz="2400" dirty="0" smtClean="0"/>
              <a:t> </a:t>
            </a:r>
            <a:r>
              <a:rPr lang="de-CH" altLang="de-DE" sz="2400" dirty="0" err="1" smtClean="0"/>
              <a:t>level</a:t>
            </a:r>
            <a:endParaRPr lang="de-DE" altLang="de-DE" sz="2400" dirty="0" smtClean="0"/>
          </a:p>
        </p:txBody>
      </p:sp>
      <p:sp>
        <p:nvSpPr>
          <p:cNvPr id="683013" name="Text Box 5"/>
          <p:cNvSpPr txBox="1">
            <a:spLocks noChangeArrowheads="1"/>
          </p:cNvSpPr>
          <p:nvPr/>
        </p:nvSpPr>
        <p:spPr bwMode="auto">
          <a:xfrm>
            <a:off x="5364163" y="4508500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lnSpc>
                <a:spcPct val="140000"/>
              </a:lnSpc>
              <a:spcBef>
                <a:spcPct val="20000"/>
              </a:spcBef>
              <a:buChar char="–"/>
              <a:defRPr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lnSpc>
                <a:spcPct val="140000"/>
              </a:lnSpc>
              <a:spcBef>
                <a:spcPct val="20000"/>
              </a:spcBef>
              <a:buChar char="•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lnSpc>
                <a:spcPct val="140000"/>
              </a:lnSpc>
              <a:spcBef>
                <a:spcPct val="20000"/>
              </a:spcBef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lnSpc>
                <a:spcPct val="140000"/>
              </a:lnSpc>
              <a:spcBef>
                <a:spcPct val="20000"/>
              </a:spcBef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CH" altLang="de-DE" sz="2400">
                <a:latin typeface="Arial Unicode MS" panose="020B0604020202020204" pitchFamily="34" charset="-128"/>
              </a:rPr>
              <a:t>Local parliament</a:t>
            </a:r>
            <a:endParaRPr lang="de-DE" altLang="de-DE" sz="2400">
              <a:latin typeface="Arial Unicode MS" panose="020B0604020202020204" pitchFamily="34" charset="-128"/>
            </a:endParaRPr>
          </a:p>
        </p:txBody>
      </p:sp>
      <p:sp>
        <p:nvSpPr>
          <p:cNvPr id="683014" name="Text Box 6"/>
          <p:cNvSpPr txBox="1">
            <a:spLocks noChangeArrowheads="1"/>
          </p:cNvSpPr>
          <p:nvPr/>
        </p:nvSpPr>
        <p:spPr bwMode="auto">
          <a:xfrm>
            <a:off x="539750" y="4484688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lnSpc>
                <a:spcPct val="140000"/>
              </a:lnSpc>
              <a:spcBef>
                <a:spcPct val="20000"/>
              </a:spcBef>
              <a:buChar char="–"/>
              <a:defRPr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lnSpc>
                <a:spcPct val="140000"/>
              </a:lnSpc>
              <a:spcBef>
                <a:spcPct val="20000"/>
              </a:spcBef>
              <a:buChar char="•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lnSpc>
                <a:spcPct val="140000"/>
              </a:lnSpc>
              <a:spcBef>
                <a:spcPct val="20000"/>
              </a:spcBef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lnSpc>
                <a:spcPct val="140000"/>
              </a:lnSpc>
              <a:spcBef>
                <a:spcPct val="20000"/>
              </a:spcBef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CH" altLang="de-DE" sz="2400">
                <a:latin typeface="Arial Unicode MS" panose="020B0604020202020204" pitchFamily="34" charset="-128"/>
              </a:rPr>
              <a:t>Municipal assembly</a:t>
            </a:r>
            <a:endParaRPr lang="de-DE" altLang="de-DE" sz="2400">
              <a:latin typeface="Arial Unicode MS" panose="020B0604020202020204" pitchFamily="34" charset="-128"/>
            </a:endParaRPr>
          </a:p>
        </p:txBody>
      </p:sp>
      <p:sp>
        <p:nvSpPr>
          <p:cNvPr id="683016" name="Text Box 8"/>
          <p:cNvSpPr txBox="1">
            <a:spLocks noChangeArrowheads="1"/>
          </p:cNvSpPr>
          <p:nvPr/>
        </p:nvSpPr>
        <p:spPr bwMode="auto">
          <a:xfrm>
            <a:off x="539750" y="5229225"/>
            <a:ext cx="3382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lnSpc>
                <a:spcPct val="140000"/>
              </a:lnSpc>
              <a:spcBef>
                <a:spcPct val="20000"/>
              </a:spcBef>
              <a:buChar char="–"/>
              <a:defRPr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lnSpc>
                <a:spcPct val="140000"/>
              </a:lnSpc>
              <a:spcBef>
                <a:spcPct val="20000"/>
              </a:spcBef>
              <a:buChar char="•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lnSpc>
                <a:spcPct val="140000"/>
              </a:lnSpc>
              <a:spcBef>
                <a:spcPct val="20000"/>
              </a:spcBef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lnSpc>
                <a:spcPct val="140000"/>
              </a:lnSpc>
              <a:spcBef>
                <a:spcPct val="20000"/>
              </a:spcBef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CH" altLang="de-DE" sz="1800">
                <a:latin typeface="Arial Unicode MS" panose="020B0604020202020204" pitchFamily="34" charset="-128"/>
              </a:rPr>
              <a:t>(81.9 % of the municipalities)</a:t>
            </a:r>
            <a:endParaRPr lang="de-DE" altLang="de-DE" sz="1800">
              <a:latin typeface="Arial Unicode MS" panose="020B0604020202020204" pitchFamily="34" charset="-128"/>
            </a:endParaRP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684213" y="5516563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lnSpc>
                <a:spcPct val="140000"/>
              </a:lnSpc>
              <a:spcBef>
                <a:spcPct val="20000"/>
              </a:spcBef>
              <a:buChar char="–"/>
              <a:defRPr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lnSpc>
                <a:spcPct val="140000"/>
              </a:lnSpc>
              <a:spcBef>
                <a:spcPct val="20000"/>
              </a:spcBef>
              <a:buChar char="•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lnSpc>
                <a:spcPct val="140000"/>
              </a:lnSpc>
              <a:spcBef>
                <a:spcPct val="20000"/>
              </a:spcBef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lnSpc>
                <a:spcPct val="140000"/>
              </a:lnSpc>
              <a:spcBef>
                <a:spcPct val="20000"/>
              </a:spcBef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>
              <a:latin typeface="Times" panose="02020603060405020304" pitchFamily="18" charset="0"/>
            </a:endParaRPr>
          </a:p>
        </p:txBody>
      </p:sp>
      <p:sp>
        <p:nvSpPr>
          <p:cNvPr id="683018" name="Text Box 10"/>
          <p:cNvSpPr txBox="1">
            <a:spLocks noChangeArrowheads="1"/>
          </p:cNvSpPr>
          <p:nvPr/>
        </p:nvSpPr>
        <p:spPr bwMode="auto">
          <a:xfrm>
            <a:off x="5364163" y="5229225"/>
            <a:ext cx="3382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lnSpc>
                <a:spcPct val="140000"/>
              </a:lnSpc>
              <a:spcBef>
                <a:spcPct val="20000"/>
              </a:spcBef>
              <a:buChar char="–"/>
              <a:defRPr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lnSpc>
                <a:spcPct val="140000"/>
              </a:lnSpc>
              <a:spcBef>
                <a:spcPct val="20000"/>
              </a:spcBef>
              <a:buChar char="•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lnSpc>
                <a:spcPct val="140000"/>
              </a:lnSpc>
              <a:spcBef>
                <a:spcPct val="20000"/>
              </a:spcBef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lnSpc>
                <a:spcPct val="140000"/>
              </a:lnSpc>
              <a:spcBef>
                <a:spcPct val="20000"/>
              </a:spcBef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CH" altLang="de-DE" sz="1800">
                <a:latin typeface="Arial Unicode MS" panose="020B0604020202020204" pitchFamily="34" charset="-128"/>
              </a:rPr>
              <a:t>(18.1 % of the municipalities)</a:t>
            </a:r>
            <a:endParaRPr lang="de-DE" altLang="de-DE" sz="1800">
              <a:latin typeface="Arial Unicode MS" panose="020B0604020202020204" pitchFamily="34" charset="-128"/>
            </a:endParaRPr>
          </a:p>
        </p:txBody>
      </p:sp>
      <p:pic>
        <p:nvPicPr>
          <p:cNvPr id="683021" name="Picture 13" descr="42fcba60b82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3810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3025" name="Picture 17" descr="3e5e3ea4654b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73238"/>
            <a:ext cx="331152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3027" name="Text Box 19"/>
          <p:cNvSpPr txBox="1">
            <a:spLocks noChangeArrowheads="1"/>
          </p:cNvSpPr>
          <p:nvPr/>
        </p:nvSpPr>
        <p:spPr bwMode="auto">
          <a:xfrm>
            <a:off x="611188" y="1341438"/>
            <a:ext cx="2952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lnSpc>
                <a:spcPct val="140000"/>
              </a:lnSpc>
              <a:spcBef>
                <a:spcPct val="20000"/>
              </a:spcBef>
              <a:buChar char="–"/>
              <a:defRPr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lnSpc>
                <a:spcPct val="140000"/>
              </a:lnSpc>
              <a:spcBef>
                <a:spcPct val="20000"/>
              </a:spcBef>
              <a:buChar char="•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lnSpc>
                <a:spcPct val="140000"/>
              </a:lnSpc>
              <a:spcBef>
                <a:spcPct val="20000"/>
              </a:spcBef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lnSpc>
                <a:spcPct val="140000"/>
              </a:lnSpc>
              <a:spcBef>
                <a:spcPct val="20000"/>
              </a:spcBef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Arial Unicode MS" panose="020B0604020202020204" pitchFamily="34" charset="-128"/>
              </a:rPr>
              <a:t>Baar: 20,266 inhabitants</a:t>
            </a:r>
            <a:endParaRPr lang="de-DE" altLang="de-DE" sz="1200">
              <a:latin typeface="Arial Unicode MS" panose="020B0604020202020204" pitchFamily="34" charset="-128"/>
            </a:endParaRPr>
          </a:p>
        </p:txBody>
      </p:sp>
      <p:sp>
        <p:nvSpPr>
          <p:cNvPr id="683028" name="Text Box 20"/>
          <p:cNvSpPr txBox="1">
            <a:spLocks noChangeArrowheads="1"/>
          </p:cNvSpPr>
          <p:nvPr/>
        </p:nvSpPr>
        <p:spPr bwMode="auto">
          <a:xfrm>
            <a:off x="6084888" y="1341438"/>
            <a:ext cx="23415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lnSpc>
                <a:spcPct val="140000"/>
              </a:lnSpc>
              <a:spcBef>
                <a:spcPct val="20000"/>
              </a:spcBef>
              <a:buChar char="–"/>
              <a:defRPr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lnSpc>
                <a:spcPct val="140000"/>
              </a:lnSpc>
              <a:spcBef>
                <a:spcPct val="20000"/>
              </a:spcBef>
              <a:buChar char="•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lnSpc>
                <a:spcPct val="140000"/>
              </a:lnSpc>
              <a:spcBef>
                <a:spcPct val="20000"/>
              </a:spcBef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lnSpc>
                <a:spcPct val="140000"/>
              </a:lnSpc>
              <a:spcBef>
                <a:spcPct val="20000"/>
              </a:spcBef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Arial Unicode MS" panose="020B0604020202020204" pitchFamily="34" charset="-128"/>
              </a:rPr>
              <a:t>Olten: 17,000 inhabitants</a:t>
            </a:r>
            <a:endParaRPr lang="de-DE" altLang="de-DE" sz="1200">
              <a:latin typeface="Arial Unicode MS" panose="020B0604020202020204" pitchFamily="34" charset="-128"/>
            </a:endParaRPr>
          </a:p>
        </p:txBody>
      </p:sp>
      <p:pic>
        <p:nvPicPr>
          <p:cNvPr id="16396" name="Picture 22" descr="200205021751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714500"/>
            <a:ext cx="3671887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3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8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3" grpId="0"/>
      <p:bldP spid="683014" grpId="0"/>
      <p:bldP spid="683016" grpId="0"/>
      <p:bldP spid="683018" grpId="0"/>
      <p:bldP spid="683027" grpId="0"/>
      <p:bldP spid="6830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772400" cy="609600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de-CH" altLang="fr-FR" sz="2400" dirty="0" smtClean="0"/>
              <a:t>Size of </a:t>
            </a:r>
            <a:r>
              <a:rPr lang="de-CH" altLang="fr-FR" sz="2400" dirty="0" err="1" smtClean="0"/>
              <a:t>municipalities</a:t>
            </a:r>
            <a:r>
              <a:rPr lang="de-CH" altLang="fr-FR" sz="2400" dirty="0" smtClean="0"/>
              <a:t> (%)</a:t>
            </a: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911225" y="1516063"/>
          <a:ext cx="7286625" cy="439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96" name="Diagramm" r:id="rId4" imgW="5162821" imgH="3115037" progId="Excel.Chart.8">
                  <p:embed/>
                </p:oleObj>
              </mc:Choice>
              <mc:Fallback>
                <p:oleObj name="Diagramm" r:id="rId4" imgW="5162821" imgH="3115037" progId="Excel.Chart.8">
                  <p:embed/>
                  <p:pic>
                    <p:nvPicPr>
                      <p:cNvPr id="1536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516063"/>
                        <a:ext cx="7286625" cy="439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16900" y="6178550"/>
            <a:ext cx="593725" cy="2968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de-CH" altLang="fr-FR"/>
          </a:p>
        </p:txBody>
      </p:sp>
    </p:spTree>
    <p:extLst>
      <p:ext uri="{BB962C8B-B14F-4D97-AF65-F5344CB8AC3E}">
        <p14:creationId xmlns:p14="http://schemas.microsoft.com/office/powerpoint/2010/main" val="2467891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000500"/>
            <a:ext cx="1690687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14438"/>
            <a:ext cx="185737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500313"/>
            <a:ext cx="2246313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14313"/>
            <a:ext cx="2143125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214688"/>
            <a:ext cx="1143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28750"/>
            <a:ext cx="319087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itel 1"/>
          <p:cNvSpPr>
            <a:spLocks noGrp="1"/>
          </p:cNvSpPr>
          <p:nvPr>
            <p:ph type="title"/>
          </p:nvPr>
        </p:nvSpPr>
        <p:spPr>
          <a:xfrm>
            <a:off x="179512" y="204788"/>
            <a:ext cx="6192688" cy="804862"/>
          </a:xfrm>
        </p:spPr>
        <p:txBody>
          <a:bodyPr/>
          <a:lstStyle/>
          <a:p>
            <a:pPr algn="l"/>
            <a:r>
              <a:rPr lang="de-CH" altLang="de-DE" sz="2400" dirty="0" err="1" smtClean="0"/>
              <a:t>Direct</a:t>
            </a:r>
            <a:r>
              <a:rPr lang="de-CH" altLang="de-DE" sz="2400" dirty="0" smtClean="0"/>
              <a:t> Democracy: </a:t>
            </a:r>
            <a:br>
              <a:rPr lang="de-CH" altLang="de-DE" sz="2400" dirty="0" smtClean="0"/>
            </a:br>
            <a:r>
              <a:rPr lang="de-CH" altLang="de-DE" sz="2400" dirty="0"/>
              <a:t>R</a:t>
            </a:r>
            <a:r>
              <a:rPr lang="de-CH" altLang="de-DE" sz="2400" dirty="0" smtClean="0"/>
              <a:t>eferendums </a:t>
            </a:r>
            <a:r>
              <a:rPr lang="de-CH" altLang="de-DE" sz="2400" dirty="0" err="1" smtClean="0"/>
              <a:t>and</a:t>
            </a:r>
            <a:r>
              <a:rPr lang="de-CH" altLang="de-DE" sz="2400" dirty="0" smtClean="0"/>
              <a:t> initiatives</a:t>
            </a:r>
          </a:p>
        </p:txBody>
      </p:sp>
    </p:spTree>
    <p:extLst>
      <p:ext uri="{BB962C8B-B14F-4D97-AF65-F5344CB8AC3E}">
        <p14:creationId xmlns:p14="http://schemas.microsoft.com/office/powerpoint/2010/main" val="26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7129462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/>
          <a:p>
            <a:r>
              <a:rPr lang="de-DE" altLang="de-DE" sz="2400" smtClean="0"/>
              <a:t>The compulsory referendum (obligatorisches Referendum):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060848"/>
            <a:ext cx="8229600" cy="4525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>
              <a:buFontTx/>
              <a:buNone/>
            </a:pPr>
            <a:r>
              <a:rPr lang="de-DE" altLang="de-DE" dirty="0" smtClean="0"/>
              <a:t>	</a:t>
            </a:r>
            <a:r>
              <a:rPr lang="de-DE" altLang="de-DE" dirty="0" err="1" smtClean="0"/>
              <a:t>Cha</a:t>
            </a:r>
            <a:r>
              <a:rPr lang="en-GB" altLang="de-DE" dirty="0" err="1" smtClean="0"/>
              <a:t>nges</a:t>
            </a:r>
            <a:r>
              <a:rPr lang="en-GB" altLang="de-DE" dirty="0" smtClean="0"/>
              <a:t> of the </a:t>
            </a:r>
            <a:r>
              <a:rPr lang="en-GB" altLang="de-DE" b="1" dirty="0" smtClean="0">
                <a:solidFill>
                  <a:schemeClr val="tx2"/>
                </a:solidFill>
              </a:rPr>
              <a:t>local code </a:t>
            </a:r>
            <a:r>
              <a:rPr lang="en-GB" altLang="de-DE" dirty="0" smtClean="0"/>
              <a:t>(</a:t>
            </a:r>
            <a:r>
              <a:rPr lang="en-GB" altLang="de-DE" dirty="0" err="1" smtClean="0"/>
              <a:t>Gemeindeordnung</a:t>
            </a:r>
            <a:r>
              <a:rPr lang="en-GB" altLang="de-DE" dirty="0" smtClean="0"/>
              <a:t>) and </a:t>
            </a:r>
            <a:r>
              <a:rPr lang="en-GB" altLang="de-DE" b="1" dirty="0" smtClean="0">
                <a:solidFill>
                  <a:schemeClr val="tx2"/>
                </a:solidFill>
              </a:rPr>
              <a:t>important public expenditures</a:t>
            </a:r>
            <a:r>
              <a:rPr lang="en-GB" altLang="de-DE" dirty="0" smtClean="0"/>
              <a:t> have to be brought to a vote. </a:t>
            </a:r>
          </a:p>
          <a:p>
            <a:pPr>
              <a:buFontTx/>
              <a:buNone/>
            </a:pPr>
            <a:r>
              <a:rPr lang="en-GB" altLang="de-DE" dirty="0" smtClean="0"/>
              <a:t>	Any expenditures or projects exceeding 10 Mio. </a:t>
            </a:r>
            <a:r>
              <a:rPr lang="en-GB" altLang="de-DE" dirty="0" err="1" smtClean="0"/>
              <a:t>sFr</a:t>
            </a:r>
            <a:r>
              <a:rPr lang="en-GB" altLang="de-DE" dirty="0" smtClean="0"/>
              <a:t>. or recurrent expenditures of more than 500'000 </a:t>
            </a:r>
            <a:r>
              <a:rPr lang="en-GB" altLang="de-DE" dirty="0" err="1" smtClean="0"/>
              <a:t>sFr</a:t>
            </a:r>
            <a:r>
              <a:rPr lang="en-GB" altLang="de-DE" dirty="0" smtClean="0"/>
              <a:t>. have necessarily to be accepted by the citizens. </a:t>
            </a:r>
          </a:p>
        </p:txBody>
      </p:sp>
    </p:spTree>
    <p:extLst>
      <p:ext uri="{BB962C8B-B14F-4D97-AF65-F5344CB8AC3E}">
        <p14:creationId xmlns:p14="http://schemas.microsoft.com/office/powerpoint/2010/main" val="26054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6217" y="548680"/>
            <a:ext cx="7488238" cy="4413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/>
          <a:p>
            <a:r>
              <a:rPr lang="de-DE" altLang="de-DE" sz="2400" dirty="0" smtClean="0"/>
              <a:t>The optional </a:t>
            </a:r>
            <a:r>
              <a:rPr lang="de-DE" altLang="de-DE" sz="2400" dirty="0" err="1" smtClean="0"/>
              <a:t>referendum</a:t>
            </a:r>
            <a:r>
              <a:rPr lang="de-DE" altLang="de-DE" sz="2400" dirty="0" smtClean="0"/>
              <a:t> (fakultatives Referendum):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60848"/>
            <a:ext cx="8229600" cy="45259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>
              <a:buFontTx/>
              <a:buNone/>
            </a:pPr>
            <a:r>
              <a:rPr lang="en-GB" altLang="de-DE" sz="1800" dirty="0" smtClean="0"/>
              <a:t>	A (positive) decision of the city's parliament can be questioned with a referendum </a:t>
            </a:r>
          </a:p>
          <a:p>
            <a:pPr>
              <a:buFontTx/>
              <a:buNone/>
            </a:pPr>
            <a:r>
              <a:rPr lang="en-GB" altLang="de-DE" sz="1800" dirty="0" smtClean="0"/>
              <a:t>	a) when a majority of the members of parliament decide so during the same session, </a:t>
            </a:r>
          </a:p>
          <a:p>
            <a:pPr>
              <a:buFontTx/>
              <a:buNone/>
            </a:pPr>
            <a:r>
              <a:rPr lang="en-GB" altLang="de-DE" sz="1800" dirty="0" smtClean="0"/>
              <a:t>	</a:t>
            </a:r>
            <a:r>
              <a:rPr lang="en-GB" altLang="de-DE" sz="1800" b="1" dirty="0" smtClean="0"/>
              <a:t>b) when within 20 days after the official announcement of this decision at least 4000 citizens demand a vote, and </a:t>
            </a:r>
          </a:p>
          <a:p>
            <a:pPr>
              <a:buFontTx/>
              <a:buNone/>
            </a:pPr>
            <a:r>
              <a:rPr lang="en-GB" altLang="de-DE" sz="1800" dirty="0" smtClean="0"/>
              <a:t>	c) when within 20 days one third of the members of parliament asks for it (written request). </a:t>
            </a:r>
          </a:p>
        </p:txBody>
      </p:sp>
    </p:spTree>
    <p:extLst>
      <p:ext uri="{BB962C8B-B14F-4D97-AF65-F5344CB8AC3E}">
        <p14:creationId xmlns:p14="http://schemas.microsoft.com/office/powerpoint/2010/main" val="40951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8229600" cy="4413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/>
          <a:p>
            <a:r>
              <a:rPr lang="de-DE" altLang="de-DE" sz="2400" dirty="0" smtClean="0"/>
              <a:t>The </a:t>
            </a:r>
            <a:r>
              <a:rPr lang="de-DE" altLang="de-DE" sz="2400" dirty="0" err="1" smtClean="0"/>
              <a:t>popular</a:t>
            </a:r>
            <a:r>
              <a:rPr lang="de-DE" altLang="de-DE" sz="2400" dirty="0" smtClean="0"/>
              <a:t> initiative (Volksinitiative):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>
              <a:buFontTx/>
              <a:buNone/>
            </a:pPr>
            <a:r>
              <a:rPr lang="en-GB" altLang="de-DE" dirty="0" smtClean="0"/>
              <a:t>	Within a laps of time of six month 4000 citizens (those entitled to vote) have to sign a request. </a:t>
            </a:r>
          </a:p>
          <a:p>
            <a:pPr>
              <a:buFontTx/>
              <a:buNone/>
            </a:pPr>
            <a:r>
              <a:rPr lang="en-GB" altLang="de-DE" dirty="0" smtClean="0"/>
              <a:t>	If this request aims at something which is in the domain of the compulsory referendum, it is put to a vote of the citizens. </a:t>
            </a:r>
          </a:p>
          <a:p>
            <a:pPr>
              <a:buFontTx/>
              <a:buNone/>
            </a:pPr>
            <a:r>
              <a:rPr lang="en-GB" altLang="de-DE" dirty="0" smtClean="0"/>
              <a:t>	If it aims at something which is in the domain of the optional referendum, the decision is in the hands of parliament.</a:t>
            </a:r>
            <a:r>
              <a:rPr lang="de-DE" alt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77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990600"/>
          </a:xfrm>
        </p:spPr>
        <p:txBody>
          <a:bodyPr/>
          <a:lstStyle/>
          <a:p>
            <a:r>
              <a:rPr lang="en-GB" altLang="de-DE" sz="2400" dirty="0" smtClean="0"/>
              <a:t>Development issues per level 1933-2020*</a:t>
            </a:r>
          </a:p>
        </p:txBody>
      </p:sp>
      <p:sp>
        <p:nvSpPr>
          <p:cNvPr id="5120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altLang="de-DE" smtClean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79240"/>
            <a:ext cx="7272337" cy="443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7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62" y="1124744"/>
            <a:ext cx="8229600" cy="8985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/>
          <a:p>
            <a:r>
              <a:rPr lang="en-US" altLang="de-DE" dirty="0" smtClean="0"/>
              <a:t>An enormous amount of decisions to be taken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780928"/>
            <a:ext cx="8229600" cy="32908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 algn="ctr">
              <a:buFontTx/>
              <a:buNone/>
            </a:pPr>
            <a:r>
              <a:rPr lang="de-CH" altLang="de-DE" dirty="0" smtClean="0">
                <a:solidFill>
                  <a:srgbClr val="FF0000"/>
                </a:solidFill>
              </a:rPr>
              <a:t>	</a:t>
            </a:r>
            <a:r>
              <a:rPr lang="en-US" altLang="de-DE" dirty="0" smtClean="0">
                <a:solidFill>
                  <a:srgbClr val="FF0000"/>
                </a:solidFill>
              </a:rPr>
              <a:t>In his/her politically active life a citizens is asked to decide on between 1600 and 1800 issues.</a:t>
            </a:r>
          </a:p>
        </p:txBody>
      </p:sp>
    </p:spTree>
    <p:extLst>
      <p:ext uri="{BB962C8B-B14F-4D97-AF65-F5344CB8AC3E}">
        <p14:creationId xmlns:p14="http://schemas.microsoft.com/office/powerpoint/2010/main" val="11619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>
          <a:xfrm>
            <a:off x="1331913" y="5013325"/>
            <a:ext cx="6692900" cy="304800"/>
          </a:xfrm>
        </p:spPr>
        <p:txBody>
          <a:bodyPr/>
          <a:lstStyle/>
          <a:p>
            <a:pPr algn="r"/>
            <a:r>
              <a:rPr lang="en-GB" altLang="de-DE" dirty="0" smtClean="0"/>
              <a:t>Thank you for your attention and your participation!</a:t>
            </a:r>
          </a:p>
        </p:txBody>
      </p:sp>
    </p:spTree>
    <p:extLst>
      <p:ext uri="{BB962C8B-B14F-4D97-AF65-F5344CB8AC3E}">
        <p14:creationId xmlns:p14="http://schemas.microsoft.com/office/powerpoint/2010/main" val="31018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300038" y="260648"/>
            <a:ext cx="8686800" cy="990600"/>
          </a:xfrm>
        </p:spPr>
        <p:txBody>
          <a:bodyPr/>
          <a:lstStyle/>
          <a:p>
            <a:r>
              <a:rPr lang="de-CH" altLang="de-DE" sz="2400" dirty="0" smtClean="0"/>
              <a:t>Bern: </a:t>
            </a:r>
            <a:r>
              <a:rPr lang="de-CH" altLang="de-DE" sz="2400" dirty="0" err="1" smtClean="0"/>
              <a:t>federal</a:t>
            </a:r>
            <a:r>
              <a:rPr lang="de-CH" altLang="de-DE" sz="2400" dirty="0" smtClean="0"/>
              <a:t> </a:t>
            </a:r>
            <a:r>
              <a:rPr lang="de-CH" altLang="de-DE" sz="2400" dirty="0" err="1" smtClean="0"/>
              <a:t>capital</a:t>
            </a:r>
            <a:r>
              <a:rPr lang="de-CH" altLang="de-DE" sz="2400" dirty="0" smtClean="0"/>
              <a:t>, </a:t>
            </a:r>
            <a:r>
              <a:rPr lang="de-CH" altLang="de-DE" sz="2400" dirty="0" err="1" smtClean="0"/>
              <a:t>seat</a:t>
            </a:r>
            <a:r>
              <a:rPr lang="de-CH" altLang="de-DE" sz="2400" dirty="0" smtClean="0"/>
              <a:t> </a:t>
            </a:r>
            <a:r>
              <a:rPr lang="de-CH" altLang="de-DE" sz="2400" dirty="0" err="1" smtClean="0"/>
              <a:t>of</a:t>
            </a:r>
            <a:r>
              <a:rPr lang="de-CH" altLang="de-DE" sz="2400" dirty="0" smtClean="0"/>
              <a:t> </a:t>
            </a:r>
            <a:r>
              <a:rPr lang="de-CH" altLang="de-DE" sz="2400" dirty="0" err="1" smtClean="0"/>
              <a:t>governemnt</a:t>
            </a:r>
            <a:endParaRPr lang="de-CH" altLang="de-DE" sz="2400" dirty="0" smtClean="0"/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266130" y="1251248"/>
            <a:ext cx="8686800" cy="4343400"/>
          </a:xfrm>
        </p:spPr>
        <p:txBody>
          <a:bodyPr/>
          <a:lstStyle/>
          <a:p>
            <a:endParaRPr lang="de-CH" altLang="de-DE" smtClean="0"/>
          </a:p>
        </p:txBody>
      </p:sp>
      <p:pic>
        <p:nvPicPr>
          <p:cNvPr id="7172" name="Picture 6" descr="http://www.friendlyswiss.com/images/Bern/Bern_a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1438"/>
            <a:ext cx="37433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www.friendlyswiss.com/images/Bern/be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85" y="1336675"/>
            <a:ext cx="38163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79" y="4115400"/>
            <a:ext cx="2880345" cy="162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6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500063"/>
            <a:ext cx="6692900" cy="304800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de-CH" altLang="de-DE" sz="2400" smtClean="0"/>
              <a:t>Federalist countries</a:t>
            </a:r>
            <a:endParaRPr lang="de-DE" altLang="de-DE" sz="2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 lIns="91440" tIns="45720" rIns="91440" bIns="45720"/>
          <a:lstStyle/>
          <a:p>
            <a:pPr eaLnBrk="1" hangingPunct="1"/>
            <a:endParaRPr lang="de-DE" altLang="de-DE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748712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6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93013" cy="566737"/>
          </a:xfrm>
        </p:spPr>
        <p:txBody>
          <a:bodyPr/>
          <a:lstStyle/>
          <a:p>
            <a:r>
              <a:rPr lang="en-GB" altLang="de-DE" sz="2400" dirty="0" smtClean="0"/>
              <a:t>Autonomy and diversity instead of equality of living conditions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14313" y="5517232"/>
            <a:ext cx="83581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CH" sz="1050" dirty="0"/>
              <a:t>Quelle: </a:t>
            </a:r>
            <a:r>
              <a:rPr lang="de-CH" sz="1050" dirty="0" err="1"/>
              <a:t>Stalder</a:t>
            </a:r>
            <a:r>
              <a:rPr lang="de-CH" sz="1050" dirty="0"/>
              <a:t>, Kurt (1999). Föderalismus und Finanzausgleich. Schriftenreihe der Fachgruppe für kantonale Finanzfragen. Solothurn: Verlag </a:t>
            </a:r>
            <a:r>
              <a:rPr lang="de-CH" sz="1050" dirty="0" err="1"/>
              <a:t>FkF</a:t>
            </a:r>
            <a:r>
              <a:rPr lang="de-CH" sz="1050" dirty="0"/>
              <a:t>.</a:t>
            </a:r>
            <a:r>
              <a:rPr lang="de-CH" dirty="0"/>
              <a:t>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196752"/>
            <a:ext cx="5832648" cy="444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385540"/>
            <a:ext cx="9144000" cy="81121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GB" altLang="fr-FR" sz="2400" dirty="0"/>
              <a:t>Swiss Federalism: </a:t>
            </a:r>
            <a:r>
              <a:rPr lang="en-GB" altLang="fr-FR" sz="2400" dirty="0" smtClean="0"/>
              <a:t>basic characteristics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24744"/>
            <a:ext cx="7640638" cy="41148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150000"/>
              </a:lnSpc>
            </a:pPr>
            <a:r>
              <a:rPr lang="en-GB" altLang="fr-FR" sz="2000" dirty="0" smtClean="0"/>
              <a:t>The existence of the cantons is guaranteed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fr-FR" sz="2000" dirty="0" smtClean="0"/>
              <a:t>The cantons are free to organize themselves internally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fr-FR" sz="2000" dirty="0" smtClean="0"/>
              <a:t>The cantons elect their own authorities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fr-FR" sz="2000" dirty="0" smtClean="0"/>
              <a:t>The cantons dispose of far reaching competences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fr-FR" sz="2000" dirty="0" smtClean="0"/>
              <a:t>The cantons dispose of their own financial resources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fr-FR" sz="2000" dirty="0" smtClean="0"/>
              <a:t>There is no political control ruling over the cantons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fr-FR" sz="2000" dirty="0" smtClean="0"/>
              <a:t>The cantons participate equally in the decision making process on federal level</a:t>
            </a:r>
            <a:endParaRPr lang="en-GB" alt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57892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 err="1" smtClean="0"/>
              <a:t>Competition</a:t>
            </a:r>
            <a:r>
              <a:rPr lang="de-CH" sz="2400" dirty="0" smtClean="0"/>
              <a:t> </a:t>
            </a:r>
            <a:r>
              <a:rPr lang="de-CH" sz="2400" dirty="0" err="1" smtClean="0"/>
              <a:t>and</a:t>
            </a:r>
            <a:r>
              <a:rPr lang="de-CH" sz="2400" dirty="0" smtClean="0"/>
              <a:t> </a:t>
            </a:r>
            <a:r>
              <a:rPr lang="de-CH" sz="2400" dirty="0" err="1" smtClean="0"/>
              <a:t>solidarity</a:t>
            </a:r>
            <a:r>
              <a:rPr lang="de-CH" sz="2400" dirty="0" smtClean="0"/>
              <a:t> </a:t>
            </a:r>
            <a:r>
              <a:rPr lang="de-CH" sz="2400" dirty="0" err="1" smtClean="0"/>
              <a:t>between</a:t>
            </a:r>
            <a:r>
              <a:rPr lang="de-CH" sz="2400" dirty="0" smtClean="0"/>
              <a:t> </a:t>
            </a:r>
            <a:r>
              <a:rPr lang="de-CH" sz="2400" dirty="0" err="1" smtClean="0"/>
              <a:t>the</a:t>
            </a:r>
            <a:r>
              <a:rPr lang="de-CH" sz="2400" dirty="0" smtClean="0"/>
              <a:t> different </a:t>
            </a:r>
            <a:r>
              <a:rPr lang="de-CH" sz="2400" dirty="0" err="1" smtClean="0"/>
              <a:t>federal</a:t>
            </a:r>
            <a:r>
              <a:rPr lang="de-CH" sz="2400" dirty="0" smtClean="0"/>
              <a:t> </a:t>
            </a:r>
            <a:r>
              <a:rPr lang="de-CH" sz="2400" dirty="0" err="1" smtClean="0"/>
              <a:t>units</a:t>
            </a:r>
            <a:endParaRPr lang="de-CH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de-DE" dirty="0" smtClean="0"/>
          </a:p>
          <a:p>
            <a:endParaRPr lang="en-GB" altLang="de-DE" dirty="0" smtClean="0"/>
          </a:p>
          <a:p>
            <a:r>
              <a:rPr lang="en-GB" altLang="de-DE" sz="2000" dirty="0" smtClean="0"/>
              <a:t>Diversity and fiscal autonomy (competition)</a:t>
            </a:r>
          </a:p>
          <a:p>
            <a:endParaRPr lang="en-GB" altLang="de-DE" sz="2000" dirty="0"/>
          </a:p>
          <a:p>
            <a:r>
              <a:rPr lang="en-GB" altLang="de-DE" sz="2000" dirty="0" smtClean="0"/>
              <a:t>Equalization of differences on the basis of minimal standards (solidarity)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0366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Verdana"/>
        <a:ea typeface="ヒラギノ角ゴ Pro W3"/>
        <a:cs typeface=""/>
      </a:majorFont>
      <a:minorFont>
        <a:latin typeface="Verdan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UNilogo 2014</Template>
  <TotalTime>0</TotalTime>
  <Words>1149</Words>
  <Application>Microsoft Office PowerPoint</Application>
  <PresentationFormat>Bildschirmpräsentation (4:3)</PresentationFormat>
  <Paragraphs>244</Paragraphs>
  <Slides>46</Slides>
  <Notes>18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46</vt:i4>
      </vt:variant>
    </vt:vector>
  </HeadingPairs>
  <TitlesOfParts>
    <vt:vector size="56" baseType="lpstr">
      <vt:lpstr>Arial</vt:lpstr>
      <vt:lpstr>Arial Unicode MS</vt:lpstr>
      <vt:lpstr>Times</vt:lpstr>
      <vt:lpstr>Times New Roman</vt:lpstr>
      <vt:lpstr>Verdana</vt:lpstr>
      <vt:lpstr>Wingdings</vt:lpstr>
      <vt:lpstr>ヒラギノ角ゴ Pro W3</vt:lpstr>
      <vt:lpstr>Nouvelle présentation</vt:lpstr>
      <vt:lpstr>Arbeitsblatt</vt:lpstr>
      <vt:lpstr>Diagramm</vt:lpstr>
      <vt:lpstr>PowerPoint-Präsentation</vt:lpstr>
      <vt:lpstr>26 cantons (and 2202 municipalities)</vt:lpstr>
      <vt:lpstr>Inhabitants (8,2 million)</vt:lpstr>
      <vt:lpstr>Size of municipalities (%)</vt:lpstr>
      <vt:lpstr>Bern: federal capital, seat of governemnt</vt:lpstr>
      <vt:lpstr>Federalist countries</vt:lpstr>
      <vt:lpstr>Autonomy and diversity instead of equality of living conditions</vt:lpstr>
      <vt:lpstr>Swiss Federalism: basic characteristics</vt:lpstr>
      <vt:lpstr>Competition and solidarity between the different federal units</vt:lpstr>
      <vt:lpstr>The ancient political system in Switzerland</vt:lpstr>
      <vt:lpstr>French Revolution (1789)</vt:lpstr>
      <vt:lpstr>The foundation of the modern national state (1848)</vt:lpstr>
      <vt:lpstr>From a Confederation to a Federal State</vt:lpstr>
      <vt:lpstr>Confederation, cantons and municipalities: the three levels of the state</vt:lpstr>
      <vt:lpstr>PowerPoint-Präsentation</vt:lpstr>
      <vt:lpstr>How are the different tasks allocated to the different levels?</vt:lpstr>
      <vt:lpstr>National tasks</vt:lpstr>
      <vt:lpstr>Cantonal tasks</vt:lpstr>
      <vt:lpstr>Tasks of Swiss municipalities</vt:lpstr>
      <vt:lpstr>Different forms of «cooperation»</vt:lpstr>
      <vt:lpstr>Multi-level governance</vt:lpstr>
      <vt:lpstr>The three components of a public tasks</vt:lpstr>
      <vt:lpstr>Central-local relations: problems</vt:lpstr>
      <vt:lpstr>Two levels</vt:lpstr>
      <vt:lpstr>Three levels</vt:lpstr>
      <vt:lpstr>PowerPoint-Präsentation</vt:lpstr>
      <vt:lpstr>Indicators of local autonomy</vt:lpstr>
      <vt:lpstr>Indicators of local autonomy</vt:lpstr>
      <vt:lpstr>PowerPoint-Präsentation</vt:lpstr>
      <vt:lpstr>«Country Ranking 2014»</vt:lpstr>
      <vt:lpstr>Local autonomy index (LAI_2014)</vt:lpstr>
      <vt:lpstr>Local autonomy and GDP_PPP</vt:lpstr>
      <vt:lpstr>Local autonomy and corruption</vt:lpstr>
      <vt:lpstr>Local autonomy and democracy</vt:lpstr>
      <vt:lpstr>Local autonomy and happyness</vt:lpstr>
      <vt:lpstr>But …</vt:lpstr>
      <vt:lpstr>Citizens/tax payers      –     Local authorities/civil servants</vt:lpstr>
      <vt:lpstr> Citzens and Direct Democracy: “Landsgemeinde” (cantonal level)</vt:lpstr>
      <vt:lpstr>Two different political systems at the local level</vt:lpstr>
      <vt:lpstr>Direct Democracy:  Referendums and initiatives</vt:lpstr>
      <vt:lpstr>The compulsory referendum (obligatorisches Referendum): </vt:lpstr>
      <vt:lpstr>The optional referendum (fakultatives Referendum):</vt:lpstr>
      <vt:lpstr>The popular initiative (Volksinitiative):</vt:lpstr>
      <vt:lpstr>Development issues per level 1933-2020*</vt:lpstr>
      <vt:lpstr>An enormous amount of decisions to be taken</vt:lpstr>
      <vt:lpstr>Thank you for your attention and your participation!</vt:lpstr>
    </vt:vector>
  </TitlesOfParts>
  <Company>IDHEAP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Approche institutionnelle de l’administration cantonale</dc:title>
  <dc:creator>Service Informatique</dc:creator>
  <cp:lastModifiedBy>Andreas Ladner</cp:lastModifiedBy>
  <cp:revision>326</cp:revision>
  <cp:lastPrinted>2003-04-07T07:07:05Z</cp:lastPrinted>
  <dcterms:created xsi:type="dcterms:W3CDTF">2002-03-07T14:06:24Z</dcterms:created>
  <dcterms:modified xsi:type="dcterms:W3CDTF">2020-02-26T06:01:51Z</dcterms:modified>
</cp:coreProperties>
</file>