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4" r:id="rId1"/>
  </p:sldMasterIdLst>
  <p:notesMasterIdLst>
    <p:notesMasterId r:id="rId103"/>
  </p:notesMasterIdLst>
  <p:handoutMasterIdLst>
    <p:handoutMasterId r:id="rId104"/>
  </p:handoutMasterIdLst>
  <p:sldIdLst>
    <p:sldId id="315" r:id="rId2"/>
    <p:sldId id="404" r:id="rId3"/>
    <p:sldId id="818" r:id="rId4"/>
    <p:sldId id="369" r:id="rId5"/>
    <p:sldId id="348" r:id="rId6"/>
    <p:sldId id="350" r:id="rId7"/>
    <p:sldId id="351" r:id="rId8"/>
    <p:sldId id="352" r:id="rId9"/>
    <p:sldId id="353" r:id="rId10"/>
    <p:sldId id="354" r:id="rId11"/>
    <p:sldId id="355" r:id="rId12"/>
    <p:sldId id="356" r:id="rId13"/>
    <p:sldId id="357" r:id="rId14"/>
    <p:sldId id="358" r:id="rId15"/>
    <p:sldId id="349" r:id="rId16"/>
    <p:sldId id="403" r:id="rId17"/>
    <p:sldId id="402" r:id="rId18"/>
    <p:sldId id="359" r:id="rId19"/>
    <p:sldId id="368" r:id="rId20"/>
    <p:sldId id="316" r:id="rId21"/>
    <p:sldId id="317" r:id="rId22"/>
    <p:sldId id="361" r:id="rId23"/>
    <p:sldId id="363" r:id="rId24"/>
    <p:sldId id="364" r:id="rId25"/>
    <p:sldId id="365" r:id="rId26"/>
    <p:sldId id="366" r:id="rId27"/>
    <p:sldId id="362" r:id="rId28"/>
    <p:sldId id="375" r:id="rId29"/>
    <p:sldId id="376" r:id="rId30"/>
    <p:sldId id="377" r:id="rId31"/>
    <p:sldId id="378" r:id="rId32"/>
    <p:sldId id="379" r:id="rId33"/>
    <p:sldId id="385" r:id="rId34"/>
    <p:sldId id="386" r:id="rId35"/>
    <p:sldId id="388" r:id="rId36"/>
    <p:sldId id="401" r:id="rId37"/>
    <p:sldId id="387" r:id="rId38"/>
    <p:sldId id="400" r:id="rId39"/>
    <p:sldId id="390" r:id="rId40"/>
    <p:sldId id="393" r:id="rId41"/>
    <p:sldId id="391" r:id="rId42"/>
    <p:sldId id="392" r:id="rId43"/>
    <p:sldId id="335" r:id="rId44"/>
    <p:sldId id="394" r:id="rId45"/>
    <p:sldId id="395" r:id="rId46"/>
    <p:sldId id="396" r:id="rId47"/>
    <p:sldId id="397" r:id="rId48"/>
    <p:sldId id="398" r:id="rId49"/>
    <p:sldId id="399" r:id="rId50"/>
    <p:sldId id="405" r:id="rId51"/>
    <p:sldId id="337" r:id="rId52"/>
    <p:sldId id="406" r:id="rId53"/>
    <p:sldId id="407" r:id="rId54"/>
    <p:sldId id="410" r:id="rId55"/>
    <p:sldId id="408" r:id="rId56"/>
    <p:sldId id="413" r:id="rId57"/>
    <p:sldId id="414" r:id="rId58"/>
    <p:sldId id="409" r:id="rId59"/>
    <p:sldId id="415" r:id="rId60"/>
    <p:sldId id="416" r:id="rId61"/>
    <p:sldId id="417" r:id="rId62"/>
    <p:sldId id="418" r:id="rId63"/>
    <p:sldId id="419" r:id="rId64"/>
    <p:sldId id="423" r:id="rId65"/>
    <p:sldId id="421" r:id="rId66"/>
    <p:sldId id="422" r:id="rId67"/>
    <p:sldId id="420" r:id="rId68"/>
    <p:sldId id="819" r:id="rId69"/>
    <p:sldId id="411" r:id="rId70"/>
    <p:sldId id="412" r:id="rId71"/>
    <p:sldId id="820" r:id="rId72"/>
    <p:sldId id="424" r:id="rId73"/>
    <p:sldId id="559" r:id="rId74"/>
    <p:sldId id="557" r:id="rId75"/>
    <p:sldId id="710" r:id="rId76"/>
    <p:sldId id="747" r:id="rId77"/>
    <p:sldId id="773" r:id="rId78"/>
    <p:sldId id="807" r:id="rId79"/>
    <p:sldId id="810" r:id="rId80"/>
    <p:sldId id="811" r:id="rId81"/>
    <p:sldId id="804" r:id="rId82"/>
    <p:sldId id="808" r:id="rId83"/>
    <p:sldId id="809" r:id="rId84"/>
    <p:sldId id="536" r:id="rId85"/>
    <p:sldId id="538" r:id="rId86"/>
    <p:sldId id="338" r:id="rId87"/>
    <p:sldId id="380" r:id="rId88"/>
    <p:sldId id="381" r:id="rId89"/>
    <p:sldId id="382" r:id="rId90"/>
    <p:sldId id="383" r:id="rId91"/>
    <p:sldId id="384" r:id="rId92"/>
    <p:sldId id="345" r:id="rId93"/>
    <p:sldId id="346" r:id="rId94"/>
    <p:sldId id="812" r:id="rId95"/>
    <p:sldId id="813" r:id="rId96"/>
    <p:sldId id="814" r:id="rId97"/>
    <p:sldId id="815" r:id="rId98"/>
    <p:sldId id="816" r:id="rId99"/>
    <p:sldId id="817" r:id="rId100"/>
    <p:sldId id="821" r:id="rId101"/>
    <p:sldId id="822" r:id="rId102"/>
  </p:sldIdLst>
  <p:sldSz cx="9144000" cy="6858000" type="screen4x3"/>
  <p:notesSz cx="9866313" cy="6735763"/>
  <p:defaultTextStyle>
    <a:defPPr>
      <a:defRPr lang="en-US"/>
    </a:defPPr>
    <a:lvl1pPr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1pPr>
    <a:lvl2pPr marL="4572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2pPr>
    <a:lvl3pPr marL="9144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3pPr>
    <a:lvl4pPr marL="13716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4pPr>
    <a:lvl5pPr marL="1828800" algn="r" rtl="0" eaLnBrk="0" fontAlgn="base" hangingPunct="0">
      <a:spcBef>
        <a:spcPct val="0"/>
      </a:spcBef>
      <a:spcAft>
        <a:spcPct val="0"/>
      </a:spcAft>
      <a:defRPr sz="2800" kern="1200">
        <a:solidFill>
          <a:schemeClr val="tx1"/>
        </a:solidFill>
        <a:latin typeface="Times" pitchFamily="18" charset="0"/>
        <a:ea typeface="ヒラギノ角ゴ Pro W3" pitchFamily="1" charset="-128"/>
        <a:cs typeface="+mn-cs"/>
      </a:defRPr>
    </a:lvl5pPr>
    <a:lvl6pPr marL="2286000" algn="l" defTabSz="914400" rtl="0" eaLnBrk="1" latinLnBrk="0" hangingPunct="1">
      <a:defRPr sz="2800" kern="1200">
        <a:solidFill>
          <a:schemeClr val="tx1"/>
        </a:solidFill>
        <a:latin typeface="Times" pitchFamily="18" charset="0"/>
        <a:ea typeface="ヒラギノ角ゴ Pro W3" pitchFamily="1" charset="-128"/>
        <a:cs typeface="+mn-cs"/>
      </a:defRPr>
    </a:lvl6pPr>
    <a:lvl7pPr marL="2743200" algn="l" defTabSz="914400" rtl="0" eaLnBrk="1" latinLnBrk="0" hangingPunct="1">
      <a:defRPr sz="2800" kern="1200">
        <a:solidFill>
          <a:schemeClr val="tx1"/>
        </a:solidFill>
        <a:latin typeface="Times" pitchFamily="18" charset="0"/>
        <a:ea typeface="ヒラギノ角ゴ Pro W3" pitchFamily="1" charset="-128"/>
        <a:cs typeface="+mn-cs"/>
      </a:defRPr>
    </a:lvl7pPr>
    <a:lvl8pPr marL="3200400" algn="l" defTabSz="914400" rtl="0" eaLnBrk="1" latinLnBrk="0" hangingPunct="1">
      <a:defRPr sz="2800" kern="1200">
        <a:solidFill>
          <a:schemeClr val="tx1"/>
        </a:solidFill>
        <a:latin typeface="Times" pitchFamily="18" charset="0"/>
        <a:ea typeface="ヒラギノ角ゴ Pro W3" pitchFamily="1" charset="-128"/>
        <a:cs typeface="+mn-cs"/>
      </a:defRPr>
    </a:lvl8pPr>
    <a:lvl9pPr marL="3657600" algn="l" defTabSz="914400" rtl="0" eaLnBrk="1" latinLnBrk="0" hangingPunct="1">
      <a:defRPr sz="2800" kern="1200">
        <a:solidFill>
          <a:schemeClr val="tx1"/>
        </a:solidFill>
        <a:latin typeface="Times" pitchFamily="18"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22" userDrawn="1">
          <p15:clr>
            <a:srgbClr val="A4A3A4"/>
          </p15:clr>
        </p15:guide>
        <p15:guide id="2" pos="31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91" autoAdjust="0"/>
    <p:restoredTop sz="90178" autoAdjust="0"/>
  </p:normalViewPr>
  <p:slideViewPr>
    <p:cSldViewPr>
      <p:cViewPr varScale="1">
        <p:scale>
          <a:sx n="68" d="100"/>
          <a:sy n="68" d="100"/>
        </p:scale>
        <p:origin x="1251"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582"/>
    </p:cViewPr>
  </p:sorterViewPr>
  <p:notesViewPr>
    <p:cSldViewPr>
      <p:cViewPr>
        <p:scale>
          <a:sx n="100" d="100"/>
          <a:sy n="100" d="100"/>
        </p:scale>
        <p:origin x="-786" y="3210"/>
      </p:cViewPr>
      <p:guideLst>
        <p:guide orient="horz" pos="2122"/>
        <p:guide pos="310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euffer\Dropbox\2015_4_FINAL%20REPORT%20AND%20DATA\Mapping\Avec%20les%20donn&#233;es%20book_v6\LAI_2014_1990_chang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keuffer\Google%20Drive\7%20Design%20de%20recherche%20et%20projet%20de%20th&#232;se\4%202&#232;me%20Suivi\Spider%20graphs%20D7w_2014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Graph!$B$1</c:f>
              <c:strCache>
                <c:ptCount val="1"/>
                <c:pt idx="0">
                  <c:v>LAI_2014</c:v>
                </c:pt>
              </c:strCache>
            </c:strRef>
          </c:tx>
          <c:spPr>
            <a:solidFill>
              <a:schemeClr val="accent1"/>
            </a:solidFill>
            <a:ln>
              <a:noFill/>
            </a:ln>
            <a:effectLst/>
          </c:spPr>
          <c:invertIfNegative val="0"/>
          <c:cat>
            <c:strRef>
              <c:f>Graph!$A$2:$A$40</c:f>
              <c:strCache>
                <c:ptCount val="39"/>
                <c:pt idx="0">
                  <c:v>Bulgaria</c:v>
                </c:pt>
                <c:pt idx="1">
                  <c:v>Albania</c:v>
                </c:pt>
                <c:pt idx="2">
                  <c:v>Romania</c:v>
                </c:pt>
                <c:pt idx="3">
                  <c:v>Macedonia</c:v>
                </c:pt>
                <c:pt idx="4">
                  <c:v>Slovenia</c:v>
                </c:pt>
                <c:pt idx="5">
                  <c:v>Czech Republic</c:v>
                </c:pt>
                <c:pt idx="6">
                  <c:v>Moldova</c:v>
                </c:pt>
                <c:pt idx="7">
                  <c:v>Serbia</c:v>
                </c:pt>
                <c:pt idx="8">
                  <c:v>Lithuania</c:v>
                </c:pt>
                <c:pt idx="9">
                  <c:v>Italy</c:v>
                </c:pt>
                <c:pt idx="10">
                  <c:v>Slovakia</c:v>
                </c:pt>
                <c:pt idx="11">
                  <c:v>Croatia</c:v>
                </c:pt>
                <c:pt idx="12">
                  <c:v>Georgia</c:v>
                </c:pt>
                <c:pt idx="13">
                  <c:v>Portugal</c:v>
                </c:pt>
                <c:pt idx="14">
                  <c:v>Iceland</c:v>
                </c:pt>
                <c:pt idx="15">
                  <c:v>Belgium</c:v>
                </c:pt>
                <c:pt idx="16">
                  <c:v>Malta</c:v>
                </c:pt>
                <c:pt idx="17">
                  <c:v>Norway</c:v>
                </c:pt>
                <c:pt idx="18">
                  <c:v>Greece</c:v>
                </c:pt>
                <c:pt idx="19">
                  <c:v>Netherlands</c:v>
                </c:pt>
                <c:pt idx="20">
                  <c:v>Poland</c:v>
                </c:pt>
                <c:pt idx="21">
                  <c:v>Ukraine</c:v>
                </c:pt>
                <c:pt idx="22">
                  <c:v>Cyprus</c:v>
                </c:pt>
                <c:pt idx="23">
                  <c:v>Ireland</c:v>
                </c:pt>
                <c:pt idx="24">
                  <c:v>Finland</c:v>
                </c:pt>
                <c:pt idx="25">
                  <c:v>Latvia</c:v>
                </c:pt>
                <c:pt idx="26">
                  <c:v>France</c:v>
                </c:pt>
                <c:pt idx="27">
                  <c:v>Austria</c:v>
                </c:pt>
                <c:pt idx="28">
                  <c:v>Sweden</c:v>
                </c:pt>
                <c:pt idx="29">
                  <c:v>Switzerland</c:v>
                </c:pt>
                <c:pt idx="30">
                  <c:v>Germany</c:v>
                </c:pt>
                <c:pt idx="31">
                  <c:v>Turkey</c:v>
                </c:pt>
                <c:pt idx="32">
                  <c:v>Estonia</c:v>
                </c:pt>
                <c:pt idx="33">
                  <c:v>Denmark</c:v>
                </c:pt>
                <c:pt idx="34">
                  <c:v>United Kingdom</c:v>
                </c:pt>
                <c:pt idx="35">
                  <c:v>Liechtenstein</c:v>
                </c:pt>
                <c:pt idx="36">
                  <c:v>Spain</c:v>
                </c:pt>
                <c:pt idx="37">
                  <c:v>Luxembourg</c:v>
                </c:pt>
                <c:pt idx="38">
                  <c:v>Hungary</c:v>
                </c:pt>
              </c:strCache>
            </c:strRef>
          </c:cat>
          <c:val>
            <c:numRef>
              <c:f>Graph!$B$2:$B$40</c:f>
              <c:numCache>
                <c:formatCode>0.00</c:formatCode>
                <c:ptCount val="39"/>
                <c:pt idx="0">
                  <c:v>66.231684981684978</c:v>
                </c:pt>
                <c:pt idx="1">
                  <c:v>50.629578754578759</c:v>
                </c:pt>
                <c:pt idx="2">
                  <c:v>58.138736263736263</c:v>
                </c:pt>
                <c:pt idx="3">
                  <c:v>59.271978021978029</c:v>
                </c:pt>
                <c:pt idx="4">
                  <c:v>48.918396830008845</c:v>
                </c:pt>
                <c:pt idx="5">
                  <c:v>64.915293040293037</c:v>
                </c:pt>
                <c:pt idx="6">
                  <c:v>35.874542124542117</c:v>
                </c:pt>
                <c:pt idx="7">
                  <c:v>66.993277816017667</c:v>
                </c:pt>
                <c:pt idx="8">
                  <c:v>65.098443223443226</c:v>
                </c:pt>
                <c:pt idx="9">
                  <c:v>68.177655677655679</c:v>
                </c:pt>
                <c:pt idx="10">
                  <c:v>60.85164835164835</c:v>
                </c:pt>
                <c:pt idx="11">
                  <c:v>56.737600718442089</c:v>
                </c:pt>
                <c:pt idx="12">
                  <c:v>38.358516483516482</c:v>
                </c:pt>
                <c:pt idx="13">
                  <c:v>61.57280219780219</c:v>
                </c:pt>
                <c:pt idx="14">
                  <c:v>78.090659340659343</c:v>
                </c:pt>
                <c:pt idx="15">
                  <c:v>61.332630022692221</c:v>
                </c:pt>
                <c:pt idx="16">
                  <c:v>39.182692307692307</c:v>
                </c:pt>
                <c:pt idx="17">
                  <c:v>73.923992673992672</c:v>
                </c:pt>
                <c:pt idx="18">
                  <c:v>47.882326007326007</c:v>
                </c:pt>
                <c:pt idx="19">
                  <c:v>59.558150183150175</c:v>
                </c:pt>
                <c:pt idx="20">
                  <c:v>74.111701441875027</c:v>
                </c:pt>
                <c:pt idx="21">
                  <c:v>47.659217236499117</c:v>
                </c:pt>
                <c:pt idx="22">
                  <c:v>42.292370742912723</c:v>
                </c:pt>
                <c:pt idx="23">
                  <c:v>34.924450549450555</c:v>
                </c:pt>
                <c:pt idx="24">
                  <c:v>79.361263736263723</c:v>
                </c:pt>
                <c:pt idx="25">
                  <c:v>54.292582417582409</c:v>
                </c:pt>
                <c:pt idx="26">
                  <c:v>66.779465769161973</c:v>
                </c:pt>
                <c:pt idx="27">
                  <c:v>64.841583394807316</c:v>
                </c:pt>
                <c:pt idx="28">
                  <c:v>75.091575091575095</c:v>
                </c:pt>
                <c:pt idx="29">
                  <c:v>79.642669001893765</c:v>
                </c:pt>
                <c:pt idx="30">
                  <c:v>73.932824901353399</c:v>
                </c:pt>
                <c:pt idx="31">
                  <c:v>39.716914480064311</c:v>
                </c:pt>
                <c:pt idx="32">
                  <c:v>63.656135531135533</c:v>
                </c:pt>
                <c:pt idx="33">
                  <c:v>74.645146520146511</c:v>
                </c:pt>
                <c:pt idx="34">
                  <c:v>45.654489022329592</c:v>
                </c:pt>
                <c:pt idx="35">
                  <c:v>69.379578754578745</c:v>
                </c:pt>
                <c:pt idx="36">
                  <c:v>54.983659595332256</c:v>
                </c:pt>
                <c:pt idx="37">
                  <c:v>55.895146520146525</c:v>
                </c:pt>
                <c:pt idx="38">
                  <c:v>50.778388278388285</c:v>
                </c:pt>
              </c:numCache>
            </c:numRef>
          </c:val>
          <c:extLst>
            <c:ext xmlns:c16="http://schemas.microsoft.com/office/drawing/2014/chart" uri="{C3380CC4-5D6E-409C-BE32-E72D297353CC}">
              <c16:uniqueId val="{00000000-9C52-4DAF-B0D0-9B16534DA00F}"/>
            </c:ext>
          </c:extLst>
        </c:ser>
        <c:ser>
          <c:idx val="1"/>
          <c:order val="1"/>
          <c:tx>
            <c:strRef>
              <c:f>Graph!$D$1</c:f>
              <c:strCache>
                <c:ptCount val="1"/>
                <c:pt idx="0">
                  <c:v>Changes 1990-2014</c:v>
                </c:pt>
              </c:strCache>
            </c:strRef>
          </c:tx>
          <c:spPr>
            <a:solidFill>
              <a:schemeClr val="accent2"/>
            </a:solidFill>
            <a:ln>
              <a:noFill/>
            </a:ln>
            <a:effectLst/>
          </c:spPr>
          <c:invertIfNegative val="0"/>
          <c:cat>
            <c:strRef>
              <c:f>Graph!$A$2:$A$40</c:f>
              <c:strCache>
                <c:ptCount val="39"/>
                <c:pt idx="0">
                  <c:v>Bulgaria</c:v>
                </c:pt>
                <c:pt idx="1">
                  <c:v>Albania</c:v>
                </c:pt>
                <c:pt idx="2">
                  <c:v>Romania</c:v>
                </c:pt>
                <c:pt idx="3">
                  <c:v>Macedonia</c:v>
                </c:pt>
                <c:pt idx="4">
                  <c:v>Slovenia</c:v>
                </c:pt>
                <c:pt idx="5">
                  <c:v>Czech Republic</c:v>
                </c:pt>
                <c:pt idx="6">
                  <c:v>Moldova</c:v>
                </c:pt>
                <c:pt idx="7">
                  <c:v>Serbia</c:v>
                </c:pt>
                <c:pt idx="8">
                  <c:v>Lithuania</c:v>
                </c:pt>
                <c:pt idx="9">
                  <c:v>Italy</c:v>
                </c:pt>
                <c:pt idx="10">
                  <c:v>Slovakia</c:v>
                </c:pt>
                <c:pt idx="11">
                  <c:v>Croatia</c:v>
                </c:pt>
                <c:pt idx="12">
                  <c:v>Georgia</c:v>
                </c:pt>
                <c:pt idx="13">
                  <c:v>Portugal</c:v>
                </c:pt>
                <c:pt idx="14">
                  <c:v>Iceland</c:v>
                </c:pt>
                <c:pt idx="15">
                  <c:v>Belgium</c:v>
                </c:pt>
                <c:pt idx="16">
                  <c:v>Malta</c:v>
                </c:pt>
                <c:pt idx="17">
                  <c:v>Norway</c:v>
                </c:pt>
                <c:pt idx="18">
                  <c:v>Greece</c:v>
                </c:pt>
                <c:pt idx="19">
                  <c:v>Netherlands</c:v>
                </c:pt>
                <c:pt idx="20">
                  <c:v>Poland</c:v>
                </c:pt>
                <c:pt idx="21">
                  <c:v>Ukraine</c:v>
                </c:pt>
                <c:pt idx="22">
                  <c:v>Cyprus</c:v>
                </c:pt>
                <c:pt idx="23">
                  <c:v>Ireland</c:v>
                </c:pt>
                <c:pt idx="24">
                  <c:v>Finland</c:v>
                </c:pt>
                <c:pt idx="25">
                  <c:v>Latvia</c:v>
                </c:pt>
                <c:pt idx="26">
                  <c:v>France</c:v>
                </c:pt>
                <c:pt idx="27">
                  <c:v>Austria</c:v>
                </c:pt>
                <c:pt idx="28">
                  <c:v>Sweden</c:v>
                </c:pt>
                <c:pt idx="29">
                  <c:v>Switzerland</c:v>
                </c:pt>
                <c:pt idx="30">
                  <c:v>Germany</c:v>
                </c:pt>
                <c:pt idx="31">
                  <c:v>Turkey</c:v>
                </c:pt>
                <c:pt idx="32">
                  <c:v>Estonia</c:v>
                </c:pt>
                <c:pt idx="33">
                  <c:v>Denmark</c:v>
                </c:pt>
                <c:pt idx="34">
                  <c:v>United Kingdom</c:v>
                </c:pt>
                <c:pt idx="35">
                  <c:v>Liechtenstein</c:v>
                </c:pt>
                <c:pt idx="36">
                  <c:v>Spain</c:v>
                </c:pt>
                <c:pt idx="37">
                  <c:v>Luxembourg</c:v>
                </c:pt>
                <c:pt idx="38">
                  <c:v>Hungary</c:v>
                </c:pt>
              </c:strCache>
            </c:strRef>
          </c:cat>
          <c:val>
            <c:numRef>
              <c:f>Graph!$D$2:$D$40</c:f>
              <c:numCache>
                <c:formatCode>0.00</c:formatCode>
                <c:ptCount val="39"/>
                <c:pt idx="0">
                  <c:v>40.911172161172161</c:v>
                </c:pt>
                <c:pt idx="1">
                  <c:v>37.169578754578758</c:v>
                </c:pt>
                <c:pt idx="2">
                  <c:v>28.878736263736261</c:v>
                </c:pt>
                <c:pt idx="3">
                  <c:v>25.858516483516496</c:v>
                </c:pt>
                <c:pt idx="4">
                  <c:v>25.360704522316542</c:v>
                </c:pt>
                <c:pt idx="5">
                  <c:v>21.233974358974351</c:v>
                </c:pt>
                <c:pt idx="6">
                  <c:v>19.391025641025635</c:v>
                </c:pt>
                <c:pt idx="7">
                  <c:v>18.618735691475536</c:v>
                </c:pt>
                <c:pt idx="8">
                  <c:v>17.788461538461547</c:v>
                </c:pt>
                <c:pt idx="9">
                  <c:v>17.078754578754577</c:v>
                </c:pt>
                <c:pt idx="10">
                  <c:v>16.838369963369956</c:v>
                </c:pt>
                <c:pt idx="11">
                  <c:v>15.746300352141724</c:v>
                </c:pt>
                <c:pt idx="12">
                  <c:v>15.384615384615383</c:v>
                </c:pt>
                <c:pt idx="13">
                  <c:v>9.7641941391941245</c:v>
                </c:pt>
                <c:pt idx="14">
                  <c:v>9.7184065934065842</c:v>
                </c:pt>
                <c:pt idx="15">
                  <c:v>9.4438937589559586</c:v>
                </c:pt>
                <c:pt idx="16">
                  <c:v>9.0626923076923056</c:v>
                </c:pt>
                <c:pt idx="17">
                  <c:v>8.7912087912087884</c:v>
                </c:pt>
                <c:pt idx="18">
                  <c:v>6.4331501831501754</c:v>
                </c:pt>
                <c:pt idx="19">
                  <c:v>6.0096153846153868</c:v>
                </c:pt>
                <c:pt idx="20">
                  <c:v>5.5677453979189977</c:v>
                </c:pt>
                <c:pt idx="21">
                  <c:v>5.2492172364991205</c:v>
                </c:pt>
                <c:pt idx="22">
                  <c:v>5.1687339737137492</c:v>
                </c:pt>
                <c:pt idx="23">
                  <c:v>4.487179487179489</c:v>
                </c:pt>
                <c:pt idx="24">
                  <c:v>4.1666666666666714</c:v>
                </c:pt>
                <c:pt idx="25">
                  <c:v>2.9525824175824056</c:v>
                </c:pt>
                <c:pt idx="26">
                  <c:v>2.5719669658793691</c:v>
                </c:pt>
                <c:pt idx="27">
                  <c:v>1.3742781799209851</c:v>
                </c:pt>
                <c:pt idx="28">
                  <c:v>1.362179487179489</c:v>
                </c:pt>
                <c:pt idx="29">
                  <c:v>1.222777665682699</c:v>
                </c:pt>
                <c:pt idx="30">
                  <c:v>0.38960484812234597</c:v>
                </c:pt>
                <c:pt idx="31">
                  <c:v>-0.51974289500858362</c:v>
                </c:pt>
                <c:pt idx="32">
                  <c:v>-0.80128205128204399</c:v>
                </c:pt>
                <c:pt idx="33">
                  <c:v>-1.1103479853479996</c:v>
                </c:pt>
                <c:pt idx="34">
                  <c:v>-1.1788859360453685</c:v>
                </c:pt>
                <c:pt idx="35">
                  <c:v>-3.2967032967032992</c:v>
                </c:pt>
                <c:pt idx="36">
                  <c:v>-5.5893218744148569</c:v>
                </c:pt>
                <c:pt idx="37">
                  <c:v>-6.7307692307692193</c:v>
                </c:pt>
                <c:pt idx="38">
                  <c:v>-12.065018315018307</c:v>
                </c:pt>
              </c:numCache>
            </c:numRef>
          </c:val>
          <c:extLst>
            <c:ext xmlns:c16="http://schemas.microsoft.com/office/drawing/2014/chart" uri="{C3380CC4-5D6E-409C-BE32-E72D297353CC}">
              <c16:uniqueId val="{00000001-9C52-4DAF-B0D0-9B16534DA00F}"/>
            </c:ext>
          </c:extLst>
        </c:ser>
        <c:dLbls>
          <c:showLegendKey val="0"/>
          <c:showVal val="0"/>
          <c:showCatName val="0"/>
          <c:showSerName val="0"/>
          <c:showPercent val="0"/>
          <c:showBubbleSize val="0"/>
        </c:dLbls>
        <c:gapWidth val="219"/>
        <c:overlap val="-27"/>
        <c:axId val="1806923568"/>
        <c:axId val="1806923024"/>
      </c:barChart>
      <c:catAx>
        <c:axId val="1806923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06923024"/>
        <c:crosses val="autoZero"/>
        <c:auto val="1"/>
        <c:lblAlgn val="ctr"/>
        <c:lblOffset val="100"/>
        <c:noMultiLvlLbl val="0"/>
      </c:catAx>
      <c:valAx>
        <c:axId val="18069230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80692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D7w_2014s!$A$2</c:f>
              <c:strCache>
                <c:ptCount val="1"/>
                <c:pt idx="0">
                  <c:v>Switzerland</c:v>
                </c:pt>
              </c:strCache>
            </c:strRef>
          </c:tx>
          <c:spPr>
            <a:ln w="28575" cap="rnd">
              <a:solidFill>
                <a:srgbClr val="FF0000"/>
              </a:solidFill>
              <a:round/>
            </a:ln>
            <a:effectLst/>
          </c:spPr>
          <c:marker>
            <c:symbol val="none"/>
          </c:marker>
          <c:cat>
            <c:strRef>
              <c:f>D7w_2014s!$B$1:$H$1</c:f>
              <c:strCache>
                <c:ptCount val="7"/>
                <c:pt idx="0">
                  <c:v>Legal autonomy</c:v>
                </c:pt>
                <c:pt idx="1">
                  <c:v>Access</c:v>
                </c:pt>
                <c:pt idx="2">
                  <c:v>Policy scope</c:v>
                </c:pt>
                <c:pt idx="3">
                  <c:v>Political discretion</c:v>
                </c:pt>
                <c:pt idx="4">
                  <c:v>Financial autonomy</c:v>
                </c:pt>
                <c:pt idx="5">
                  <c:v>Organisational autonomy</c:v>
                </c:pt>
                <c:pt idx="6">
                  <c:v>Non interference</c:v>
                </c:pt>
              </c:strCache>
            </c:strRef>
          </c:cat>
          <c:val>
            <c:numRef>
              <c:f>D7w_2014s!$B$2:$H$2</c:f>
              <c:numCache>
                <c:formatCode>0</c:formatCode>
                <c:ptCount val="7"/>
                <c:pt idx="0">
                  <c:v>93.697795260295266</c:v>
                </c:pt>
                <c:pt idx="1">
                  <c:v>99.22906954156953</c:v>
                </c:pt>
                <c:pt idx="2">
                  <c:v>69.994061204998687</c:v>
                </c:pt>
                <c:pt idx="3">
                  <c:v>53.802030218045843</c:v>
                </c:pt>
                <c:pt idx="4">
                  <c:v>97.731955544455531</c:v>
                </c:pt>
                <c:pt idx="5">
                  <c:v>99.999999999999986</c:v>
                </c:pt>
                <c:pt idx="6">
                  <c:v>47.837752525252519</c:v>
                </c:pt>
              </c:numCache>
            </c:numRef>
          </c:val>
          <c:extLst>
            <c:ext xmlns:c16="http://schemas.microsoft.com/office/drawing/2014/chart" uri="{C3380CC4-5D6E-409C-BE32-E72D297353CC}">
              <c16:uniqueId val="{00000000-D728-4B23-A3FB-21BB0D035401}"/>
            </c:ext>
          </c:extLst>
        </c:ser>
        <c:ser>
          <c:idx val="1"/>
          <c:order val="1"/>
          <c:tx>
            <c:strRef>
              <c:f>D7w_2014s!$A$12</c:f>
              <c:strCache>
                <c:ptCount val="1"/>
                <c:pt idx="0">
                  <c:v>Finland</c:v>
                </c:pt>
              </c:strCache>
            </c:strRef>
          </c:tx>
          <c:spPr>
            <a:ln w="28575" cap="rnd">
              <a:solidFill>
                <a:srgbClr val="0070C0"/>
              </a:solidFill>
              <a:round/>
            </a:ln>
            <a:effectLst/>
          </c:spPr>
          <c:marker>
            <c:symbol val="none"/>
          </c:marker>
          <c:cat>
            <c:strRef>
              <c:f>D7w_2014s!$B$1:$H$1</c:f>
              <c:strCache>
                <c:ptCount val="7"/>
                <c:pt idx="0">
                  <c:v>Legal autonomy</c:v>
                </c:pt>
                <c:pt idx="1">
                  <c:v>Access</c:v>
                </c:pt>
                <c:pt idx="2">
                  <c:v>Policy scope</c:v>
                </c:pt>
                <c:pt idx="3">
                  <c:v>Political discretion</c:v>
                </c:pt>
                <c:pt idx="4">
                  <c:v>Financial autonomy</c:v>
                </c:pt>
                <c:pt idx="5">
                  <c:v>Organisational autonomy</c:v>
                </c:pt>
                <c:pt idx="6">
                  <c:v>Non interference</c:v>
                </c:pt>
              </c:strCache>
            </c:strRef>
          </c:cat>
          <c:val>
            <c:numRef>
              <c:f>D7w_2014s!$B$12:$H$12</c:f>
              <c:numCache>
                <c:formatCode>0</c:formatCode>
                <c:ptCount val="7"/>
                <c:pt idx="0">
                  <c:v>66.666666666666657</c:v>
                </c:pt>
                <c:pt idx="1">
                  <c:v>66.666666666666657</c:v>
                </c:pt>
                <c:pt idx="2">
                  <c:v>79.166666666666657</c:v>
                </c:pt>
                <c:pt idx="3">
                  <c:v>84.375</c:v>
                </c:pt>
                <c:pt idx="4">
                  <c:v>84.523809523809518</c:v>
                </c:pt>
                <c:pt idx="5">
                  <c:v>75</c:v>
                </c:pt>
                <c:pt idx="6">
                  <c:v>83.333333333333329</c:v>
                </c:pt>
              </c:numCache>
            </c:numRef>
          </c:val>
          <c:extLst>
            <c:ext xmlns:c16="http://schemas.microsoft.com/office/drawing/2014/chart" uri="{C3380CC4-5D6E-409C-BE32-E72D297353CC}">
              <c16:uniqueId val="{00000001-D728-4B23-A3FB-21BB0D035401}"/>
            </c:ext>
          </c:extLst>
        </c:ser>
        <c:ser>
          <c:idx val="2"/>
          <c:order val="2"/>
          <c:tx>
            <c:strRef>
              <c:f>D7w_2014s!$A$42</c:f>
              <c:strCache>
                <c:ptCount val="1"/>
                <c:pt idx="0">
                  <c:v>European Mean</c:v>
                </c:pt>
              </c:strCache>
            </c:strRef>
          </c:tx>
          <c:spPr>
            <a:ln w="28575" cap="rnd">
              <a:solidFill>
                <a:schemeClr val="bg1">
                  <a:lumMod val="50000"/>
                </a:schemeClr>
              </a:solidFill>
              <a:round/>
            </a:ln>
            <a:effectLst/>
          </c:spPr>
          <c:marker>
            <c:symbol val="none"/>
          </c:marker>
          <c:cat>
            <c:strRef>
              <c:f>D7w_2014s!$B$1:$H$1</c:f>
              <c:strCache>
                <c:ptCount val="7"/>
                <c:pt idx="0">
                  <c:v>Legal autonomy</c:v>
                </c:pt>
                <c:pt idx="1">
                  <c:v>Access</c:v>
                </c:pt>
                <c:pt idx="2">
                  <c:v>Policy scope</c:v>
                </c:pt>
                <c:pt idx="3">
                  <c:v>Political discretion</c:v>
                </c:pt>
                <c:pt idx="4">
                  <c:v>Financial autonomy</c:v>
                </c:pt>
                <c:pt idx="5">
                  <c:v>Organisational autonomy</c:v>
                </c:pt>
                <c:pt idx="6">
                  <c:v>Non interference</c:v>
                </c:pt>
              </c:strCache>
            </c:strRef>
          </c:cat>
          <c:val>
            <c:numRef>
              <c:f>D7w_2014s!$B$42:$H$42</c:f>
              <c:numCache>
                <c:formatCode>0</c:formatCode>
                <c:ptCount val="7"/>
                <c:pt idx="0">
                  <c:v>64.770528417036815</c:v>
                </c:pt>
                <c:pt idx="1">
                  <c:v>56.209779666540939</c:v>
                </c:pt>
                <c:pt idx="2">
                  <c:v>57.757435820133544</c:v>
                </c:pt>
                <c:pt idx="3">
                  <c:v>59.016996179968316</c:v>
                </c:pt>
                <c:pt idx="4">
                  <c:v>54.891872261956074</c:v>
                </c:pt>
                <c:pt idx="5">
                  <c:v>67.343428371082211</c:v>
                </c:pt>
                <c:pt idx="6">
                  <c:v>56.884614210336686</c:v>
                </c:pt>
              </c:numCache>
            </c:numRef>
          </c:val>
          <c:extLst>
            <c:ext xmlns:c16="http://schemas.microsoft.com/office/drawing/2014/chart" uri="{C3380CC4-5D6E-409C-BE32-E72D297353CC}">
              <c16:uniqueId val="{00000002-D728-4B23-A3FB-21BB0D035401}"/>
            </c:ext>
          </c:extLst>
        </c:ser>
        <c:dLbls>
          <c:showLegendKey val="0"/>
          <c:showVal val="0"/>
          <c:showCatName val="0"/>
          <c:showSerName val="0"/>
          <c:showPercent val="0"/>
          <c:showBubbleSize val="0"/>
        </c:dLbls>
        <c:axId val="1806919760"/>
        <c:axId val="1806934448"/>
      </c:radarChart>
      <c:catAx>
        <c:axId val="18069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GB" sz="1100" b="1" i="0" u="none" strike="noStrike" kern="1200" baseline="0">
                <a:solidFill>
                  <a:schemeClr val="tx1">
                    <a:lumMod val="65000"/>
                    <a:lumOff val="35000"/>
                  </a:schemeClr>
                </a:solidFill>
                <a:latin typeface="+mn-lt"/>
                <a:ea typeface="+mn-ea"/>
                <a:cs typeface="+mn-cs"/>
              </a:defRPr>
            </a:pPr>
            <a:endParaRPr lang="de-DE"/>
          </a:p>
        </c:txPr>
        <c:crossAx val="1806934448"/>
        <c:crosses val="autoZero"/>
        <c:auto val="1"/>
        <c:lblAlgn val="ctr"/>
        <c:lblOffset val="100"/>
        <c:noMultiLvlLbl val="0"/>
      </c:catAx>
      <c:valAx>
        <c:axId val="18069344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1806919760"/>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78009C-954C-438D-801A-7BAF845180A5}" type="doc">
      <dgm:prSet loTypeId="urn:microsoft.com/office/officeart/2005/8/layout/process1" loCatId="process" qsTypeId="urn:microsoft.com/office/officeart/2005/8/quickstyle/simple1" qsCatId="simple" csTypeId="urn:microsoft.com/office/officeart/2005/8/colors/accent1_2" csCatId="accent1" phldr="1"/>
      <dgm:spPr/>
    </dgm:pt>
    <dgm:pt modelId="{8D0242B1-47BA-4E49-8ECA-34A4187BDD52}">
      <dgm:prSet phldrT="[Text]"/>
      <dgm:spPr/>
      <dgm:t>
        <a:bodyPr/>
        <a:lstStyle/>
        <a:p>
          <a:r>
            <a:rPr lang="de-CH" dirty="0" err="1"/>
            <a:t>Causes</a:t>
          </a:r>
          <a:endParaRPr lang="de-CH" dirty="0"/>
        </a:p>
      </dgm:t>
    </dgm:pt>
    <dgm:pt modelId="{0435C109-D501-476E-9A63-4BE3828A9BC3}" type="parTrans" cxnId="{8F5587C6-78FE-4002-82E8-EB010EB61CF0}">
      <dgm:prSet/>
      <dgm:spPr/>
      <dgm:t>
        <a:bodyPr/>
        <a:lstStyle/>
        <a:p>
          <a:endParaRPr lang="de-CH"/>
        </a:p>
      </dgm:t>
    </dgm:pt>
    <dgm:pt modelId="{19C47859-9411-4832-9235-0930659EA9C0}" type="sibTrans" cxnId="{8F5587C6-78FE-4002-82E8-EB010EB61CF0}">
      <dgm:prSet/>
      <dgm:spPr/>
      <dgm:t>
        <a:bodyPr/>
        <a:lstStyle/>
        <a:p>
          <a:endParaRPr lang="de-CH"/>
        </a:p>
      </dgm:t>
    </dgm:pt>
    <dgm:pt modelId="{EBB60058-C8D7-45B0-9A2A-5F3A7779A068}">
      <dgm:prSet phldrT="[Text]"/>
      <dgm:spPr/>
      <dgm:t>
        <a:bodyPr/>
        <a:lstStyle/>
        <a:p>
          <a:r>
            <a:rPr lang="de-CH" dirty="0" err="1"/>
            <a:t>Local</a:t>
          </a:r>
          <a:r>
            <a:rPr lang="de-CH" dirty="0"/>
            <a:t> </a:t>
          </a:r>
          <a:r>
            <a:rPr lang="de-CH" dirty="0" err="1"/>
            <a:t>Autonomy</a:t>
          </a:r>
          <a:endParaRPr lang="de-CH" dirty="0"/>
        </a:p>
      </dgm:t>
    </dgm:pt>
    <dgm:pt modelId="{11D991B4-FA99-43F5-9D3B-F7348F7C9C2B}" type="parTrans" cxnId="{678F4C98-AA31-4C84-8675-4AA2A1E58DBA}">
      <dgm:prSet/>
      <dgm:spPr/>
      <dgm:t>
        <a:bodyPr/>
        <a:lstStyle/>
        <a:p>
          <a:endParaRPr lang="de-CH"/>
        </a:p>
      </dgm:t>
    </dgm:pt>
    <dgm:pt modelId="{37067A90-6EF6-485C-A647-5A46D0DAE13A}" type="sibTrans" cxnId="{678F4C98-AA31-4C84-8675-4AA2A1E58DBA}">
      <dgm:prSet/>
      <dgm:spPr/>
      <dgm:t>
        <a:bodyPr/>
        <a:lstStyle/>
        <a:p>
          <a:endParaRPr lang="de-CH"/>
        </a:p>
      </dgm:t>
    </dgm:pt>
    <dgm:pt modelId="{46FE86A5-9FC5-487D-A221-34283FF3960A}">
      <dgm:prSet phldrT="[Text]"/>
      <dgm:spPr/>
      <dgm:t>
        <a:bodyPr/>
        <a:lstStyle/>
        <a:p>
          <a:r>
            <a:rPr lang="de-CH" dirty="0" err="1"/>
            <a:t>Consequences</a:t>
          </a:r>
          <a:endParaRPr lang="de-CH" dirty="0"/>
        </a:p>
      </dgm:t>
    </dgm:pt>
    <dgm:pt modelId="{DA160880-3C2A-4EA6-831D-2B97180C38C7}" type="parTrans" cxnId="{73E70168-E987-4CFB-B53E-93EE96FE737E}">
      <dgm:prSet/>
      <dgm:spPr/>
      <dgm:t>
        <a:bodyPr/>
        <a:lstStyle/>
        <a:p>
          <a:endParaRPr lang="de-CH"/>
        </a:p>
      </dgm:t>
    </dgm:pt>
    <dgm:pt modelId="{4A201402-6A38-4465-AEF6-501CB161D74B}" type="sibTrans" cxnId="{73E70168-E987-4CFB-B53E-93EE96FE737E}">
      <dgm:prSet/>
      <dgm:spPr/>
      <dgm:t>
        <a:bodyPr/>
        <a:lstStyle/>
        <a:p>
          <a:endParaRPr lang="de-CH"/>
        </a:p>
      </dgm:t>
    </dgm:pt>
    <dgm:pt modelId="{03472FFE-D168-4D39-9CBC-95811BA327DD}" type="pres">
      <dgm:prSet presAssocID="{2A78009C-954C-438D-801A-7BAF845180A5}" presName="Name0" presStyleCnt="0">
        <dgm:presLayoutVars>
          <dgm:dir/>
          <dgm:resizeHandles val="exact"/>
        </dgm:presLayoutVars>
      </dgm:prSet>
      <dgm:spPr/>
    </dgm:pt>
    <dgm:pt modelId="{A0344B8A-08B8-44D3-9F2A-E399251B5C8C}" type="pres">
      <dgm:prSet presAssocID="{8D0242B1-47BA-4E49-8ECA-34A4187BDD52}" presName="node" presStyleLbl="node1" presStyleIdx="0" presStyleCnt="3">
        <dgm:presLayoutVars>
          <dgm:bulletEnabled val="1"/>
        </dgm:presLayoutVars>
      </dgm:prSet>
      <dgm:spPr/>
    </dgm:pt>
    <dgm:pt modelId="{42AF18CD-84E5-4961-9DB4-35DF719C8736}" type="pres">
      <dgm:prSet presAssocID="{19C47859-9411-4832-9235-0930659EA9C0}" presName="sibTrans" presStyleLbl="sibTrans2D1" presStyleIdx="0" presStyleCnt="2"/>
      <dgm:spPr/>
    </dgm:pt>
    <dgm:pt modelId="{BFD551FD-3CFA-41CE-8F9E-39FFE1DF11A0}" type="pres">
      <dgm:prSet presAssocID="{19C47859-9411-4832-9235-0930659EA9C0}" presName="connectorText" presStyleLbl="sibTrans2D1" presStyleIdx="0" presStyleCnt="2"/>
      <dgm:spPr/>
    </dgm:pt>
    <dgm:pt modelId="{9ABD184F-6E1B-4B38-9E30-2E75E4114737}" type="pres">
      <dgm:prSet presAssocID="{EBB60058-C8D7-45B0-9A2A-5F3A7779A068}" presName="node" presStyleLbl="node1" presStyleIdx="1" presStyleCnt="3">
        <dgm:presLayoutVars>
          <dgm:bulletEnabled val="1"/>
        </dgm:presLayoutVars>
      </dgm:prSet>
      <dgm:spPr/>
    </dgm:pt>
    <dgm:pt modelId="{53CACB39-64A2-4675-A85F-44CA4F3031C5}" type="pres">
      <dgm:prSet presAssocID="{37067A90-6EF6-485C-A647-5A46D0DAE13A}" presName="sibTrans" presStyleLbl="sibTrans2D1" presStyleIdx="1" presStyleCnt="2"/>
      <dgm:spPr/>
    </dgm:pt>
    <dgm:pt modelId="{AF2A7C62-508A-4AC1-A180-38173BBD2144}" type="pres">
      <dgm:prSet presAssocID="{37067A90-6EF6-485C-A647-5A46D0DAE13A}" presName="connectorText" presStyleLbl="sibTrans2D1" presStyleIdx="1" presStyleCnt="2"/>
      <dgm:spPr/>
    </dgm:pt>
    <dgm:pt modelId="{A894447B-DF5E-4614-8840-BCEE26FE63CB}" type="pres">
      <dgm:prSet presAssocID="{46FE86A5-9FC5-487D-A221-34283FF3960A}" presName="node" presStyleLbl="node1" presStyleIdx="2" presStyleCnt="3">
        <dgm:presLayoutVars>
          <dgm:bulletEnabled val="1"/>
        </dgm:presLayoutVars>
      </dgm:prSet>
      <dgm:spPr/>
    </dgm:pt>
  </dgm:ptLst>
  <dgm:cxnLst>
    <dgm:cxn modelId="{78CAA527-7196-4522-A47B-783006C48D74}" type="presOf" srcId="{19C47859-9411-4832-9235-0930659EA9C0}" destId="{BFD551FD-3CFA-41CE-8F9E-39FFE1DF11A0}" srcOrd="1" destOrd="0" presId="urn:microsoft.com/office/officeart/2005/8/layout/process1"/>
    <dgm:cxn modelId="{12FF3A3D-6737-4960-848B-A155AC236C06}" type="presOf" srcId="{EBB60058-C8D7-45B0-9A2A-5F3A7779A068}" destId="{9ABD184F-6E1B-4B38-9E30-2E75E4114737}" srcOrd="0" destOrd="0" presId="urn:microsoft.com/office/officeart/2005/8/layout/process1"/>
    <dgm:cxn modelId="{BFB3F05B-EB7F-44D3-BA33-9B85FBF530A4}" type="presOf" srcId="{2A78009C-954C-438D-801A-7BAF845180A5}" destId="{03472FFE-D168-4D39-9CBC-95811BA327DD}" srcOrd="0" destOrd="0" presId="urn:microsoft.com/office/officeart/2005/8/layout/process1"/>
    <dgm:cxn modelId="{73E70168-E987-4CFB-B53E-93EE96FE737E}" srcId="{2A78009C-954C-438D-801A-7BAF845180A5}" destId="{46FE86A5-9FC5-487D-A221-34283FF3960A}" srcOrd="2" destOrd="0" parTransId="{DA160880-3C2A-4EA6-831D-2B97180C38C7}" sibTransId="{4A201402-6A38-4465-AEF6-501CB161D74B}"/>
    <dgm:cxn modelId="{16F6CD6D-01B3-4F76-9799-3C47046B9801}" type="presOf" srcId="{37067A90-6EF6-485C-A647-5A46D0DAE13A}" destId="{AF2A7C62-508A-4AC1-A180-38173BBD2144}" srcOrd="1" destOrd="0" presId="urn:microsoft.com/office/officeart/2005/8/layout/process1"/>
    <dgm:cxn modelId="{CF791050-ED4C-4CF2-8116-7C6CDE38A7E5}" type="presOf" srcId="{46FE86A5-9FC5-487D-A221-34283FF3960A}" destId="{A894447B-DF5E-4614-8840-BCEE26FE63CB}" srcOrd="0" destOrd="0" presId="urn:microsoft.com/office/officeart/2005/8/layout/process1"/>
    <dgm:cxn modelId="{F0A79D77-EA69-4321-8A6C-FBD6C9B2DAC7}" type="presOf" srcId="{37067A90-6EF6-485C-A647-5A46D0DAE13A}" destId="{53CACB39-64A2-4675-A85F-44CA4F3031C5}" srcOrd="0" destOrd="0" presId="urn:microsoft.com/office/officeart/2005/8/layout/process1"/>
    <dgm:cxn modelId="{678F4C98-AA31-4C84-8675-4AA2A1E58DBA}" srcId="{2A78009C-954C-438D-801A-7BAF845180A5}" destId="{EBB60058-C8D7-45B0-9A2A-5F3A7779A068}" srcOrd="1" destOrd="0" parTransId="{11D991B4-FA99-43F5-9D3B-F7348F7C9C2B}" sibTransId="{37067A90-6EF6-485C-A647-5A46D0DAE13A}"/>
    <dgm:cxn modelId="{BF9AEA99-4743-4134-9A51-1BE7555BA360}" type="presOf" srcId="{19C47859-9411-4832-9235-0930659EA9C0}" destId="{42AF18CD-84E5-4961-9DB4-35DF719C8736}" srcOrd="0" destOrd="0" presId="urn:microsoft.com/office/officeart/2005/8/layout/process1"/>
    <dgm:cxn modelId="{8F5587C6-78FE-4002-82E8-EB010EB61CF0}" srcId="{2A78009C-954C-438D-801A-7BAF845180A5}" destId="{8D0242B1-47BA-4E49-8ECA-34A4187BDD52}" srcOrd="0" destOrd="0" parTransId="{0435C109-D501-476E-9A63-4BE3828A9BC3}" sibTransId="{19C47859-9411-4832-9235-0930659EA9C0}"/>
    <dgm:cxn modelId="{09909AE4-EDDA-4C2F-80D9-AF3C6CCEFE74}" type="presOf" srcId="{8D0242B1-47BA-4E49-8ECA-34A4187BDD52}" destId="{A0344B8A-08B8-44D3-9F2A-E399251B5C8C}" srcOrd="0" destOrd="0" presId="urn:microsoft.com/office/officeart/2005/8/layout/process1"/>
    <dgm:cxn modelId="{7908D06C-587F-4FC1-9ABD-A4008708DC23}" type="presParOf" srcId="{03472FFE-D168-4D39-9CBC-95811BA327DD}" destId="{A0344B8A-08B8-44D3-9F2A-E399251B5C8C}" srcOrd="0" destOrd="0" presId="urn:microsoft.com/office/officeart/2005/8/layout/process1"/>
    <dgm:cxn modelId="{6F6E6901-F00A-4621-B026-124DFEE9F33F}" type="presParOf" srcId="{03472FFE-D168-4D39-9CBC-95811BA327DD}" destId="{42AF18CD-84E5-4961-9DB4-35DF719C8736}" srcOrd="1" destOrd="0" presId="urn:microsoft.com/office/officeart/2005/8/layout/process1"/>
    <dgm:cxn modelId="{DC4647CA-55BA-47C8-BF8A-90A1EC7A7C49}" type="presParOf" srcId="{42AF18CD-84E5-4961-9DB4-35DF719C8736}" destId="{BFD551FD-3CFA-41CE-8F9E-39FFE1DF11A0}" srcOrd="0" destOrd="0" presId="urn:microsoft.com/office/officeart/2005/8/layout/process1"/>
    <dgm:cxn modelId="{2FC62009-9FC7-4C92-9CCC-336587993DC2}" type="presParOf" srcId="{03472FFE-D168-4D39-9CBC-95811BA327DD}" destId="{9ABD184F-6E1B-4B38-9E30-2E75E4114737}" srcOrd="2" destOrd="0" presId="urn:microsoft.com/office/officeart/2005/8/layout/process1"/>
    <dgm:cxn modelId="{337DD079-136F-4C79-98B9-4B3B71B4362F}" type="presParOf" srcId="{03472FFE-D168-4D39-9CBC-95811BA327DD}" destId="{53CACB39-64A2-4675-A85F-44CA4F3031C5}" srcOrd="3" destOrd="0" presId="urn:microsoft.com/office/officeart/2005/8/layout/process1"/>
    <dgm:cxn modelId="{D67AF4E8-55A7-47C4-B485-968580476866}" type="presParOf" srcId="{53CACB39-64A2-4675-A85F-44CA4F3031C5}" destId="{AF2A7C62-508A-4AC1-A180-38173BBD2144}" srcOrd="0" destOrd="0" presId="urn:microsoft.com/office/officeart/2005/8/layout/process1"/>
    <dgm:cxn modelId="{9EC90A04-F59B-4597-94CF-CF4344C08015}" type="presParOf" srcId="{03472FFE-D168-4D39-9CBC-95811BA327DD}" destId="{A894447B-DF5E-4614-8840-BCEE26FE63C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44B8A-08B8-44D3-9F2A-E399251B5C8C}">
      <dsp:nvSpPr>
        <dsp:cNvPr id="0" name=""/>
        <dsp:cNvSpPr/>
      </dsp:nvSpPr>
      <dsp:spPr>
        <a:xfrm>
          <a:off x="7634" y="1487105"/>
          <a:ext cx="2281981" cy="1369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CH" sz="2200" kern="1200" dirty="0" err="1"/>
            <a:t>Causes</a:t>
          </a:r>
          <a:endParaRPr lang="de-CH" sz="2200" kern="1200" dirty="0"/>
        </a:p>
      </dsp:txBody>
      <dsp:txXfrm>
        <a:off x="47736" y="1527207"/>
        <a:ext cx="2201777" cy="1288984"/>
      </dsp:txXfrm>
    </dsp:sp>
    <dsp:sp modelId="{42AF18CD-84E5-4961-9DB4-35DF719C8736}">
      <dsp:nvSpPr>
        <dsp:cNvPr id="0" name=""/>
        <dsp:cNvSpPr/>
      </dsp:nvSpPr>
      <dsp:spPr>
        <a:xfrm>
          <a:off x="2517814" y="1888734"/>
          <a:ext cx="483780" cy="565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CH" sz="1700" kern="1200"/>
        </a:p>
      </dsp:txBody>
      <dsp:txXfrm>
        <a:off x="2517814" y="2001920"/>
        <a:ext cx="338646" cy="339559"/>
      </dsp:txXfrm>
    </dsp:sp>
    <dsp:sp modelId="{9ABD184F-6E1B-4B38-9E30-2E75E4114737}">
      <dsp:nvSpPr>
        <dsp:cNvPr id="0" name=""/>
        <dsp:cNvSpPr/>
      </dsp:nvSpPr>
      <dsp:spPr>
        <a:xfrm>
          <a:off x="3202409" y="1487105"/>
          <a:ext cx="2281981" cy="1369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CH" sz="2200" kern="1200" dirty="0" err="1"/>
            <a:t>Local</a:t>
          </a:r>
          <a:r>
            <a:rPr lang="de-CH" sz="2200" kern="1200" dirty="0"/>
            <a:t> </a:t>
          </a:r>
          <a:r>
            <a:rPr lang="de-CH" sz="2200" kern="1200" dirty="0" err="1"/>
            <a:t>Autonomy</a:t>
          </a:r>
          <a:endParaRPr lang="de-CH" sz="2200" kern="1200" dirty="0"/>
        </a:p>
      </dsp:txBody>
      <dsp:txXfrm>
        <a:off x="3242511" y="1527207"/>
        <a:ext cx="2201777" cy="1288984"/>
      </dsp:txXfrm>
    </dsp:sp>
    <dsp:sp modelId="{53CACB39-64A2-4675-A85F-44CA4F3031C5}">
      <dsp:nvSpPr>
        <dsp:cNvPr id="0" name=""/>
        <dsp:cNvSpPr/>
      </dsp:nvSpPr>
      <dsp:spPr>
        <a:xfrm>
          <a:off x="5712588" y="1888734"/>
          <a:ext cx="483780" cy="5659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CH" sz="1700" kern="1200"/>
        </a:p>
      </dsp:txBody>
      <dsp:txXfrm>
        <a:off x="5712588" y="2001920"/>
        <a:ext cx="338646" cy="339559"/>
      </dsp:txXfrm>
    </dsp:sp>
    <dsp:sp modelId="{A894447B-DF5E-4614-8840-BCEE26FE63CB}">
      <dsp:nvSpPr>
        <dsp:cNvPr id="0" name=""/>
        <dsp:cNvSpPr/>
      </dsp:nvSpPr>
      <dsp:spPr>
        <a:xfrm>
          <a:off x="6397183" y="1487105"/>
          <a:ext cx="2281981" cy="1369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CH" sz="2200" kern="1200" dirty="0" err="1"/>
            <a:t>Consequences</a:t>
          </a:r>
          <a:endParaRPr lang="de-CH" sz="2200" kern="1200" dirty="0"/>
        </a:p>
      </dsp:txBody>
      <dsp:txXfrm>
        <a:off x="6437285" y="1527207"/>
        <a:ext cx="2201777" cy="12889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2"/>
            <a:ext cx="4272825" cy="336631"/>
          </a:xfrm>
          <a:prstGeom prst="rect">
            <a:avLst/>
          </a:prstGeom>
          <a:noFill/>
          <a:ln w="9525">
            <a:noFill/>
            <a:miter lim="800000"/>
            <a:headEnd/>
            <a:tailEnd/>
          </a:ln>
          <a:effectLst/>
        </p:spPr>
        <p:txBody>
          <a:bodyPr vert="horz" wrap="square" lIns="90917" tIns="45458" rIns="90917" bIns="45458" numCol="1" anchor="t" anchorCtr="0" compatLnSpc="1">
            <a:prstTxWarp prst="textNoShape">
              <a:avLst/>
            </a:prstTxWarp>
          </a:bodyPr>
          <a:lstStyle>
            <a:lvl1pPr algn="l" defTabSz="909085">
              <a:defRPr sz="1100">
                <a:latin typeface="Times New Roman" pitchFamily="18" charset="0"/>
              </a:defRPr>
            </a:lvl1pPr>
          </a:lstStyle>
          <a:p>
            <a:endParaRPr lang="fr-FR" altLang="fr-FR"/>
          </a:p>
        </p:txBody>
      </p:sp>
      <p:sp>
        <p:nvSpPr>
          <p:cNvPr id="25603" name="Rectangle 3"/>
          <p:cNvSpPr>
            <a:spLocks noGrp="1" noChangeArrowheads="1"/>
          </p:cNvSpPr>
          <p:nvPr>
            <p:ph type="dt" sz="quarter" idx="1"/>
          </p:nvPr>
        </p:nvSpPr>
        <p:spPr bwMode="auto">
          <a:xfrm>
            <a:off x="5593489" y="2"/>
            <a:ext cx="4272825" cy="336631"/>
          </a:xfrm>
          <a:prstGeom prst="rect">
            <a:avLst/>
          </a:prstGeom>
          <a:noFill/>
          <a:ln w="9525">
            <a:noFill/>
            <a:miter lim="800000"/>
            <a:headEnd/>
            <a:tailEnd/>
          </a:ln>
          <a:effectLst/>
        </p:spPr>
        <p:txBody>
          <a:bodyPr vert="horz" wrap="square" lIns="90917" tIns="45458" rIns="90917" bIns="45458" numCol="1" anchor="t" anchorCtr="0" compatLnSpc="1">
            <a:prstTxWarp prst="textNoShape">
              <a:avLst/>
            </a:prstTxWarp>
          </a:bodyPr>
          <a:lstStyle>
            <a:lvl1pPr defTabSz="909085">
              <a:defRPr sz="1100">
                <a:latin typeface="Times New Roman" pitchFamily="18" charset="0"/>
              </a:defRPr>
            </a:lvl1pPr>
          </a:lstStyle>
          <a:p>
            <a:endParaRPr lang="fr-FR" altLang="fr-FR"/>
          </a:p>
        </p:txBody>
      </p:sp>
      <p:sp>
        <p:nvSpPr>
          <p:cNvPr id="25604" name="Rectangle 4"/>
          <p:cNvSpPr>
            <a:spLocks noGrp="1" noChangeArrowheads="1"/>
          </p:cNvSpPr>
          <p:nvPr>
            <p:ph type="ftr" sz="quarter" idx="2"/>
          </p:nvPr>
        </p:nvSpPr>
        <p:spPr bwMode="auto">
          <a:xfrm>
            <a:off x="1" y="6399134"/>
            <a:ext cx="4272825" cy="336631"/>
          </a:xfrm>
          <a:prstGeom prst="rect">
            <a:avLst/>
          </a:prstGeom>
          <a:noFill/>
          <a:ln w="9525">
            <a:noFill/>
            <a:miter lim="800000"/>
            <a:headEnd/>
            <a:tailEnd/>
          </a:ln>
          <a:effectLst/>
        </p:spPr>
        <p:txBody>
          <a:bodyPr vert="horz" wrap="square" lIns="90917" tIns="45458" rIns="90917" bIns="45458" numCol="1" anchor="b" anchorCtr="0" compatLnSpc="1">
            <a:prstTxWarp prst="textNoShape">
              <a:avLst/>
            </a:prstTxWarp>
          </a:bodyPr>
          <a:lstStyle>
            <a:lvl1pPr algn="l" defTabSz="909085">
              <a:defRPr sz="1100">
                <a:latin typeface="Times New Roman" pitchFamily="18" charset="0"/>
              </a:defRPr>
            </a:lvl1pPr>
          </a:lstStyle>
          <a:p>
            <a:endParaRPr lang="fr-FR" altLang="fr-FR"/>
          </a:p>
        </p:txBody>
      </p:sp>
      <p:sp>
        <p:nvSpPr>
          <p:cNvPr id="25605" name="Rectangle 5"/>
          <p:cNvSpPr>
            <a:spLocks noGrp="1" noChangeArrowheads="1"/>
          </p:cNvSpPr>
          <p:nvPr>
            <p:ph type="sldNum" sz="quarter" idx="3"/>
          </p:nvPr>
        </p:nvSpPr>
        <p:spPr bwMode="auto">
          <a:xfrm>
            <a:off x="5593489" y="6399134"/>
            <a:ext cx="4272825" cy="336631"/>
          </a:xfrm>
          <a:prstGeom prst="rect">
            <a:avLst/>
          </a:prstGeom>
          <a:noFill/>
          <a:ln w="9525">
            <a:noFill/>
            <a:miter lim="800000"/>
            <a:headEnd/>
            <a:tailEnd/>
          </a:ln>
          <a:effectLst/>
        </p:spPr>
        <p:txBody>
          <a:bodyPr vert="horz" wrap="square" lIns="90917" tIns="45458" rIns="90917" bIns="45458" numCol="1" anchor="b" anchorCtr="0" compatLnSpc="1">
            <a:prstTxWarp prst="textNoShape">
              <a:avLst/>
            </a:prstTxWarp>
          </a:bodyPr>
          <a:lstStyle>
            <a:lvl1pPr defTabSz="909085">
              <a:defRPr sz="1100">
                <a:latin typeface="Times New Roman" pitchFamily="18" charset="0"/>
              </a:defRPr>
            </a:lvl1pPr>
          </a:lstStyle>
          <a:p>
            <a:fld id="{62F55A51-BA8E-4ED0-825A-F9609582366C}" type="slidenum">
              <a:rPr lang="fr-FR" altLang="fr-FR"/>
              <a:pPr/>
              <a:t>‹Nr.›</a:t>
            </a:fld>
            <a:endParaRPr lang="fr-FR" altLang="fr-FR"/>
          </a:p>
        </p:txBody>
      </p:sp>
    </p:spTree>
    <p:extLst>
      <p:ext uri="{BB962C8B-B14F-4D97-AF65-F5344CB8AC3E}">
        <p14:creationId xmlns:p14="http://schemas.microsoft.com/office/powerpoint/2010/main" val="340338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2"/>
            <a:ext cx="4321739" cy="363373"/>
          </a:xfrm>
          <a:prstGeom prst="rect">
            <a:avLst/>
          </a:prstGeom>
          <a:noFill/>
          <a:ln w="9525">
            <a:noFill/>
            <a:miter lim="800000"/>
            <a:headEnd/>
            <a:tailEnd/>
          </a:ln>
          <a:effectLst/>
        </p:spPr>
        <p:txBody>
          <a:bodyPr vert="horz" wrap="square" lIns="90917" tIns="45458" rIns="90917" bIns="45458" numCol="1" anchor="t" anchorCtr="0" compatLnSpc="1">
            <a:prstTxWarp prst="textNoShape">
              <a:avLst/>
            </a:prstTxWarp>
          </a:bodyPr>
          <a:lstStyle>
            <a:lvl1pPr algn="l" defTabSz="909085">
              <a:defRPr sz="1100">
                <a:latin typeface="Times New Roman" pitchFamily="18" charset="0"/>
              </a:defRPr>
            </a:lvl1pPr>
          </a:lstStyle>
          <a:p>
            <a:endParaRPr lang="fr-FR" altLang="fr-FR"/>
          </a:p>
        </p:txBody>
      </p:sp>
      <p:sp>
        <p:nvSpPr>
          <p:cNvPr id="89091" name="Rectangle 3"/>
          <p:cNvSpPr>
            <a:spLocks noGrp="1" noChangeArrowheads="1"/>
          </p:cNvSpPr>
          <p:nvPr>
            <p:ph type="dt" idx="1"/>
          </p:nvPr>
        </p:nvSpPr>
        <p:spPr bwMode="auto">
          <a:xfrm>
            <a:off x="5544575" y="2"/>
            <a:ext cx="4321739" cy="363373"/>
          </a:xfrm>
          <a:prstGeom prst="rect">
            <a:avLst/>
          </a:prstGeom>
          <a:noFill/>
          <a:ln w="9525">
            <a:noFill/>
            <a:miter lim="800000"/>
            <a:headEnd/>
            <a:tailEnd/>
          </a:ln>
          <a:effectLst/>
        </p:spPr>
        <p:txBody>
          <a:bodyPr vert="horz" wrap="square" lIns="90917" tIns="45458" rIns="90917" bIns="45458" numCol="1" anchor="t" anchorCtr="0" compatLnSpc="1">
            <a:prstTxWarp prst="textNoShape">
              <a:avLst/>
            </a:prstTxWarp>
          </a:bodyPr>
          <a:lstStyle>
            <a:lvl1pPr defTabSz="909085">
              <a:defRPr sz="1100">
                <a:latin typeface="Times New Roman" pitchFamily="18" charset="0"/>
              </a:defRPr>
            </a:lvl1pPr>
          </a:lstStyle>
          <a:p>
            <a:endParaRPr lang="fr-FR" altLang="fr-FR"/>
          </a:p>
        </p:txBody>
      </p:sp>
      <p:sp>
        <p:nvSpPr>
          <p:cNvPr id="70660" name="Rectangle 4"/>
          <p:cNvSpPr>
            <a:spLocks noGrp="1" noRot="1" noChangeAspect="1" noChangeArrowheads="1" noTextEdit="1"/>
          </p:cNvSpPr>
          <p:nvPr>
            <p:ph type="sldImg" idx="2"/>
          </p:nvPr>
        </p:nvSpPr>
        <p:spPr bwMode="auto">
          <a:xfrm>
            <a:off x="3238500" y="517525"/>
            <a:ext cx="3387725" cy="25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p:cNvSpPr>
            <a:spLocks noGrp="1" noChangeArrowheads="1"/>
          </p:cNvSpPr>
          <p:nvPr>
            <p:ph type="body" sz="quarter" idx="3"/>
          </p:nvPr>
        </p:nvSpPr>
        <p:spPr bwMode="auto">
          <a:xfrm>
            <a:off x="1330132" y="3212152"/>
            <a:ext cx="7206052" cy="3006082"/>
          </a:xfrm>
          <a:prstGeom prst="rect">
            <a:avLst/>
          </a:prstGeom>
          <a:noFill/>
          <a:ln w="9525">
            <a:noFill/>
            <a:miter lim="800000"/>
            <a:headEnd/>
            <a:tailEnd/>
          </a:ln>
          <a:effectLst/>
        </p:spPr>
        <p:txBody>
          <a:bodyPr vert="horz" wrap="square" lIns="90917" tIns="45458" rIns="90917" bIns="45458"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89094" name="Rectangle 6"/>
          <p:cNvSpPr>
            <a:spLocks noGrp="1" noChangeArrowheads="1"/>
          </p:cNvSpPr>
          <p:nvPr>
            <p:ph type="ftr" sz="quarter" idx="4"/>
          </p:nvPr>
        </p:nvSpPr>
        <p:spPr bwMode="auto">
          <a:xfrm>
            <a:off x="1" y="6372391"/>
            <a:ext cx="4321739" cy="363372"/>
          </a:xfrm>
          <a:prstGeom prst="rect">
            <a:avLst/>
          </a:prstGeom>
          <a:noFill/>
          <a:ln w="9525">
            <a:noFill/>
            <a:miter lim="800000"/>
            <a:headEnd/>
            <a:tailEnd/>
          </a:ln>
          <a:effectLst/>
        </p:spPr>
        <p:txBody>
          <a:bodyPr vert="horz" wrap="square" lIns="90917" tIns="45458" rIns="90917" bIns="45458" numCol="1" anchor="b" anchorCtr="0" compatLnSpc="1">
            <a:prstTxWarp prst="textNoShape">
              <a:avLst/>
            </a:prstTxWarp>
          </a:bodyPr>
          <a:lstStyle>
            <a:lvl1pPr algn="l" defTabSz="909085">
              <a:defRPr sz="1100">
                <a:latin typeface="Times New Roman" pitchFamily="18" charset="0"/>
              </a:defRPr>
            </a:lvl1pPr>
          </a:lstStyle>
          <a:p>
            <a:endParaRPr lang="fr-FR" altLang="fr-FR"/>
          </a:p>
        </p:txBody>
      </p:sp>
      <p:sp>
        <p:nvSpPr>
          <p:cNvPr id="89095" name="Rectangle 7"/>
          <p:cNvSpPr>
            <a:spLocks noGrp="1" noChangeArrowheads="1"/>
          </p:cNvSpPr>
          <p:nvPr>
            <p:ph type="sldNum" sz="quarter" idx="5"/>
          </p:nvPr>
        </p:nvSpPr>
        <p:spPr bwMode="auto">
          <a:xfrm>
            <a:off x="5544575" y="6372391"/>
            <a:ext cx="4321739" cy="363372"/>
          </a:xfrm>
          <a:prstGeom prst="rect">
            <a:avLst/>
          </a:prstGeom>
          <a:noFill/>
          <a:ln w="9525">
            <a:noFill/>
            <a:miter lim="800000"/>
            <a:headEnd/>
            <a:tailEnd/>
          </a:ln>
          <a:effectLst/>
        </p:spPr>
        <p:txBody>
          <a:bodyPr vert="horz" wrap="square" lIns="90917" tIns="45458" rIns="90917" bIns="45458" numCol="1" anchor="b" anchorCtr="0" compatLnSpc="1">
            <a:prstTxWarp prst="textNoShape">
              <a:avLst/>
            </a:prstTxWarp>
          </a:bodyPr>
          <a:lstStyle>
            <a:lvl1pPr defTabSz="909085">
              <a:defRPr sz="1100">
                <a:latin typeface="Times New Roman" pitchFamily="18" charset="0"/>
              </a:defRPr>
            </a:lvl1pPr>
          </a:lstStyle>
          <a:p>
            <a:fld id="{14B0FBA6-DC4F-4BFA-BAF3-76DB36B934A7}" type="slidenum">
              <a:rPr lang="fr-FR" altLang="fr-FR"/>
              <a:pPr/>
              <a:t>‹Nr.›</a:t>
            </a:fld>
            <a:endParaRPr lang="fr-FR" altLang="fr-FR"/>
          </a:p>
        </p:txBody>
      </p:sp>
    </p:spTree>
    <p:extLst>
      <p:ext uri="{BB962C8B-B14F-4D97-AF65-F5344CB8AC3E}">
        <p14:creationId xmlns:p14="http://schemas.microsoft.com/office/powerpoint/2010/main" val="892393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ea typeface="ヒラギノ角ゴ Pro W3" pitchFamily="1" charset="-128"/>
              </a:defRPr>
            </a:lvl1pPr>
            <a:lvl2pPr marL="737351" indent="-283597">
              <a:defRPr sz="2800">
                <a:solidFill>
                  <a:schemeClr val="tx1"/>
                </a:solidFill>
                <a:latin typeface="Times" pitchFamily="18" charset="0"/>
                <a:ea typeface="ヒラギノ角ゴ Pro W3" pitchFamily="1" charset="-128"/>
              </a:defRPr>
            </a:lvl2pPr>
            <a:lvl3pPr marL="1134387" indent="-226877">
              <a:defRPr sz="2800">
                <a:solidFill>
                  <a:schemeClr val="tx1"/>
                </a:solidFill>
                <a:latin typeface="Times" pitchFamily="18" charset="0"/>
                <a:ea typeface="ヒラギノ角ゴ Pro W3" pitchFamily="1" charset="-128"/>
              </a:defRPr>
            </a:lvl3pPr>
            <a:lvl4pPr marL="1588141" indent="-226877">
              <a:defRPr sz="2800">
                <a:solidFill>
                  <a:schemeClr val="tx1"/>
                </a:solidFill>
                <a:latin typeface="Times" pitchFamily="18" charset="0"/>
                <a:ea typeface="ヒラギノ角ゴ Pro W3" pitchFamily="1" charset="-128"/>
              </a:defRPr>
            </a:lvl4pPr>
            <a:lvl5pPr marL="2041897" indent="-226877">
              <a:defRPr sz="2800">
                <a:solidFill>
                  <a:schemeClr val="tx1"/>
                </a:solidFill>
                <a:latin typeface="Times" pitchFamily="18" charset="0"/>
                <a:ea typeface="ヒラギノ角ゴ Pro W3" pitchFamily="1" charset="-128"/>
              </a:defRPr>
            </a:lvl5pPr>
            <a:lvl6pPr marL="2495651" indent="-226877"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49406" indent="-226877"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03161" indent="-226877"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56916" indent="-226877"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pPr defTabSz="907510"/>
            <a:fld id="{8E352B70-5672-4E60-9F38-9308E4D50E19}" type="slidenum">
              <a:rPr lang="fr-FR" altLang="de-DE" sz="1100">
                <a:latin typeface="Times New Roman" pitchFamily="18" charset="0"/>
              </a:rPr>
              <a:pPr defTabSz="907510"/>
              <a:t>1</a:t>
            </a:fld>
            <a:endParaRPr lang="fr-FR" altLang="de-DE" sz="1100">
              <a:latin typeface="Times New Roman" pitchFamily="18" charset="0"/>
            </a:endParaRPr>
          </a:p>
        </p:txBody>
      </p:sp>
      <p:sp>
        <p:nvSpPr>
          <p:cNvPr id="71683" name="Rectangle 2"/>
          <p:cNvSpPr>
            <a:spLocks noGrp="1" noRot="1" noChangeAspect="1" noChangeArrowheads="1" noTextEdit="1"/>
          </p:cNvSpPr>
          <p:nvPr>
            <p:ph type="sldImg"/>
          </p:nvPr>
        </p:nvSpPr>
        <p:spPr>
          <a:xfrm>
            <a:off x="3257550" y="506413"/>
            <a:ext cx="3367088" cy="2525712"/>
          </a:xfrm>
          <a:ln/>
        </p:spPr>
      </p:sp>
      <p:sp>
        <p:nvSpPr>
          <p:cNvPr id="71684" name="Rectangle 3"/>
          <p:cNvSpPr>
            <a:spLocks noGrp="1" noChangeArrowheads="1"/>
          </p:cNvSpPr>
          <p:nvPr>
            <p:ph type="body" idx="1"/>
          </p:nvPr>
        </p:nvSpPr>
        <p:spPr>
          <a:xfrm>
            <a:off x="989315" y="3199568"/>
            <a:ext cx="7887685" cy="30296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138907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258" rtl="0" eaLnBrk="0" fontAlgn="base" latinLnBrk="0" hangingPunct="0">
              <a:lnSpc>
                <a:spcPct val="100000"/>
              </a:lnSpc>
              <a:spcBef>
                <a:spcPct val="30000"/>
              </a:spcBef>
              <a:spcAft>
                <a:spcPct val="0"/>
              </a:spcAft>
              <a:buClrTx/>
              <a:buSzTx/>
              <a:buFontTx/>
              <a:buNone/>
              <a:tabLst/>
              <a:defRPr/>
            </a:pPr>
            <a:endParaRPr lang="en-GB" sz="800"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51</a:t>
            </a:fld>
            <a:endParaRPr lang="fr-FR" altLang="fr-FR"/>
          </a:p>
        </p:txBody>
      </p:sp>
    </p:spTree>
    <p:extLst>
      <p:ext uri="{BB962C8B-B14F-4D97-AF65-F5344CB8AC3E}">
        <p14:creationId xmlns:p14="http://schemas.microsoft.com/office/powerpoint/2010/main" val="236829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4B0FBA6-DC4F-4BFA-BAF3-76DB36B934A7}" type="slidenum">
              <a:rPr lang="fr-FR" altLang="fr-FR" smtClean="0"/>
              <a:pPr/>
              <a:t>70</a:t>
            </a:fld>
            <a:endParaRPr lang="fr-FR" altLang="fr-FR"/>
          </a:p>
        </p:txBody>
      </p:sp>
    </p:spTree>
    <p:extLst>
      <p:ext uri="{BB962C8B-B14F-4D97-AF65-F5344CB8AC3E}">
        <p14:creationId xmlns:p14="http://schemas.microsoft.com/office/powerpoint/2010/main" val="1737466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4B0FBA6-DC4F-4BFA-BAF3-76DB36B934A7}" type="slidenum">
              <a:rPr lang="fr-FR" altLang="fr-FR" smtClean="0"/>
              <a:pPr/>
              <a:t>71</a:t>
            </a:fld>
            <a:endParaRPr lang="fr-FR" altLang="fr-FR"/>
          </a:p>
        </p:txBody>
      </p:sp>
    </p:spTree>
    <p:extLst>
      <p:ext uri="{BB962C8B-B14F-4D97-AF65-F5344CB8AC3E}">
        <p14:creationId xmlns:p14="http://schemas.microsoft.com/office/powerpoint/2010/main" val="119298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fr-FR"/>
          </a:p>
        </p:txBody>
      </p:sp>
      <p:sp>
        <p:nvSpPr>
          <p:cNvPr id="696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Times" pitchFamily="18" charset="0"/>
              </a:defRPr>
            </a:lvl1pPr>
            <a:lvl2pPr marL="716798" indent="-275692">
              <a:defRPr sz="2700">
                <a:solidFill>
                  <a:schemeClr val="tx1"/>
                </a:solidFill>
                <a:latin typeface="Times" pitchFamily="18" charset="0"/>
              </a:defRPr>
            </a:lvl2pPr>
            <a:lvl3pPr marL="1102766" indent="-220553">
              <a:defRPr sz="2700">
                <a:solidFill>
                  <a:schemeClr val="tx1"/>
                </a:solidFill>
                <a:latin typeface="Times" pitchFamily="18" charset="0"/>
              </a:defRPr>
            </a:lvl3pPr>
            <a:lvl4pPr marL="1543873" indent="-220553">
              <a:defRPr sz="2700">
                <a:solidFill>
                  <a:schemeClr val="tx1"/>
                </a:solidFill>
                <a:latin typeface="Times" pitchFamily="18" charset="0"/>
              </a:defRPr>
            </a:lvl4pPr>
            <a:lvl5pPr marL="1984980" indent="-220553">
              <a:defRPr sz="2700">
                <a:solidFill>
                  <a:schemeClr val="tx1"/>
                </a:solidFill>
                <a:latin typeface="Times" pitchFamily="18" charset="0"/>
              </a:defRPr>
            </a:lvl5pPr>
            <a:lvl6pPr marL="2426086" indent="-220553" algn="r" eaLnBrk="0" fontAlgn="base" hangingPunct="0">
              <a:spcBef>
                <a:spcPct val="0"/>
              </a:spcBef>
              <a:spcAft>
                <a:spcPct val="0"/>
              </a:spcAft>
              <a:defRPr sz="2700">
                <a:solidFill>
                  <a:schemeClr val="tx1"/>
                </a:solidFill>
                <a:latin typeface="Times" pitchFamily="18" charset="0"/>
              </a:defRPr>
            </a:lvl6pPr>
            <a:lvl7pPr marL="2867193" indent="-220553" algn="r" eaLnBrk="0" fontAlgn="base" hangingPunct="0">
              <a:spcBef>
                <a:spcPct val="0"/>
              </a:spcBef>
              <a:spcAft>
                <a:spcPct val="0"/>
              </a:spcAft>
              <a:defRPr sz="2700">
                <a:solidFill>
                  <a:schemeClr val="tx1"/>
                </a:solidFill>
                <a:latin typeface="Times" pitchFamily="18" charset="0"/>
              </a:defRPr>
            </a:lvl7pPr>
            <a:lvl8pPr marL="3308299" indent="-220553" algn="r" eaLnBrk="0" fontAlgn="base" hangingPunct="0">
              <a:spcBef>
                <a:spcPct val="0"/>
              </a:spcBef>
              <a:spcAft>
                <a:spcPct val="0"/>
              </a:spcAft>
              <a:defRPr sz="2700">
                <a:solidFill>
                  <a:schemeClr val="tx1"/>
                </a:solidFill>
                <a:latin typeface="Times" pitchFamily="18" charset="0"/>
              </a:defRPr>
            </a:lvl8pPr>
            <a:lvl9pPr marL="3749406" indent="-220553" algn="r" eaLnBrk="0" fontAlgn="base" hangingPunct="0">
              <a:spcBef>
                <a:spcPct val="0"/>
              </a:spcBef>
              <a:spcAft>
                <a:spcPct val="0"/>
              </a:spcAft>
              <a:defRPr sz="2700">
                <a:solidFill>
                  <a:schemeClr val="tx1"/>
                </a:solidFill>
                <a:latin typeface="Times" pitchFamily="18" charset="0"/>
              </a:defRPr>
            </a:lvl9pPr>
          </a:lstStyle>
          <a:p>
            <a:fld id="{8421610A-2536-42D5-918D-5EF38357C444}" type="slidenum">
              <a:rPr lang="fr-FR" altLang="fr-FR" sz="1200">
                <a:latin typeface="Times New Roman" pitchFamily="18" charset="0"/>
              </a:rPr>
              <a:pPr/>
              <a:t>73</a:t>
            </a:fld>
            <a:endParaRPr lang="fr-FR" altLang="fr-FR" sz="120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Times" pitchFamily="18" charset="0"/>
              </a:defRPr>
            </a:lvl1pPr>
            <a:lvl2pPr marL="716798" indent="-275692">
              <a:defRPr sz="2700">
                <a:solidFill>
                  <a:schemeClr val="tx1"/>
                </a:solidFill>
                <a:latin typeface="Times" pitchFamily="18" charset="0"/>
              </a:defRPr>
            </a:lvl2pPr>
            <a:lvl3pPr marL="1102766" indent="-220553">
              <a:defRPr sz="2700">
                <a:solidFill>
                  <a:schemeClr val="tx1"/>
                </a:solidFill>
                <a:latin typeface="Times" pitchFamily="18" charset="0"/>
              </a:defRPr>
            </a:lvl3pPr>
            <a:lvl4pPr marL="1543873" indent="-220553">
              <a:defRPr sz="2700">
                <a:solidFill>
                  <a:schemeClr val="tx1"/>
                </a:solidFill>
                <a:latin typeface="Times" pitchFamily="18" charset="0"/>
              </a:defRPr>
            </a:lvl4pPr>
            <a:lvl5pPr marL="1984980" indent="-220553">
              <a:defRPr sz="2700">
                <a:solidFill>
                  <a:schemeClr val="tx1"/>
                </a:solidFill>
                <a:latin typeface="Times" pitchFamily="18" charset="0"/>
              </a:defRPr>
            </a:lvl5pPr>
            <a:lvl6pPr marL="2426086" indent="-220553" algn="r" eaLnBrk="0" fontAlgn="base" hangingPunct="0">
              <a:spcBef>
                <a:spcPct val="0"/>
              </a:spcBef>
              <a:spcAft>
                <a:spcPct val="0"/>
              </a:spcAft>
              <a:defRPr sz="2700">
                <a:solidFill>
                  <a:schemeClr val="tx1"/>
                </a:solidFill>
                <a:latin typeface="Times" pitchFamily="18" charset="0"/>
              </a:defRPr>
            </a:lvl6pPr>
            <a:lvl7pPr marL="2867193" indent="-220553" algn="r" eaLnBrk="0" fontAlgn="base" hangingPunct="0">
              <a:spcBef>
                <a:spcPct val="0"/>
              </a:spcBef>
              <a:spcAft>
                <a:spcPct val="0"/>
              </a:spcAft>
              <a:defRPr sz="2700">
                <a:solidFill>
                  <a:schemeClr val="tx1"/>
                </a:solidFill>
                <a:latin typeface="Times" pitchFamily="18" charset="0"/>
              </a:defRPr>
            </a:lvl7pPr>
            <a:lvl8pPr marL="3308299" indent="-220553" algn="r" eaLnBrk="0" fontAlgn="base" hangingPunct="0">
              <a:spcBef>
                <a:spcPct val="0"/>
              </a:spcBef>
              <a:spcAft>
                <a:spcPct val="0"/>
              </a:spcAft>
              <a:defRPr sz="2700">
                <a:solidFill>
                  <a:schemeClr val="tx1"/>
                </a:solidFill>
                <a:latin typeface="Times" pitchFamily="18" charset="0"/>
              </a:defRPr>
            </a:lvl8pPr>
            <a:lvl9pPr marL="3749406" indent="-220553" algn="r" eaLnBrk="0" fontAlgn="base" hangingPunct="0">
              <a:spcBef>
                <a:spcPct val="0"/>
              </a:spcBef>
              <a:spcAft>
                <a:spcPct val="0"/>
              </a:spcAft>
              <a:defRPr sz="2700">
                <a:solidFill>
                  <a:schemeClr val="tx1"/>
                </a:solidFill>
                <a:latin typeface="Times" pitchFamily="18" charset="0"/>
              </a:defRPr>
            </a:lvl9pPr>
          </a:lstStyle>
          <a:p>
            <a:fld id="{CD5F26BD-2552-438C-B838-0133C95C515C}" type="slidenum">
              <a:rPr lang="en-US" altLang="fr-FR" sz="1200">
                <a:latin typeface="Times New Roman" pitchFamily="18" charset="0"/>
              </a:rPr>
              <a:pPr/>
              <a:t>74</a:t>
            </a:fld>
            <a:endParaRPr lang="en-US" altLang="fr-FR" sz="1200">
              <a:latin typeface="Times New Roman" pitchFamily="18" charset="0"/>
            </a:endParaRPr>
          </a:p>
        </p:txBody>
      </p:sp>
      <p:sp>
        <p:nvSpPr>
          <p:cNvPr id="72707" name="Rectangle 2"/>
          <p:cNvSpPr>
            <a:spLocks noGrp="1" noRot="1" noChangeAspect="1" noChangeArrowheads="1" noTextEdit="1"/>
          </p:cNvSpPr>
          <p:nvPr>
            <p:ph type="sldImg"/>
          </p:nvPr>
        </p:nvSpPr>
        <p:spPr>
          <a:xfrm>
            <a:off x="3281363" y="522288"/>
            <a:ext cx="3414712" cy="2560637"/>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Folienbildplatzhalter 1"/>
          <p:cNvSpPr>
            <a:spLocks noGrp="1" noRot="1" noChangeAspect="1" noTextEdit="1"/>
          </p:cNvSpPr>
          <p:nvPr>
            <p:ph type="sldImg"/>
          </p:nvPr>
        </p:nvSpPr>
        <p:spPr>
          <a:ln/>
        </p:spPr>
      </p:sp>
      <p:sp>
        <p:nvSpPr>
          <p:cNvPr id="1402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
        <p:nvSpPr>
          <p:cNvPr id="1402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2818" indent="-285700">
              <a:defRPr sz="2800">
                <a:solidFill>
                  <a:schemeClr val="tx1"/>
                </a:solidFill>
                <a:latin typeface="Times" pitchFamily="18" charset="0"/>
              </a:defRPr>
            </a:lvl2pPr>
            <a:lvl3pPr marL="1142796" indent="-228559">
              <a:defRPr sz="2800">
                <a:solidFill>
                  <a:schemeClr val="tx1"/>
                </a:solidFill>
                <a:latin typeface="Times" pitchFamily="18" charset="0"/>
              </a:defRPr>
            </a:lvl3pPr>
            <a:lvl4pPr marL="1599916" indent="-228559">
              <a:defRPr sz="2800">
                <a:solidFill>
                  <a:schemeClr val="tx1"/>
                </a:solidFill>
                <a:latin typeface="Times" pitchFamily="18" charset="0"/>
              </a:defRPr>
            </a:lvl4pPr>
            <a:lvl5pPr marL="2057035" indent="-228559">
              <a:defRPr sz="2800">
                <a:solidFill>
                  <a:schemeClr val="tx1"/>
                </a:solidFill>
                <a:latin typeface="Times" pitchFamily="18" charset="0"/>
              </a:defRPr>
            </a:lvl5pPr>
            <a:lvl6pPr marL="2514153" indent="-228559" algn="r" eaLnBrk="0" fontAlgn="base" hangingPunct="0">
              <a:spcBef>
                <a:spcPct val="0"/>
              </a:spcBef>
              <a:spcAft>
                <a:spcPct val="0"/>
              </a:spcAft>
              <a:defRPr sz="2800">
                <a:solidFill>
                  <a:schemeClr val="tx1"/>
                </a:solidFill>
                <a:latin typeface="Times" pitchFamily="18" charset="0"/>
              </a:defRPr>
            </a:lvl6pPr>
            <a:lvl7pPr marL="2971272" indent="-228559" algn="r" eaLnBrk="0" fontAlgn="base" hangingPunct="0">
              <a:spcBef>
                <a:spcPct val="0"/>
              </a:spcBef>
              <a:spcAft>
                <a:spcPct val="0"/>
              </a:spcAft>
              <a:defRPr sz="2800">
                <a:solidFill>
                  <a:schemeClr val="tx1"/>
                </a:solidFill>
                <a:latin typeface="Times" pitchFamily="18" charset="0"/>
              </a:defRPr>
            </a:lvl7pPr>
            <a:lvl8pPr marL="3428390" indent="-228559" algn="r" eaLnBrk="0" fontAlgn="base" hangingPunct="0">
              <a:spcBef>
                <a:spcPct val="0"/>
              </a:spcBef>
              <a:spcAft>
                <a:spcPct val="0"/>
              </a:spcAft>
              <a:defRPr sz="2800">
                <a:solidFill>
                  <a:schemeClr val="tx1"/>
                </a:solidFill>
                <a:latin typeface="Times" pitchFamily="18" charset="0"/>
              </a:defRPr>
            </a:lvl8pPr>
            <a:lvl9pPr marL="3885509" indent="-228559" algn="r" eaLnBrk="0" fontAlgn="base" hangingPunct="0">
              <a:spcBef>
                <a:spcPct val="0"/>
              </a:spcBef>
              <a:spcAft>
                <a:spcPct val="0"/>
              </a:spcAft>
              <a:defRPr sz="2800">
                <a:solidFill>
                  <a:schemeClr val="tx1"/>
                </a:solidFill>
                <a:latin typeface="Times" pitchFamily="18" charset="0"/>
              </a:defRPr>
            </a:lvl9pPr>
          </a:lstStyle>
          <a:p>
            <a:fld id="{96BDE468-2D9E-428A-9C12-B7568076D8BC}" type="slidenum">
              <a:rPr lang="fr-FR" altLang="de-DE" sz="1200">
                <a:latin typeface="Times New Roman" pitchFamily="18" charset="0"/>
              </a:rPr>
              <a:pPr/>
              <a:t>75</a:t>
            </a:fld>
            <a:endParaRPr lang="fr-FR" altLang="de-DE" sz="1200">
              <a:latin typeface="Times New Roman" pitchFamily="18" charset="0"/>
            </a:endParaRPr>
          </a:p>
        </p:txBody>
      </p:sp>
    </p:spTree>
    <p:extLst>
      <p:ext uri="{BB962C8B-B14F-4D97-AF65-F5344CB8AC3E}">
        <p14:creationId xmlns:p14="http://schemas.microsoft.com/office/powerpoint/2010/main" val="17679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4B0FBA6-DC4F-4BFA-BAF3-76DB36B934A7}" type="slidenum">
              <a:rPr lang="fr-FR" altLang="fr-FR" smtClean="0"/>
              <a:pPr/>
              <a:t>77</a:t>
            </a:fld>
            <a:endParaRPr lang="fr-FR" altLang="fr-FR"/>
          </a:p>
        </p:txBody>
      </p:sp>
    </p:spTree>
    <p:extLst>
      <p:ext uri="{BB962C8B-B14F-4D97-AF65-F5344CB8AC3E}">
        <p14:creationId xmlns:p14="http://schemas.microsoft.com/office/powerpoint/2010/main" val="416754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 charset="-128"/>
              </a:defRPr>
            </a:lvl1pPr>
            <a:lvl2pPr marL="742950" indent="-285750">
              <a:defRPr sz="2400">
                <a:solidFill>
                  <a:schemeClr val="tx1"/>
                </a:solidFill>
                <a:latin typeface="Times" pitchFamily="18" charset="0"/>
                <a:ea typeface="ヒラギノ角ゴ Pro W3" pitchFamily="1" charset="-128"/>
              </a:defRPr>
            </a:lvl2pPr>
            <a:lvl3pPr marL="1143000" indent="-228600">
              <a:defRPr sz="2400">
                <a:solidFill>
                  <a:schemeClr val="tx1"/>
                </a:solidFill>
                <a:latin typeface="Times" pitchFamily="18" charset="0"/>
                <a:ea typeface="ヒラギノ角ゴ Pro W3" pitchFamily="1" charset="-128"/>
              </a:defRPr>
            </a:lvl3pPr>
            <a:lvl4pPr marL="1600200" indent="-228600">
              <a:defRPr sz="2400">
                <a:solidFill>
                  <a:schemeClr val="tx1"/>
                </a:solidFill>
                <a:latin typeface="Times" pitchFamily="18" charset="0"/>
                <a:ea typeface="ヒラギノ角ゴ Pro W3" pitchFamily="1" charset="-128"/>
              </a:defRPr>
            </a:lvl4pPr>
            <a:lvl5pPr marL="2057400" indent="-228600">
              <a:defRPr sz="24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9pPr>
          </a:lstStyle>
          <a:p>
            <a:fld id="{6EC56AE2-A861-4489-BEFE-8308EEA065C0}" type="slidenum">
              <a:rPr lang="fr-FR" altLang="de-DE" sz="1200">
                <a:latin typeface="Times New Roman" pitchFamily="18" charset="0"/>
              </a:rPr>
              <a:pPr/>
              <a:t>84</a:t>
            </a:fld>
            <a:endParaRPr lang="fr-FR" altLang="de-DE" sz="1200">
              <a:latin typeface="Times New Roman" pitchFamily="18" charset="0"/>
            </a:endParaRPr>
          </a:p>
        </p:txBody>
      </p:sp>
      <p:sp>
        <p:nvSpPr>
          <p:cNvPr id="125955" name="Rectangle 2"/>
          <p:cNvSpPr>
            <a:spLocks noGrp="1" noRot="1" noChangeAspect="1" noChangeArrowheads="1" noTextEdit="1"/>
          </p:cNvSpPr>
          <p:nvPr>
            <p:ph type="sldImg"/>
          </p:nvPr>
        </p:nvSpPr>
        <p:spPr>
          <a:xfrm>
            <a:off x="901700" y="762000"/>
            <a:ext cx="4973638" cy="3730625"/>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96314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Folienbildplatzhalter 1"/>
          <p:cNvSpPr>
            <a:spLocks noGrp="1" noRot="1" noChangeAspect="1" noTextEdit="1"/>
          </p:cNvSpPr>
          <p:nvPr>
            <p:ph type="sldImg"/>
          </p:nvPr>
        </p:nvSpPr>
        <p:spPr>
          <a:ln/>
        </p:spPr>
      </p:sp>
      <p:sp>
        <p:nvSpPr>
          <p:cNvPr id="4423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fr-FR"/>
          </a:p>
        </p:txBody>
      </p:sp>
      <p:sp>
        <p:nvSpPr>
          <p:cNvPr id="4423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Unicode MS" panose="020B0604020202020204" pitchFamily="34" charset="-128"/>
              </a:defRPr>
            </a:lvl1pPr>
            <a:lvl2pPr marL="715963" indent="-274638" defTabSz="917575">
              <a:spcBef>
                <a:spcPct val="30000"/>
              </a:spcBef>
              <a:defRPr sz="1200">
                <a:solidFill>
                  <a:schemeClr val="tx1"/>
                </a:solidFill>
                <a:latin typeface="Arial Unicode MS" panose="020B0604020202020204" pitchFamily="34" charset="-128"/>
              </a:defRPr>
            </a:lvl2pPr>
            <a:lvl3pPr marL="1101725" indent="-219075" defTabSz="917575">
              <a:spcBef>
                <a:spcPct val="30000"/>
              </a:spcBef>
              <a:defRPr sz="1200">
                <a:solidFill>
                  <a:schemeClr val="tx1"/>
                </a:solidFill>
                <a:latin typeface="Arial Unicode MS" panose="020B0604020202020204" pitchFamily="34" charset="-128"/>
              </a:defRPr>
            </a:lvl3pPr>
            <a:lvl4pPr marL="1543050" indent="-219075" defTabSz="917575">
              <a:spcBef>
                <a:spcPct val="30000"/>
              </a:spcBef>
              <a:defRPr sz="1200">
                <a:solidFill>
                  <a:schemeClr val="tx1"/>
                </a:solidFill>
                <a:latin typeface="Arial Unicode MS" panose="020B0604020202020204" pitchFamily="34" charset="-128"/>
              </a:defRPr>
            </a:lvl4pPr>
            <a:lvl5pPr marL="1984375" indent="-219075" defTabSz="917575">
              <a:spcBef>
                <a:spcPct val="30000"/>
              </a:spcBef>
              <a:defRPr sz="1200">
                <a:solidFill>
                  <a:schemeClr val="tx1"/>
                </a:solidFill>
                <a:latin typeface="Arial Unicode MS" panose="020B0604020202020204" pitchFamily="34" charset="-128"/>
              </a:defRPr>
            </a:lvl5pPr>
            <a:lvl6pPr marL="24415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29638A9F-26C6-4D52-BCEF-9A538F828844}" type="slidenum">
              <a:rPr lang="fr-FR" altLang="fr-FR" smtClean="0"/>
              <a:pPr>
                <a:spcBef>
                  <a:spcPct val="0"/>
                </a:spcBef>
              </a:pPr>
              <a:t>85</a:t>
            </a:fld>
            <a:endParaRPr lang="fr-FR" altLang="fr-FR"/>
          </a:p>
        </p:txBody>
      </p:sp>
    </p:spTree>
    <p:extLst>
      <p:ext uri="{BB962C8B-B14F-4D97-AF65-F5344CB8AC3E}">
        <p14:creationId xmlns:p14="http://schemas.microsoft.com/office/powerpoint/2010/main" val="344073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86</a:t>
            </a:fld>
            <a:endParaRPr lang="fr-FR" altLang="fr-FR"/>
          </a:p>
        </p:txBody>
      </p:sp>
    </p:spTree>
    <p:extLst>
      <p:ext uri="{BB962C8B-B14F-4D97-AF65-F5344CB8AC3E}">
        <p14:creationId xmlns:p14="http://schemas.microsoft.com/office/powerpoint/2010/main" val="258295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sz="11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4</a:t>
            </a:fld>
            <a:endParaRPr lang="fr-FR" altLang="fr-FR" dirty="0"/>
          </a:p>
        </p:txBody>
      </p:sp>
    </p:spTree>
    <p:extLst>
      <p:ext uri="{BB962C8B-B14F-4D97-AF65-F5344CB8AC3E}">
        <p14:creationId xmlns:p14="http://schemas.microsoft.com/office/powerpoint/2010/main" val="3404762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US" baseline="0"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87</a:t>
            </a:fld>
            <a:endParaRPr lang="fr-FR" altLang="fr-FR"/>
          </a:p>
        </p:txBody>
      </p:sp>
    </p:spTree>
    <p:extLst>
      <p:ext uri="{BB962C8B-B14F-4D97-AF65-F5344CB8AC3E}">
        <p14:creationId xmlns:p14="http://schemas.microsoft.com/office/powerpoint/2010/main" val="3820489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US" baseline="0"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88</a:t>
            </a:fld>
            <a:endParaRPr lang="fr-FR" altLang="fr-FR"/>
          </a:p>
        </p:txBody>
      </p:sp>
    </p:spTree>
    <p:extLst>
      <p:ext uri="{BB962C8B-B14F-4D97-AF65-F5344CB8AC3E}">
        <p14:creationId xmlns:p14="http://schemas.microsoft.com/office/powerpoint/2010/main" val="4197653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US" baseline="0"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89</a:t>
            </a:fld>
            <a:endParaRPr lang="fr-FR" altLang="fr-FR"/>
          </a:p>
        </p:txBody>
      </p:sp>
    </p:spTree>
    <p:extLst>
      <p:ext uri="{BB962C8B-B14F-4D97-AF65-F5344CB8AC3E}">
        <p14:creationId xmlns:p14="http://schemas.microsoft.com/office/powerpoint/2010/main" val="2822853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US" baseline="0"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90</a:t>
            </a:fld>
            <a:endParaRPr lang="fr-FR" altLang="fr-FR"/>
          </a:p>
        </p:txBody>
      </p:sp>
    </p:spTree>
    <p:extLst>
      <p:ext uri="{BB962C8B-B14F-4D97-AF65-F5344CB8AC3E}">
        <p14:creationId xmlns:p14="http://schemas.microsoft.com/office/powerpoint/2010/main" val="2247353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US" baseline="0"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91</a:t>
            </a:fld>
            <a:endParaRPr lang="fr-FR" altLang="fr-FR"/>
          </a:p>
        </p:txBody>
      </p:sp>
    </p:spTree>
    <p:extLst>
      <p:ext uri="{BB962C8B-B14F-4D97-AF65-F5344CB8AC3E}">
        <p14:creationId xmlns:p14="http://schemas.microsoft.com/office/powerpoint/2010/main" val="180540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ltLang="en-US" sz="1200" b="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92</a:t>
            </a:fld>
            <a:endParaRPr lang="fr-FR" altLang="fr-FR"/>
          </a:p>
        </p:txBody>
      </p:sp>
    </p:spTree>
    <p:extLst>
      <p:ext uri="{BB962C8B-B14F-4D97-AF65-F5344CB8AC3E}">
        <p14:creationId xmlns:p14="http://schemas.microsoft.com/office/powerpoint/2010/main" val="810570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93</a:t>
            </a:fld>
            <a:endParaRPr lang="fr-FR" altLang="fr-FR"/>
          </a:p>
        </p:txBody>
      </p:sp>
    </p:spTree>
    <p:extLst>
      <p:ext uri="{BB962C8B-B14F-4D97-AF65-F5344CB8AC3E}">
        <p14:creationId xmlns:p14="http://schemas.microsoft.com/office/powerpoint/2010/main" val="124070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19</a:t>
            </a:fld>
            <a:endParaRPr lang="fr-FR" altLang="fr-FR" dirty="0"/>
          </a:p>
        </p:txBody>
      </p:sp>
    </p:spTree>
    <p:extLst>
      <p:ext uri="{BB962C8B-B14F-4D97-AF65-F5344CB8AC3E}">
        <p14:creationId xmlns:p14="http://schemas.microsoft.com/office/powerpoint/2010/main" val="410295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1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33</a:t>
            </a:fld>
            <a:endParaRPr lang="fr-FR" altLang="fr-FR"/>
          </a:p>
        </p:txBody>
      </p:sp>
    </p:spTree>
    <p:extLst>
      <p:ext uri="{BB962C8B-B14F-4D97-AF65-F5344CB8AC3E}">
        <p14:creationId xmlns:p14="http://schemas.microsoft.com/office/powerpoint/2010/main" val="22804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sz="1200" kern="1200" noProof="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36</a:t>
            </a:fld>
            <a:endParaRPr lang="fr-FR" altLang="fr-FR"/>
          </a:p>
        </p:txBody>
      </p:sp>
    </p:spTree>
    <p:extLst>
      <p:ext uri="{BB962C8B-B14F-4D97-AF65-F5344CB8AC3E}">
        <p14:creationId xmlns:p14="http://schemas.microsoft.com/office/powerpoint/2010/main" val="236272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kern="1200" noProof="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39</a:t>
            </a:fld>
            <a:endParaRPr lang="fr-FR" altLang="fr-FR"/>
          </a:p>
        </p:txBody>
      </p:sp>
    </p:spTree>
    <p:extLst>
      <p:ext uri="{BB962C8B-B14F-4D97-AF65-F5344CB8AC3E}">
        <p14:creationId xmlns:p14="http://schemas.microsoft.com/office/powerpoint/2010/main" val="2327161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41</a:t>
            </a:fld>
            <a:endParaRPr lang="fr-FR" altLang="fr-FR" dirty="0"/>
          </a:p>
        </p:txBody>
      </p:sp>
    </p:spTree>
    <p:extLst>
      <p:ext uri="{BB962C8B-B14F-4D97-AF65-F5344CB8AC3E}">
        <p14:creationId xmlns:p14="http://schemas.microsoft.com/office/powerpoint/2010/main" val="45776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100" kern="1200" noProof="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42</a:t>
            </a:fld>
            <a:endParaRPr lang="fr-FR" altLang="fr-FR"/>
          </a:p>
        </p:txBody>
      </p:sp>
    </p:spTree>
    <p:extLst>
      <p:ext uri="{BB962C8B-B14F-4D97-AF65-F5344CB8AC3E}">
        <p14:creationId xmlns:p14="http://schemas.microsoft.com/office/powerpoint/2010/main" val="249280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p:txBody>
      </p:sp>
      <p:sp>
        <p:nvSpPr>
          <p:cNvPr id="4" name="Espace réservé du numéro de diapositive 3"/>
          <p:cNvSpPr>
            <a:spLocks noGrp="1"/>
          </p:cNvSpPr>
          <p:nvPr>
            <p:ph type="sldNum" sz="quarter" idx="10"/>
          </p:nvPr>
        </p:nvSpPr>
        <p:spPr/>
        <p:txBody>
          <a:bodyPr/>
          <a:lstStyle/>
          <a:p>
            <a:pPr>
              <a:defRPr/>
            </a:pPr>
            <a:fld id="{6C959802-D56C-4578-9B3C-3C902232936E}" type="slidenum">
              <a:rPr lang="fr-FR" altLang="fr-FR" smtClean="0"/>
              <a:pPr>
                <a:defRPr/>
              </a:pPr>
              <a:t>43</a:t>
            </a:fld>
            <a:endParaRPr lang="fr-FR" altLang="fr-FR"/>
          </a:p>
        </p:txBody>
      </p:sp>
    </p:spTree>
    <p:extLst>
      <p:ext uri="{BB962C8B-B14F-4D97-AF65-F5344CB8AC3E}">
        <p14:creationId xmlns:p14="http://schemas.microsoft.com/office/powerpoint/2010/main" val="3687966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acintosh%20HD:Users:jgrosse:Documents:1474_Event_Accueil_prof_2005:PresentationPPT_MDP:CAV-CAM-01771-HQ.jpg"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11"/>
          <p:cNvSpPr>
            <a:spLocks noChangeArrowheads="1"/>
          </p:cNvSpPr>
          <p:nvPr/>
        </p:nvSpPr>
        <p:spPr bwMode="auto">
          <a:xfrm>
            <a:off x="3124200" y="0"/>
            <a:ext cx="5995988" cy="6858000"/>
          </a:xfrm>
          <a:prstGeom prst="rect">
            <a:avLst/>
          </a:prstGeom>
          <a:solidFill>
            <a:srgbClr val="ABABA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5" name="Picture 11" descr="Macintosh HD:Users:jgrosse:Documents:1474_Event_Accueil_prof_2005:PresentationPPT_MDP:CAV-CAM-01771-HQ.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19400" y="0"/>
            <a:ext cx="67818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0"/>
            <a:ext cx="3124200" cy="68580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7" name="Picture 13" descr="&#10;ppt1final.png                                                  05D47BE1Macintosh HD                   BBA3E1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p:nvPr>
        </p:nvSpPr>
        <p:spPr>
          <a:xfrm>
            <a:off x="1371600" y="3657600"/>
            <a:ext cx="7391400" cy="1905000"/>
          </a:xfrm>
        </p:spPr>
        <p:txBody>
          <a:bodyPr anchor="t"/>
          <a:lstStyle>
            <a:lvl1pPr algn="l">
              <a:defRPr sz="3600"/>
            </a:lvl1pPr>
          </a:lstStyle>
          <a:p>
            <a:pPr lvl="0"/>
            <a:r>
              <a:rPr lang="fr-FR" altLang="fr-FR" noProof="0"/>
              <a:t>Modifiez le style du titre</a:t>
            </a:r>
          </a:p>
        </p:txBody>
      </p:sp>
      <p:sp>
        <p:nvSpPr>
          <p:cNvPr id="5126" name="Rectangle 6"/>
          <p:cNvSpPr>
            <a:spLocks noGrp="1" noChangeArrowheads="1"/>
          </p:cNvSpPr>
          <p:nvPr>
            <p:ph type="subTitle" idx="1"/>
          </p:nvPr>
        </p:nvSpPr>
        <p:spPr>
          <a:xfrm>
            <a:off x="1371600" y="2895600"/>
            <a:ext cx="7391400" cy="533400"/>
          </a:xfrm>
        </p:spPr>
        <p:txBody>
          <a:bodyPr/>
          <a:lstStyle>
            <a:lvl1pPr marL="0" indent="0">
              <a:buFontTx/>
              <a:buNone/>
              <a:defRPr sz="1800">
                <a:solidFill>
                  <a:srgbClr val="ABABAB"/>
                </a:solidFill>
              </a:defRPr>
            </a:lvl1pPr>
          </a:lstStyle>
          <a:p>
            <a:pPr lvl="0"/>
            <a:r>
              <a:rPr lang="fr-FR" altLang="fr-FR" noProof="0"/>
              <a:t>Modifiez le style des sous-titres du masque</a:t>
            </a:r>
          </a:p>
        </p:txBody>
      </p:sp>
      <p:sp>
        <p:nvSpPr>
          <p:cNvPr id="8" name="Rectangle 15"/>
          <p:cNvSpPr>
            <a:spLocks noGrp="1" noChangeArrowheads="1"/>
          </p:cNvSpPr>
          <p:nvPr>
            <p:ph type="dt" sz="half" idx="10"/>
          </p:nvPr>
        </p:nvSpPr>
        <p:spPr>
          <a:xfrm>
            <a:off x="7908925" y="6229350"/>
            <a:ext cx="1006475" cy="246063"/>
          </a:xfrm>
        </p:spPr>
        <p:txBody>
          <a:bodyPr wrap="none" anchor="ctr">
            <a:spAutoFit/>
          </a:bodyPr>
          <a:lstStyle>
            <a:lvl1pPr>
              <a:defRPr>
                <a:solidFill>
                  <a:schemeClr val="tx1"/>
                </a:solidFill>
              </a:defRPr>
            </a:lvl1pPr>
          </a:lstStyle>
          <a:p>
            <a:fld id="{BF3F16FE-FD66-4AA6-B88D-80F0B006AC13}" type="datetime2">
              <a:rPr lang="fr-FR" altLang="fr-FR"/>
              <a:pPr/>
              <a:t>mercredi 22 septembre 2021</a:t>
            </a:fld>
            <a:endParaRPr lang="fr-FR" altLang="fr-FR"/>
          </a:p>
        </p:txBody>
      </p:sp>
    </p:spTree>
    <p:extLst>
      <p:ext uri="{BB962C8B-B14F-4D97-AF65-F5344CB8AC3E}">
        <p14:creationId xmlns:p14="http://schemas.microsoft.com/office/powerpoint/2010/main" val="394749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AD41F09C-7B68-4D6D-8E69-F24359B206D1}" type="datetime2">
              <a:rPr lang="fr-FR" altLang="fr-FR"/>
              <a:pPr/>
              <a:t>mercredi 22 septembre 2021</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9501CE71-5004-4387-9022-C0B696E46BB0}"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95667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2171700" cy="5410200"/>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228600" y="457200"/>
            <a:ext cx="6362700" cy="54102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BD8AA9D5-1936-4091-97F7-48FF371A89A3}" type="datetime2">
              <a:rPr lang="fr-FR" altLang="fr-FR"/>
              <a:pPr/>
              <a:t>mercredi 22 septembre 2021</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38EA8B24-B35E-437D-B732-6FD87A34A268}"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18553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fld id="{16C4DC00-E3DC-48CB-9673-A0DD0DC3DE10}" type="datetime2">
              <a:rPr lang="fr-FR" altLang="fr-FR"/>
              <a:pPr/>
              <a:t>mercredi 22 septembre 2021</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4C23B547-BF57-426C-9706-2C63605AAA5C}"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408554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fld id="{4DF0EA6A-D12E-47D4-A1AC-21270BA38011}" type="datetime2">
              <a:rPr lang="fr-FR" altLang="fr-FR"/>
              <a:pPr/>
              <a:t>mercredi 22 septembre 2021</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EF9C8270-875D-4C6F-B454-A7D568E25BF1}"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287735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2286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482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fld id="{95FED334-E2CE-4712-90AA-FC17A48B5A1E}" type="datetime2">
              <a:rPr lang="fr-FR" altLang="fr-FR"/>
              <a:pPr/>
              <a:t>mercredi 22 septembre 2021</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A6AA7B6E-95F2-47AC-8A48-91572F0B99ED}"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177578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fld id="{6F9EF180-B4DC-47F5-932F-512EFCA11613}" type="datetime2">
              <a:rPr lang="fr-FR" altLang="fr-FR"/>
              <a:pPr/>
              <a:t>mercredi 22 septembre 2021</a:t>
            </a:fld>
            <a:endParaRPr lang="fr-FR" altLang="fr-FR" sz="1400"/>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9"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0BAE38C2-297A-4188-B38C-415642DEE461}"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17091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Rectangle 4"/>
          <p:cNvSpPr>
            <a:spLocks noGrp="1" noChangeArrowheads="1"/>
          </p:cNvSpPr>
          <p:nvPr>
            <p:ph type="dt" sz="half" idx="10"/>
          </p:nvPr>
        </p:nvSpPr>
        <p:spPr>
          <a:ln/>
        </p:spPr>
        <p:txBody>
          <a:bodyPr/>
          <a:lstStyle>
            <a:lvl1pPr>
              <a:defRPr/>
            </a:lvl1pPr>
          </a:lstStyle>
          <a:p>
            <a:fld id="{4E83824D-ED56-4C0F-AEB7-B576C6AC2D92}" type="datetime2">
              <a:rPr lang="fr-FR" altLang="fr-FR"/>
              <a:pPr/>
              <a:t>mercredi 22 septembre 2021</a:t>
            </a:fld>
            <a:endParaRPr lang="fr-FR" altLang="fr-FR" sz="1400"/>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5"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670E51EA-59DD-45F6-876E-7C421BF376FD}"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2604850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D8419D-9E94-458C-82CC-B17BA16AD1CF}" type="datetime2">
              <a:rPr lang="fr-FR" altLang="fr-FR"/>
              <a:pPr/>
              <a:t>mercredi 22 septembre 2021</a:t>
            </a:fld>
            <a:endParaRPr lang="fr-FR" altLang="fr-FR" sz="1400"/>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195540C6-1953-4CDE-839E-BE10EC5B1E45}"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48759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fld id="{367E10CF-5417-47AA-9285-E0D540482FEA}" type="datetime2">
              <a:rPr lang="fr-FR" altLang="fr-FR"/>
              <a:pPr/>
              <a:t>mercredi 22 septembre 2021</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49C6E37A-302E-4805-8926-900B4D03855B}"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97846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CH"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fld id="{304B8734-F3A1-4B76-B808-A18A219DB9F9}" type="datetime2">
              <a:rPr lang="fr-FR" altLang="fr-FR"/>
              <a:pPr/>
              <a:t>mercredi 22 septembre 2021</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r>
              <a:rPr lang="fr-FR"/>
              <a:t>| </a:t>
            </a:r>
            <a:r>
              <a:rPr lang="fr-FR">
                <a:solidFill>
                  <a:schemeClr val="bg2"/>
                </a:solidFill>
              </a:rPr>
              <a:t>Diapositive </a:t>
            </a:r>
            <a:fld id="{B9C626C4-4358-4233-B0E8-7E1AF1FF314B}" type="slidenum">
              <a:rPr lang="fr-FR">
                <a:solidFill>
                  <a:schemeClr val="bg2"/>
                </a:solidFill>
              </a:rPr>
              <a:pPr>
                <a:defRPr/>
              </a:pPr>
              <a:t>‹Nr.›</a:t>
            </a:fld>
            <a:r>
              <a:rPr lang="fr-FR">
                <a:solidFill>
                  <a:schemeClr val="bg2"/>
                </a:solidFill>
              </a:rPr>
              <a:t> </a:t>
            </a:r>
            <a:r>
              <a:rPr lang="fr-FR"/>
              <a:t>|</a:t>
            </a:r>
            <a:endParaRPr lang="fr-FR" dirty="0"/>
          </a:p>
        </p:txBody>
      </p:sp>
    </p:spTree>
    <p:extLst>
      <p:ext uri="{BB962C8B-B14F-4D97-AF65-F5344CB8AC3E}">
        <p14:creationId xmlns:p14="http://schemas.microsoft.com/office/powerpoint/2010/main" val="344072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acintosh%20HD:Users:jgrosse:Desktop:logoUNIL.pn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6019800"/>
            <a:ext cx="3111500" cy="8382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sp>
        <p:nvSpPr>
          <p:cNvPr id="1027" name="Rectangle 9"/>
          <p:cNvSpPr>
            <a:spLocks noChangeArrowheads="1"/>
          </p:cNvSpPr>
          <p:nvPr/>
        </p:nvSpPr>
        <p:spPr bwMode="auto">
          <a:xfrm>
            <a:off x="3111500" y="6019800"/>
            <a:ext cx="6032500" cy="838200"/>
          </a:xfrm>
          <a:prstGeom prst="rect">
            <a:avLst/>
          </a:prstGeom>
          <a:solidFill>
            <a:srgbClr val="ABABA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pic>
        <p:nvPicPr>
          <p:cNvPr id="1028" name="Picture 15" descr="ppt2final3.png                                                 05D47BE1Macintosh HD                   BBA3E1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007100"/>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3"/>
          <p:cNvSpPr>
            <a:spLocks noChangeArrowheads="1"/>
          </p:cNvSpPr>
          <p:nvPr/>
        </p:nvSpPr>
        <p:spPr bwMode="auto">
          <a:xfrm>
            <a:off x="381000" y="6019800"/>
            <a:ext cx="2209800" cy="5334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800">
                <a:solidFill>
                  <a:schemeClr val="tx1"/>
                </a:solidFill>
                <a:latin typeface="Times" pitchFamily="18" charset="0"/>
                <a:ea typeface="ヒラギノ角ゴ Pro W3" pitchFamily="1" charset="-128"/>
              </a:defRPr>
            </a:lvl1pPr>
            <a:lvl2pPr marL="742950" indent="-285750">
              <a:defRPr sz="2800">
                <a:solidFill>
                  <a:schemeClr val="tx1"/>
                </a:solidFill>
                <a:latin typeface="Times" pitchFamily="18" charset="0"/>
                <a:ea typeface="ヒラギノ角ゴ Pro W3" pitchFamily="1" charset="-128"/>
              </a:defRPr>
            </a:lvl2pPr>
            <a:lvl3pPr marL="1143000" indent="-228600">
              <a:defRPr sz="2800">
                <a:solidFill>
                  <a:schemeClr val="tx1"/>
                </a:solidFill>
                <a:latin typeface="Times" pitchFamily="18" charset="0"/>
                <a:ea typeface="ヒラギノ角ゴ Pro W3" pitchFamily="1" charset="-128"/>
              </a:defRPr>
            </a:lvl3pPr>
            <a:lvl4pPr marL="1600200" indent="-228600">
              <a:defRPr sz="2800">
                <a:solidFill>
                  <a:schemeClr val="tx1"/>
                </a:solidFill>
                <a:latin typeface="Times" pitchFamily="18" charset="0"/>
                <a:ea typeface="ヒラギノ角ゴ Pro W3" pitchFamily="1" charset="-128"/>
              </a:defRPr>
            </a:lvl4pPr>
            <a:lvl5pPr marL="2057400" indent="-228600">
              <a:defRPr sz="28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800">
                <a:solidFill>
                  <a:schemeClr val="tx1"/>
                </a:solidFill>
                <a:latin typeface="Times" pitchFamily="18" charset="0"/>
                <a:ea typeface="ヒラギノ角ゴ Pro W3" pitchFamily="1" charset="-128"/>
              </a:defRPr>
            </a:lvl9pPr>
          </a:lstStyle>
          <a:p>
            <a:endParaRPr lang="fr-CH" altLang="fr-FR" sz="2400">
              <a:latin typeface="Arial" charset="0"/>
            </a:endParaRPr>
          </a:p>
        </p:txBody>
      </p:sp>
      <p:sp>
        <p:nvSpPr>
          <p:cNvPr id="1030" name="Rectangle 2"/>
          <p:cNvSpPr>
            <a:spLocks noGrp="1" noChangeArrowheads="1"/>
          </p:cNvSpPr>
          <p:nvPr>
            <p:ph type="title"/>
          </p:nvPr>
        </p:nvSpPr>
        <p:spPr bwMode="auto">
          <a:xfrm>
            <a:off x="228600" y="457200"/>
            <a:ext cx="868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31" name="Rectangle 3"/>
          <p:cNvSpPr>
            <a:spLocks noGrp="1" noChangeArrowheads="1"/>
          </p:cNvSpPr>
          <p:nvPr>
            <p:ph type="body" idx="1"/>
          </p:nvPr>
        </p:nvSpPr>
        <p:spPr bwMode="auto">
          <a:xfrm>
            <a:off x="228600" y="1524000"/>
            <a:ext cx="8686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2" name="Rectangle 4"/>
          <p:cNvSpPr>
            <a:spLocks noGrp="1" noChangeArrowheads="1"/>
          </p:cNvSpPr>
          <p:nvPr>
            <p:ph type="dt" sz="half" idx="2"/>
          </p:nvPr>
        </p:nvSpPr>
        <p:spPr bwMode="auto">
          <a:xfrm>
            <a:off x="7315200" y="6210300"/>
            <a:ext cx="167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000">
                <a:solidFill>
                  <a:schemeClr val="bg1"/>
                </a:solidFill>
                <a:latin typeface="Verdana" pitchFamily="34" charset="0"/>
              </a:defRPr>
            </a:lvl1pPr>
          </a:lstStyle>
          <a:p>
            <a:fld id="{3158D26D-7411-4CA4-8B08-772A5EF7CA96}" type="datetime2">
              <a:rPr lang="fr-FR" altLang="fr-FR"/>
              <a:pPr/>
              <a:t>mercredi 22 septembre 2021</a:t>
            </a:fld>
            <a:endParaRPr lang="fr-FR" altLang="fr-FR" sz="1400"/>
          </a:p>
        </p:txBody>
      </p:sp>
      <p:sp>
        <p:nvSpPr>
          <p:cNvPr id="3" name="Rectangle 5"/>
          <p:cNvSpPr>
            <a:spLocks noGrp="1" noChangeArrowheads="1"/>
          </p:cNvSpPr>
          <p:nvPr>
            <p:ph type="ftr" sz="quarter" idx="3"/>
          </p:nvPr>
        </p:nvSpPr>
        <p:spPr bwMode="auto">
          <a:xfrm>
            <a:off x="3276600" y="6210300"/>
            <a:ext cx="403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ea typeface="+mn-ea"/>
              </a:defRPr>
            </a:lvl1pPr>
          </a:lstStyle>
          <a:p>
            <a:pPr>
              <a:defRPr/>
            </a:pPr>
            <a:r>
              <a:rPr lang="fr-FR" altLang="fr-FR"/>
              <a:t>Titre de la présentation</a:t>
            </a:r>
          </a:p>
        </p:txBody>
      </p:sp>
      <p:sp>
        <p:nvSpPr>
          <p:cNvPr id="4" name="Rectangle 6"/>
          <p:cNvSpPr>
            <a:spLocks noGrp="1" noChangeArrowheads="1"/>
          </p:cNvSpPr>
          <p:nvPr>
            <p:ph type="sldNum" sz="quarter" idx="4"/>
          </p:nvPr>
        </p:nvSpPr>
        <p:spPr bwMode="auto">
          <a:xfrm>
            <a:off x="2819400" y="6216650"/>
            <a:ext cx="2832100" cy="27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a:defRPr sz="1200" smtClean="0">
                <a:latin typeface="+mn-lt"/>
                <a:ea typeface="+mn-ea"/>
              </a:defRPr>
            </a:lvl1pPr>
          </a:lstStyle>
          <a:p>
            <a:pPr>
              <a:defRPr/>
            </a:pPr>
            <a:r>
              <a:rPr lang="fr-FR"/>
              <a:t>| </a:t>
            </a:r>
            <a:r>
              <a:rPr lang="fr-FR">
                <a:solidFill>
                  <a:schemeClr val="bg2"/>
                </a:solidFill>
              </a:rPr>
              <a:t>Diapositive </a:t>
            </a:r>
            <a:fld id="{D980155A-9496-4488-9878-90F86DE341EB}" type="slidenum">
              <a:rPr lang="fr-FR">
                <a:solidFill>
                  <a:schemeClr val="bg2"/>
                </a:solidFill>
              </a:rPr>
              <a:pPr>
                <a:defRPr/>
              </a:pPr>
              <a:t>‹Nr.›</a:t>
            </a:fld>
            <a:r>
              <a:rPr lang="fr-FR">
                <a:solidFill>
                  <a:schemeClr val="bg2"/>
                </a:solidFill>
              </a:rPr>
              <a:t> </a:t>
            </a:r>
            <a:r>
              <a:rPr lang="fr-FR"/>
              <a:t>|</a:t>
            </a:r>
            <a:endParaRPr lang="fr-FR" dirty="0"/>
          </a:p>
        </p:txBody>
      </p:sp>
      <p:pic>
        <p:nvPicPr>
          <p:cNvPr id="1035" name="Picture 12" descr="Macintosh HD:Users:jgrosse:Desktop:logoUNIL.png"/>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825500" y="6096000"/>
            <a:ext cx="1460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fontAlgn="base">
        <a:spcBef>
          <a:spcPct val="0"/>
        </a:spcBef>
        <a:spcAft>
          <a:spcPct val="0"/>
        </a:spcAft>
        <a:defRPr sz="3000" b="1">
          <a:solidFill>
            <a:srgbClr val="0099CC"/>
          </a:solidFill>
          <a:latin typeface="+mj-lt"/>
          <a:ea typeface="+mj-ea"/>
          <a:cs typeface="+mj-cs"/>
        </a:defRPr>
      </a:lvl1pPr>
      <a:lvl2pPr algn="ctr" rtl="0" fontAlgn="base">
        <a:spcBef>
          <a:spcPct val="0"/>
        </a:spcBef>
        <a:spcAft>
          <a:spcPct val="0"/>
        </a:spcAft>
        <a:defRPr sz="3000" b="1">
          <a:solidFill>
            <a:srgbClr val="0099CC"/>
          </a:solidFill>
          <a:latin typeface="Verdana" pitchFamily="1" charset="0"/>
          <a:ea typeface="ヒラギノ角ゴ Pro W3" pitchFamily="1" charset="-128"/>
        </a:defRPr>
      </a:lvl2pPr>
      <a:lvl3pPr algn="ctr" rtl="0" fontAlgn="base">
        <a:spcBef>
          <a:spcPct val="0"/>
        </a:spcBef>
        <a:spcAft>
          <a:spcPct val="0"/>
        </a:spcAft>
        <a:defRPr sz="3000" b="1">
          <a:solidFill>
            <a:srgbClr val="0099CC"/>
          </a:solidFill>
          <a:latin typeface="Verdana" pitchFamily="1" charset="0"/>
          <a:ea typeface="ヒラギノ角ゴ Pro W3" pitchFamily="1" charset="-128"/>
        </a:defRPr>
      </a:lvl3pPr>
      <a:lvl4pPr algn="ctr" rtl="0" fontAlgn="base">
        <a:spcBef>
          <a:spcPct val="0"/>
        </a:spcBef>
        <a:spcAft>
          <a:spcPct val="0"/>
        </a:spcAft>
        <a:defRPr sz="3000" b="1">
          <a:solidFill>
            <a:srgbClr val="0099CC"/>
          </a:solidFill>
          <a:latin typeface="Verdana" pitchFamily="1" charset="0"/>
          <a:ea typeface="ヒラギノ角ゴ Pro W3" pitchFamily="1" charset="-128"/>
        </a:defRPr>
      </a:lvl4pPr>
      <a:lvl5pPr algn="ctr" rtl="0" fontAlgn="base">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p:titleStyle>
    <p:bodyStyle>
      <a:lvl1pPr marL="342900" indent="-342900" algn="l" rtl="0" fontAlgn="base">
        <a:spcBef>
          <a:spcPct val="35000"/>
        </a:spcBef>
        <a:spcAft>
          <a:spcPct val="0"/>
        </a:spcAft>
        <a:buChar char="•"/>
        <a:defRPr sz="2400">
          <a:solidFill>
            <a:schemeClr val="tx1"/>
          </a:solidFill>
          <a:latin typeface="+mn-lt"/>
          <a:ea typeface="+mn-ea"/>
          <a:cs typeface="+mn-cs"/>
        </a:defRPr>
      </a:lvl1pPr>
      <a:lvl2pPr marL="742950" indent="-285750" algn="l" rtl="0" fontAlgn="base">
        <a:spcBef>
          <a:spcPct val="15000"/>
        </a:spcBef>
        <a:spcAft>
          <a:spcPct val="0"/>
        </a:spcAft>
        <a:buChar char="–"/>
        <a:defRPr>
          <a:solidFill>
            <a:schemeClr val="tx1"/>
          </a:solidFill>
          <a:latin typeface="+mn-lt"/>
          <a:ea typeface="+mn-ea"/>
        </a:defRPr>
      </a:lvl2pPr>
      <a:lvl3pPr marL="1143000" indent="-228600" algn="l" rtl="0" fontAlgn="base">
        <a:spcBef>
          <a:spcPct val="20000"/>
        </a:spcBef>
        <a:spcAft>
          <a:spcPct val="0"/>
        </a:spcAft>
        <a:buChar char="•"/>
        <a:defRPr sz="1200">
          <a:solidFill>
            <a:schemeClr val="tx1"/>
          </a:solidFill>
          <a:latin typeface="+mn-lt"/>
          <a:ea typeface="+mn-ea"/>
        </a:defRPr>
      </a:lvl3pPr>
      <a:lvl4pPr marL="1562100" indent="-228600" algn="l" rtl="0" fontAlgn="base">
        <a:spcBef>
          <a:spcPct val="20000"/>
        </a:spcBef>
        <a:spcAft>
          <a:spcPct val="0"/>
        </a:spcAft>
        <a:buChar char="–"/>
        <a:defRPr sz="2000">
          <a:solidFill>
            <a:schemeClr val="tx1"/>
          </a:solidFill>
          <a:latin typeface="+mn-lt"/>
          <a:ea typeface="+mn-ea"/>
        </a:defRPr>
      </a:lvl4pPr>
      <a:lvl5pPr marL="1981200" indent="-228600" algn="l" rtl="0" fontAlgn="base">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local-autonomy.andreasladner.ch/"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dx.doi.org/10.1080/13597566.2016.1214911" TargetMode="External"/><Relationship Id="rId2" Type="http://schemas.openxmlformats.org/officeDocument/2006/relationships/hyperlink" Target="https://doi.org/10.1080/13597566.2018.1464443" TargetMode="Externa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arjanschakel.nl/data/RAI_region_scores_2015_codebook.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ec.europa.eu/regional_policy/en/information/publications/studies/2015/self-rule-index-for-local-authorities-release-1-0"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subTitle" idx="1"/>
          </p:nvPr>
        </p:nvSpPr>
        <p:spPr>
          <a:xfrm>
            <a:off x="3059832" y="3429000"/>
            <a:ext cx="5715000" cy="1652588"/>
          </a:xfrm>
          <a:noFill/>
        </p:spPr>
        <p:txBody>
          <a:bodyPr/>
          <a:lstStyle/>
          <a:p>
            <a:pPr eaLnBrk="1" hangingPunct="1">
              <a:lnSpc>
                <a:spcPct val="130000"/>
              </a:lnSpc>
            </a:pPr>
            <a:endParaRPr lang="en-US" altLang="de-DE" sz="1400" dirty="0">
              <a:solidFill>
                <a:srgbClr val="000066"/>
              </a:solidFill>
            </a:endParaRPr>
          </a:p>
          <a:p>
            <a:pPr eaLnBrk="1" hangingPunct="1">
              <a:lnSpc>
                <a:spcPct val="130000"/>
              </a:lnSpc>
            </a:pPr>
            <a:r>
              <a:rPr lang="en-US" altLang="de-DE" sz="1400" dirty="0">
                <a:solidFill>
                  <a:srgbClr val="000066"/>
                </a:solidFill>
              </a:rPr>
              <a:t>Comparative Public Administration</a:t>
            </a:r>
          </a:p>
          <a:p>
            <a:pPr>
              <a:lnSpc>
                <a:spcPct val="130000"/>
              </a:lnSpc>
            </a:pPr>
            <a:endParaRPr lang="de-CH" altLang="de-DE" sz="1050" dirty="0">
              <a:solidFill>
                <a:srgbClr val="000066"/>
              </a:solidFill>
            </a:endParaRPr>
          </a:p>
          <a:p>
            <a:pPr>
              <a:lnSpc>
                <a:spcPct val="130000"/>
              </a:lnSpc>
            </a:pPr>
            <a:endParaRPr lang="de-CH" altLang="de-DE" sz="1050" dirty="0">
              <a:solidFill>
                <a:srgbClr val="000066"/>
              </a:solidFill>
            </a:endParaRPr>
          </a:p>
          <a:p>
            <a:pPr>
              <a:lnSpc>
                <a:spcPct val="130000"/>
              </a:lnSpc>
            </a:pPr>
            <a:r>
              <a:rPr lang="de-CH" altLang="de-DE" sz="1050" dirty="0">
                <a:solidFill>
                  <a:srgbClr val="000066"/>
                </a:solidFill>
              </a:rPr>
              <a:t>Lausanne, 24.9.2021</a:t>
            </a:r>
          </a:p>
          <a:p>
            <a:pPr>
              <a:lnSpc>
                <a:spcPct val="130000"/>
              </a:lnSpc>
            </a:pPr>
            <a:endParaRPr lang="de-CH" altLang="de-DE" sz="1050" dirty="0">
              <a:solidFill>
                <a:srgbClr val="000066"/>
              </a:solidFill>
            </a:endParaRPr>
          </a:p>
          <a:p>
            <a:pPr>
              <a:lnSpc>
                <a:spcPct val="130000"/>
              </a:lnSpc>
            </a:pPr>
            <a:r>
              <a:rPr lang="de-CH" altLang="de-DE" sz="1400" dirty="0">
                <a:solidFill>
                  <a:srgbClr val="000066"/>
                </a:solidFill>
              </a:rPr>
              <a:t>Prof. Dr. Andreas Ladner, IDHEAP</a:t>
            </a:r>
          </a:p>
          <a:p>
            <a:pPr eaLnBrk="1" hangingPunct="1">
              <a:lnSpc>
                <a:spcPct val="130000"/>
              </a:lnSpc>
            </a:pPr>
            <a:endParaRPr lang="de-CH" altLang="de-DE" sz="1400" dirty="0">
              <a:solidFill>
                <a:srgbClr val="000066"/>
              </a:solidFill>
            </a:endParaRPr>
          </a:p>
          <a:p>
            <a:pPr>
              <a:lnSpc>
                <a:spcPct val="120000"/>
              </a:lnSpc>
            </a:pPr>
            <a:endParaRPr lang="fr-FR" altLang="de-DE" sz="1600" dirty="0">
              <a:solidFill>
                <a:srgbClr val="000066"/>
              </a:solidFill>
            </a:endParaRPr>
          </a:p>
          <a:p>
            <a:pPr>
              <a:lnSpc>
                <a:spcPct val="120000"/>
              </a:lnSpc>
            </a:pPr>
            <a:endParaRPr lang="de-DE" altLang="de-DE" sz="1000" dirty="0"/>
          </a:p>
        </p:txBody>
      </p:sp>
      <p:sp>
        <p:nvSpPr>
          <p:cNvPr id="8195" name="Rectangle 8"/>
          <p:cNvSpPr>
            <a:spLocks noChangeArrowheads="1"/>
          </p:cNvSpPr>
          <p:nvPr/>
        </p:nvSpPr>
        <p:spPr bwMode="auto">
          <a:xfrm>
            <a:off x="3105472" y="2564904"/>
            <a:ext cx="57150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eaLnBrk="1" hangingPunct="1">
              <a:spcBef>
                <a:spcPct val="0"/>
              </a:spcBef>
              <a:buFontTx/>
              <a:buNone/>
            </a:pPr>
            <a:r>
              <a:rPr lang="en-GB" altLang="de-DE" sz="2000" b="1" dirty="0">
                <a:solidFill>
                  <a:schemeClr val="tx2"/>
                </a:solidFill>
                <a:latin typeface="Arial Unicode MS" pitchFamily="34" charset="-128"/>
              </a:rPr>
              <a:t>Local Autonomy and How to Measure 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323528" y="1556792"/>
            <a:ext cx="8208912" cy="2608158"/>
          </a:xfrm>
          <a:prstGeom prst="rect">
            <a:avLst/>
          </a:prstGeom>
        </p:spPr>
      </p:pic>
    </p:spTree>
    <p:extLst>
      <p:ext uri="{BB962C8B-B14F-4D97-AF65-F5344CB8AC3E}">
        <p14:creationId xmlns:p14="http://schemas.microsoft.com/office/powerpoint/2010/main" val="15894375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D9DCB-D9F7-4DF3-8A82-685F506ABA20}"/>
              </a:ext>
            </a:extLst>
          </p:cNvPr>
          <p:cNvSpPr>
            <a:spLocks noGrp="1"/>
          </p:cNvSpPr>
          <p:nvPr>
            <p:ph type="title"/>
          </p:nvPr>
        </p:nvSpPr>
        <p:spPr/>
        <p:txBody>
          <a:bodyPr/>
          <a:lstStyle/>
          <a:p>
            <a:endParaRPr lang="de-CH"/>
          </a:p>
        </p:txBody>
      </p:sp>
      <p:pic>
        <p:nvPicPr>
          <p:cNvPr id="8" name="Inhaltsplatzhalter 7">
            <a:extLst>
              <a:ext uri="{FF2B5EF4-FFF2-40B4-BE49-F238E27FC236}">
                <a16:creationId xmlns:a16="http://schemas.microsoft.com/office/drawing/2014/main" id="{8E2C585A-85CC-489F-80E6-9322021EF461}"/>
              </a:ext>
            </a:extLst>
          </p:cNvPr>
          <p:cNvPicPr>
            <a:picLocks noGrp="1" noChangeAspect="1"/>
          </p:cNvPicPr>
          <p:nvPr>
            <p:ph idx="1"/>
          </p:nvPr>
        </p:nvPicPr>
        <p:blipFill>
          <a:blip r:embed="rId2"/>
          <a:stretch>
            <a:fillRect/>
          </a:stretch>
        </p:blipFill>
        <p:spPr>
          <a:xfrm>
            <a:off x="228599" y="457199"/>
            <a:ext cx="8686799" cy="4924449"/>
          </a:xfrm>
        </p:spPr>
      </p:pic>
    </p:spTree>
    <p:extLst>
      <p:ext uri="{BB962C8B-B14F-4D97-AF65-F5344CB8AC3E}">
        <p14:creationId xmlns:p14="http://schemas.microsoft.com/office/powerpoint/2010/main" val="24661087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13">
            <a:extLst>
              <a:ext uri="{FF2B5EF4-FFF2-40B4-BE49-F238E27FC236}">
                <a16:creationId xmlns:a16="http://schemas.microsoft.com/office/drawing/2014/main" id="{AEE772CC-454F-4375-BF8C-38495549F0D1}"/>
              </a:ext>
            </a:extLst>
          </p:cNvPr>
          <p:cNvPicPr>
            <a:picLocks noGrp="1" noChangeAspect="1"/>
          </p:cNvPicPr>
          <p:nvPr>
            <p:ph idx="1"/>
          </p:nvPr>
        </p:nvPicPr>
        <p:blipFill>
          <a:blip r:embed="rId2"/>
          <a:stretch>
            <a:fillRect/>
          </a:stretch>
        </p:blipFill>
        <p:spPr>
          <a:xfrm>
            <a:off x="73033" y="548680"/>
            <a:ext cx="8997934" cy="5112568"/>
          </a:xfrm>
        </p:spPr>
      </p:pic>
    </p:spTree>
    <p:extLst>
      <p:ext uri="{BB962C8B-B14F-4D97-AF65-F5344CB8AC3E}">
        <p14:creationId xmlns:p14="http://schemas.microsoft.com/office/powerpoint/2010/main" val="3921190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399120" y="1524000"/>
            <a:ext cx="8345760" cy="3114090"/>
          </a:xfrm>
          <a:prstGeom prst="rect">
            <a:avLst/>
          </a:prstGeom>
        </p:spPr>
      </p:pic>
    </p:spTree>
    <p:extLst>
      <p:ext uri="{BB962C8B-B14F-4D97-AF65-F5344CB8AC3E}">
        <p14:creationId xmlns:p14="http://schemas.microsoft.com/office/powerpoint/2010/main" val="1576111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1043608" y="436077"/>
            <a:ext cx="6650335" cy="4139742"/>
          </a:xfrm>
          <a:prstGeom prst="rect">
            <a:avLst/>
          </a:prstGeom>
        </p:spPr>
      </p:pic>
      <p:pic>
        <p:nvPicPr>
          <p:cNvPr id="5" name="Grafik 4"/>
          <p:cNvPicPr>
            <a:picLocks noChangeAspect="1"/>
          </p:cNvPicPr>
          <p:nvPr/>
        </p:nvPicPr>
        <p:blipFill>
          <a:blip r:embed="rId3"/>
          <a:stretch>
            <a:fillRect/>
          </a:stretch>
        </p:blipFill>
        <p:spPr>
          <a:xfrm>
            <a:off x="1115616" y="4572469"/>
            <a:ext cx="6408712" cy="1234761"/>
          </a:xfrm>
          <a:prstGeom prst="rect">
            <a:avLst/>
          </a:prstGeom>
        </p:spPr>
      </p:pic>
      <p:cxnSp>
        <p:nvCxnSpPr>
          <p:cNvPr id="6" name="Gerader Verbinder 5"/>
          <p:cNvCxnSpPr/>
          <p:nvPr/>
        </p:nvCxnSpPr>
        <p:spPr bwMode="auto">
          <a:xfrm>
            <a:off x="2267744" y="692696"/>
            <a:ext cx="2664296"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6518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310903" y="836712"/>
            <a:ext cx="8604497" cy="4267144"/>
          </a:xfrm>
          <a:prstGeom prst="rect">
            <a:avLst/>
          </a:prstGeom>
        </p:spPr>
      </p:pic>
      <p:cxnSp>
        <p:nvCxnSpPr>
          <p:cNvPr id="5" name="Gerader Verbinder 4"/>
          <p:cNvCxnSpPr/>
          <p:nvPr/>
        </p:nvCxnSpPr>
        <p:spPr bwMode="auto">
          <a:xfrm>
            <a:off x="1979712" y="4149080"/>
            <a:ext cx="144016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6447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000" dirty="0" err="1"/>
              <a:t>Ten</a:t>
            </a:r>
            <a:r>
              <a:rPr lang="de-CH" sz="2000" dirty="0"/>
              <a:t> </a:t>
            </a:r>
            <a:r>
              <a:rPr lang="de-CH" sz="2000" dirty="0" err="1"/>
              <a:t>of</a:t>
            </a:r>
            <a:r>
              <a:rPr lang="de-CH" sz="2000" dirty="0"/>
              <a:t> </a:t>
            </a:r>
            <a:r>
              <a:rPr lang="de-CH" sz="2000" dirty="0" err="1"/>
              <a:t>the</a:t>
            </a:r>
            <a:r>
              <a:rPr lang="de-CH" sz="2000" dirty="0"/>
              <a:t> </a:t>
            </a:r>
            <a:r>
              <a:rPr lang="de-CH" sz="2000" dirty="0" err="1"/>
              <a:t>following</a:t>
            </a:r>
            <a:r>
              <a:rPr lang="de-CH" sz="2000" dirty="0"/>
              <a:t> </a:t>
            </a:r>
            <a:r>
              <a:rPr lang="de-CH" sz="2000" dirty="0" err="1"/>
              <a:t>paragraphs</a:t>
            </a:r>
            <a:r>
              <a:rPr lang="de-CH" sz="2000" dirty="0"/>
              <a:t> </a:t>
            </a:r>
            <a:r>
              <a:rPr lang="de-CH" sz="2000" dirty="0" err="1"/>
              <a:t>have</a:t>
            </a:r>
            <a:r>
              <a:rPr lang="de-CH" sz="2000" dirty="0"/>
              <a:t> </a:t>
            </a:r>
            <a:r>
              <a:rPr lang="de-CH" sz="2000" dirty="0" err="1"/>
              <a:t>to</a:t>
            </a:r>
            <a:r>
              <a:rPr lang="de-CH" sz="2000" dirty="0"/>
              <a:t> </a:t>
            </a:r>
            <a:r>
              <a:rPr lang="de-CH" sz="2000" dirty="0" err="1"/>
              <a:t>be</a:t>
            </a:r>
            <a:r>
              <a:rPr lang="de-CH" sz="2000" dirty="0"/>
              <a:t> </a:t>
            </a:r>
            <a:r>
              <a:rPr lang="de-CH" sz="2000" dirty="0" err="1"/>
              <a:t>accepted</a:t>
            </a:r>
            <a:endParaRPr lang="en-US" sz="2000" dirty="0"/>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323528" y="2253716"/>
            <a:ext cx="7544853" cy="2883967"/>
          </a:xfrm>
          <a:prstGeom prst="rect">
            <a:avLst/>
          </a:prstGeom>
        </p:spPr>
      </p:pic>
    </p:spTree>
    <p:extLst>
      <p:ext uri="{BB962C8B-B14F-4D97-AF65-F5344CB8AC3E}">
        <p14:creationId xmlns:p14="http://schemas.microsoft.com/office/powerpoint/2010/main" val="187152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sz="2400" dirty="0"/>
              <a:t>About half the countries signed the Charter without any reservations. The most frequent reservations concern:</a:t>
            </a:r>
            <a:endParaRPr lang="de-CH" sz="2400" dirty="0"/>
          </a:p>
        </p:txBody>
      </p:sp>
      <p:sp>
        <p:nvSpPr>
          <p:cNvPr id="3" name="Inhaltsplatzhalter 2"/>
          <p:cNvSpPr>
            <a:spLocks noGrp="1"/>
          </p:cNvSpPr>
          <p:nvPr>
            <p:ph idx="1"/>
          </p:nvPr>
        </p:nvSpPr>
        <p:spPr/>
        <p:txBody>
          <a:bodyPr>
            <a:normAutofit/>
          </a:bodyPr>
          <a:lstStyle/>
          <a:p>
            <a:pPr lvl="0"/>
            <a:r>
              <a:rPr lang="en-GB" sz="1400" dirty="0"/>
              <a:t>article 4, paragraph 5 which demands that local authorities shall, “insofar as possible, be allowed discretion in adapting their exercise to local conditions”, </a:t>
            </a:r>
            <a:endParaRPr lang="de-CH" sz="1400" dirty="0"/>
          </a:p>
          <a:p>
            <a:pPr lvl="0"/>
            <a:r>
              <a:rPr lang="en-GB" sz="1400" dirty="0"/>
              <a:t>article 6, paragraph 2 which demands that the “conditions of service of local government employees shall be such as to permit the recruitment of high-quality staff on the basis of merit and competence; to this end adequate training opportunities, remuneration and career prospects shall be provided”, </a:t>
            </a:r>
            <a:endParaRPr lang="de-CH" sz="1400" dirty="0"/>
          </a:p>
          <a:p>
            <a:pPr lvl="0"/>
            <a:r>
              <a:rPr lang="en-GB" sz="1400" dirty="0"/>
              <a:t>article 7, paragraph 2 which demands that national regulations “shall allow for appropriate financial compensation for expenses incurred in the exercise of the office in question as well as, where appropriate, compensation for loss of earnings or remuneration for work done and corresponding social welfare protection”,</a:t>
            </a:r>
            <a:endParaRPr lang="de-CH" sz="1400" dirty="0"/>
          </a:p>
          <a:p>
            <a:pPr lvl="0"/>
            <a:r>
              <a:rPr lang="en-GB" sz="1400" dirty="0"/>
              <a:t>article 8, paragraph 2 which demands that “any administrative supervision of the activities of the local authorities shall normally aim only at ensuring compliance with the law and with constitutional principles. Administrative supervision may however be exercised with regard to expediency by higher-level authorities in respect of tasks the execution of which is delegated to local authorities”,</a:t>
            </a:r>
            <a:endParaRPr lang="de-CH" sz="1400" dirty="0"/>
          </a:p>
          <a:p>
            <a:pPr lvl="0"/>
            <a:r>
              <a:rPr lang="en-GB" sz="1400" dirty="0"/>
              <a:t>and the various paragraphs of article 9 which concerns the financial resources of local authorities, the principle of fiscal equivalence, the tax autonomy, financial equalization, non-conditional transfers and borrowing possibilities. </a:t>
            </a:r>
            <a:endParaRPr lang="de-CH" sz="1400" dirty="0"/>
          </a:p>
          <a:p>
            <a:pPr marL="0" indent="0">
              <a:buNone/>
            </a:pPr>
            <a:endParaRPr lang="de-CH" sz="1400" dirty="0"/>
          </a:p>
        </p:txBody>
      </p:sp>
      <p:cxnSp>
        <p:nvCxnSpPr>
          <p:cNvPr id="4" name="Gerader Verbinder 3">
            <a:extLst>
              <a:ext uri="{FF2B5EF4-FFF2-40B4-BE49-F238E27FC236}">
                <a16:creationId xmlns:a16="http://schemas.microsoft.com/office/drawing/2014/main" id="{DD755D8E-C563-4BC3-AA36-3C9251B22798}"/>
              </a:ext>
            </a:extLst>
          </p:cNvPr>
          <p:cNvCxnSpPr/>
          <p:nvPr/>
        </p:nvCxnSpPr>
        <p:spPr bwMode="auto">
          <a:xfrm>
            <a:off x="3131840" y="3645024"/>
            <a:ext cx="5328592"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83964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1259632" y="260648"/>
            <a:ext cx="6624736" cy="5121732"/>
          </a:xfrm>
          <a:prstGeom prst="rect">
            <a:avLst/>
          </a:prstGeom>
        </p:spPr>
      </p:pic>
    </p:spTree>
    <p:extLst>
      <p:ext uri="{BB962C8B-B14F-4D97-AF65-F5344CB8AC3E}">
        <p14:creationId xmlns:p14="http://schemas.microsoft.com/office/powerpoint/2010/main" val="2963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60648"/>
            <a:ext cx="7480234" cy="4320480"/>
          </a:xfrm>
        </p:spPr>
      </p:pic>
      <p:pic>
        <p:nvPicPr>
          <p:cNvPr id="7" name="Grafik 6"/>
          <p:cNvPicPr>
            <a:picLocks noChangeAspect="1"/>
          </p:cNvPicPr>
          <p:nvPr/>
        </p:nvPicPr>
        <p:blipFill>
          <a:blip r:embed="rId3"/>
          <a:stretch>
            <a:fillRect/>
          </a:stretch>
        </p:blipFill>
        <p:spPr>
          <a:xfrm>
            <a:off x="5076056" y="3645024"/>
            <a:ext cx="3541063" cy="2669537"/>
          </a:xfrm>
          <a:prstGeom prst="rect">
            <a:avLst/>
          </a:prstGeom>
        </p:spPr>
      </p:pic>
    </p:spTree>
    <p:extLst>
      <p:ext uri="{BB962C8B-B14F-4D97-AF65-F5344CB8AC3E}">
        <p14:creationId xmlns:p14="http://schemas.microsoft.com/office/powerpoint/2010/main" val="1910683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Mandate and </a:t>
            </a:r>
            <a:r>
              <a:rPr lang="de-CH" dirty="0" err="1"/>
              <a:t>interest</a:t>
            </a:r>
            <a:r>
              <a:rPr lang="de-CH" dirty="0"/>
              <a:t> </a:t>
            </a:r>
            <a:r>
              <a:rPr lang="de-CH" dirty="0" err="1"/>
              <a:t>of</a:t>
            </a:r>
            <a:r>
              <a:rPr lang="de-CH" dirty="0"/>
              <a:t> </a:t>
            </a:r>
            <a:r>
              <a:rPr lang="de-CH" dirty="0" err="1"/>
              <a:t>the</a:t>
            </a:r>
            <a:r>
              <a:rPr lang="de-CH" dirty="0"/>
              <a:t> European </a:t>
            </a:r>
            <a:r>
              <a:rPr lang="de-CH" dirty="0" err="1"/>
              <a:t>Commission</a:t>
            </a:r>
            <a:endParaRPr lang="en-US" dirty="0"/>
          </a:p>
        </p:txBody>
      </p:sp>
      <p:sp>
        <p:nvSpPr>
          <p:cNvPr id="3" name="Inhaltsplatzhalter 2"/>
          <p:cNvSpPr>
            <a:spLocks noGrp="1"/>
          </p:cNvSpPr>
          <p:nvPr>
            <p:ph idx="1"/>
          </p:nvPr>
        </p:nvSpPr>
        <p:spPr>
          <a:xfrm>
            <a:off x="228600" y="1700808"/>
            <a:ext cx="8686800" cy="4343400"/>
          </a:xfrm>
        </p:spPr>
        <p:txBody>
          <a:bodyPr/>
          <a:lstStyle/>
          <a:p>
            <a:r>
              <a:rPr lang="en-US" sz="1800" dirty="0"/>
              <a:t>The study was initiated by the Directorate-General for Regional and Urban Policy of the European Commission (Tender No 2014.CE.16.BAT.031: “Self-rule Index for Local Authorities”).</a:t>
            </a:r>
          </a:p>
          <a:p>
            <a:endParaRPr lang="de-CH" sz="1800" dirty="0"/>
          </a:p>
          <a:p>
            <a:r>
              <a:rPr lang="de-CH" sz="1800" dirty="0" err="1"/>
              <a:t>Going</a:t>
            </a:r>
            <a:r>
              <a:rPr lang="de-CH" sz="1800" dirty="0"/>
              <a:t> </a:t>
            </a:r>
            <a:r>
              <a:rPr lang="de-CH" sz="1800" dirty="0" err="1"/>
              <a:t>beyond</a:t>
            </a:r>
            <a:r>
              <a:rPr lang="de-CH" sz="1800" dirty="0"/>
              <a:t> </a:t>
            </a:r>
            <a:r>
              <a:rPr lang="de-CH" sz="1800" dirty="0" err="1"/>
              <a:t>fiscal</a:t>
            </a:r>
            <a:r>
              <a:rPr lang="de-CH" sz="1800" dirty="0"/>
              <a:t> </a:t>
            </a:r>
            <a:r>
              <a:rPr lang="de-CH" sz="1800" dirty="0" err="1"/>
              <a:t>autonomy</a:t>
            </a:r>
            <a:r>
              <a:rPr lang="de-CH" sz="1800" dirty="0"/>
              <a:t> and </a:t>
            </a:r>
            <a:r>
              <a:rPr lang="de-CH" sz="1800" dirty="0" err="1"/>
              <a:t>local</a:t>
            </a:r>
            <a:r>
              <a:rPr lang="de-CH" sz="1800" dirty="0"/>
              <a:t> </a:t>
            </a:r>
            <a:r>
              <a:rPr lang="de-CH" sz="1800" dirty="0" err="1"/>
              <a:t>government</a:t>
            </a:r>
            <a:r>
              <a:rPr lang="de-CH" sz="1800" dirty="0"/>
              <a:t> </a:t>
            </a:r>
            <a:r>
              <a:rPr lang="de-CH" sz="1800" dirty="0" err="1"/>
              <a:t>expenditures</a:t>
            </a:r>
            <a:r>
              <a:rPr lang="de-CH" sz="1800" dirty="0"/>
              <a:t> </a:t>
            </a:r>
            <a:r>
              <a:rPr lang="de-CH" sz="1800" dirty="0" err="1"/>
              <a:t>as</a:t>
            </a:r>
            <a:r>
              <a:rPr lang="de-CH" sz="1800" dirty="0"/>
              <a:t> a </a:t>
            </a:r>
            <a:r>
              <a:rPr lang="de-CH" sz="1800" dirty="0" err="1"/>
              <a:t>percentage</a:t>
            </a:r>
            <a:r>
              <a:rPr lang="de-CH" sz="1800" dirty="0"/>
              <a:t> </a:t>
            </a:r>
            <a:r>
              <a:rPr lang="de-CH" sz="1800" dirty="0" err="1"/>
              <a:t>of</a:t>
            </a:r>
            <a:r>
              <a:rPr lang="de-CH" sz="1800" dirty="0"/>
              <a:t> total </a:t>
            </a:r>
            <a:r>
              <a:rPr lang="de-CH" sz="1800" dirty="0" err="1"/>
              <a:t>government</a:t>
            </a:r>
            <a:r>
              <a:rPr lang="de-CH" sz="1800" dirty="0"/>
              <a:t> </a:t>
            </a:r>
            <a:r>
              <a:rPr lang="de-CH" sz="1800" dirty="0" err="1"/>
              <a:t>expenditures</a:t>
            </a:r>
            <a:endParaRPr lang="de-CH" sz="1800" dirty="0"/>
          </a:p>
          <a:p>
            <a:endParaRPr lang="de-CH" sz="1800" dirty="0"/>
          </a:p>
          <a:p>
            <a:r>
              <a:rPr lang="en-US" sz="1800" dirty="0"/>
              <a:t>Big parts of the cohesion policy funding aim at improving institutional capacity and public administration, particularly on local level. Since the absorption rate of cohesion policy funding for the 2007–2013 has shown to be very low in some cases (European Commission 2014) and the expected goals could not be reached, it has become a key objective for the period 2014–2020 to strengthen local authorities.</a:t>
            </a:r>
            <a:endParaRPr lang="de-CH" sz="1800" dirty="0"/>
          </a:p>
          <a:p>
            <a:endParaRPr lang="de-CH" sz="2000" dirty="0"/>
          </a:p>
          <a:p>
            <a:endParaRPr lang="de-CH" dirty="0"/>
          </a:p>
          <a:p>
            <a:endParaRPr lang="de-CH" dirty="0"/>
          </a:p>
          <a:p>
            <a:endParaRPr lang="de-CH" dirty="0"/>
          </a:p>
          <a:p>
            <a:endParaRPr lang="en-US" dirty="0"/>
          </a:p>
        </p:txBody>
      </p:sp>
    </p:spTree>
    <p:extLst>
      <p:ext uri="{BB962C8B-B14F-4D97-AF65-F5344CB8AC3E}">
        <p14:creationId xmlns:p14="http://schemas.microsoft.com/office/powerpoint/2010/main" val="1778423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515" y="184076"/>
            <a:ext cx="8686800" cy="990600"/>
          </a:xfrm>
        </p:spPr>
        <p:txBody>
          <a:bodyPr/>
          <a:lstStyle/>
          <a:p>
            <a:r>
              <a:rPr lang="en-US" sz="2800" dirty="0"/>
              <a:t>Background to the LAI project</a:t>
            </a:r>
          </a:p>
        </p:txBody>
      </p:sp>
      <p:sp>
        <p:nvSpPr>
          <p:cNvPr id="3" name="Espace réservé du contenu 2"/>
          <p:cNvSpPr>
            <a:spLocks noGrp="1"/>
          </p:cNvSpPr>
          <p:nvPr>
            <p:ph idx="1"/>
          </p:nvPr>
        </p:nvSpPr>
        <p:spPr>
          <a:xfrm>
            <a:off x="205515" y="1628800"/>
            <a:ext cx="8686800" cy="4127376"/>
          </a:xfrm>
        </p:spPr>
        <p:txBody>
          <a:bodyPr/>
          <a:lstStyle/>
          <a:p>
            <a:pPr>
              <a:spcBef>
                <a:spcPts val="1800"/>
              </a:spcBef>
            </a:pPr>
            <a:r>
              <a:rPr lang="en-US" sz="1800" dirty="0"/>
              <a:t>Report for the European Commission on the </a:t>
            </a:r>
            <a:r>
              <a:rPr lang="en-US" sz="1800" b="1" dirty="0"/>
              <a:t>changes</a:t>
            </a:r>
            <a:r>
              <a:rPr lang="en-US" sz="1800" dirty="0"/>
              <a:t> in amount of decentralisation in the EU, with a measure that </a:t>
            </a:r>
            <a:r>
              <a:rPr lang="en-US" sz="1800" b="1" dirty="0"/>
              <a:t>goes beyond the share of funds</a:t>
            </a:r>
            <a:r>
              <a:rPr lang="en-US" sz="1800" dirty="0"/>
              <a:t> managed by local authorities</a:t>
            </a:r>
          </a:p>
          <a:p>
            <a:pPr>
              <a:spcBef>
                <a:spcPts val="1800"/>
              </a:spcBef>
            </a:pPr>
            <a:r>
              <a:rPr lang="en-US" sz="1800" dirty="0"/>
              <a:t>Co-ordination of the project by Prof. Dr. Andreas Ladner and Dr. Nicolas Keuffer (IDHEAP), in close cooperation with Prof. Dr. Harald Baldersheim (University of Oslo)</a:t>
            </a:r>
          </a:p>
          <a:p>
            <a:pPr>
              <a:spcBef>
                <a:spcPts val="1800"/>
              </a:spcBef>
            </a:pPr>
            <a:r>
              <a:rPr lang="en-US" sz="1800" dirty="0"/>
              <a:t>A methodology that should correspond as closely as possible with the one of the Regional Authority Index (RAI)</a:t>
            </a:r>
          </a:p>
          <a:p>
            <a:pPr>
              <a:spcBef>
                <a:spcPts val="1800"/>
              </a:spcBef>
            </a:pPr>
            <a:r>
              <a:rPr lang="en-US" sz="1800" dirty="0"/>
              <a:t>A large scope: </a:t>
            </a:r>
            <a:r>
              <a:rPr lang="en-US" sz="1800" b="1" dirty="0"/>
              <a:t>39 countries</a:t>
            </a:r>
            <a:r>
              <a:rPr lang="en-US" sz="1800" dirty="0"/>
              <a:t> and 25 years (</a:t>
            </a:r>
            <a:r>
              <a:rPr lang="en-US" sz="1800" b="1" dirty="0"/>
              <a:t>1990-2014</a:t>
            </a:r>
            <a:r>
              <a:rPr lang="en-US" sz="1800" dirty="0"/>
              <a:t>) covered</a:t>
            </a:r>
          </a:p>
          <a:p>
            <a:pPr>
              <a:spcBef>
                <a:spcPts val="1800"/>
              </a:spcBef>
            </a:pPr>
            <a:r>
              <a:rPr lang="en-US" sz="1800" dirty="0"/>
              <a:t>One year to collect the data, from October 2014 to November 2015</a:t>
            </a:r>
          </a:p>
        </p:txBody>
      </p:sp>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19</a:t>
            </a:fld>
            <a:endParaRPr lang="fr-FR" altLang="fr-FR" dirty="0"/>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Tree>
    <p:extLst>
      <p:ext uri="{BB962C8B-B14F-4D97-AF65-F5344CB8AC3E}">
        <p14:creationId xmlns:p14="http://schemas.microsoft.com/office/powerpoint/2010/main" val="446611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46BD5-B262-4742-9397-5A04BE65812B}"/>
              </a:ext>
            </a:extLst>
          </p:cNvPr>
          <p:cNvSpPr>
            <a:spLocks noGrp="1"/>
          </p:cNvSpPr>
          <p:nvPr>
            <p:ph type="title"/>
          </p:nvPr>
        </p:nvSpPr>
        <p:spPr>
          <a:xfrm>
            <a:off x="228600" y="151258"/>
            <a:ext cx="8686800" cy="990600"/>
          </a:xfrm>
        </p:spPr>
        <p:txBody>
          <a:bodyPr/>
          <a:lstStyle/>
          <a:p>
            <a:r>
              <a:rPr lang="de-CH" dirty="0"/>
              <a:t>Intro</a:t>
            </a:r>
          </a:p>
        </p:txBody>
      </p:sp>
      <p:sp>
        <p:nvSpPr>
          <p:cNvPr id="3" name="Inhaltsplatzhalter 2">
            <a:extLst>
              <a:ext uri="{FF2B5EF4-FFF2-40B4-BE49-F238E27FC236}">
                <a16:creationId xmlns:a16="http://schemas.microsoft.com/office/drawing/2014/main" id="{22E8F111-9102-45B6-AA51-F2D2B8C9F125}"/>
              </a:ext>
            </a:extLst>
          </p:cNvPr>
          <p:cNvSpPr>
            <a:spLocks noGrp="1"/>
          </p:cNvSpPr>
          <p:nvPr>
            <p:ph idx="1"/>
          </p:nvPr>
        </p:nvSpPr>
        <p:spPr/>
        <p:txBody>
          <a:bodyPr/>
          <a:lstStyle/>
          <a:p>
            <a:pPr marL="0" indent="0">
              <a:buNone/>
            </a:pPr>
            <a:endParaRPr lang="de-CH" dirty="0"/>
          </a:p>
          <a:p>
            <a:endParaRPr lang="de-CH" dirty="0"/>
          </a:p>
          <a:p>
            <a:endParaRPr lang="de-CH" dirty="0"/>
          </a:p>
          <a:p>
            <a:endParaRPr lang="de-CH" dirty="0"/>
          </a:p>
          <a:p>
            <a:endParaRPr lang="de-CH" dirty="0"/>
          </a:p>
          <a:p>
            <a:endParaRPr lang="de-CH" dirty="0"/>
          </a:p>
          <a:p>
            <a:endParaRPr lang="de-CH" dirty="0"/>
          </a:p>
          <a:p>
            <a:r>
              <a:rPr lang="en-IE" dirty="0"/>
              <a:t>“Dual-comparative” research project</a:t>
            </a:r>
            <a:r>
              <a:rPr lang="de-CH" dirty="0"/>
              <a:t> </a:t>
            </a:r>
          </a:p>
        </p:txBody>
      </p:sp>
      <p:pic>
        <p:nvPicPr>
          <p:cNvPr id="5" name="Grafik 4">
            <a:extLst>
              <a:ext uri="{FF2B5EF4-FFF2-40B4-BE49-F238E27FC236}">
                <a16:creationId xmlns:a16="http://schemas.microsoft.com/office/drawing/2014/main" id="{2E0B542E-F318-4C28-B118-FDAB90404ECF}"/>
              </a:ext>
            </a:extLst>
          </p:cNvPr>
          <p:cNvPicPr>
            <a:picLocks noChangeAspect="1"/>
          </p:cNvPicPr>
          <p:nvPr/>
        </p:nvPicPr>
        <p:blipFill>
          <a:blip r:embed="rId2"/>
          <a:stretch>
            <a:fillRect/>
          </a:stretch>
        </p:blipFill>
        <p:spPr>
          <a:xfrm>
            <a:off x="4586486" y="1229182"/>
            <a:ext cx="4328914" cy="3219218"/>
          </a:xfrm>
          <a:prstGeom prst="rect">
            <a:avLst/>
          </a:prstGeom>
        </p:spPr>
      </p:pic>
      <p:pic>
        <p:nvPicPr>
          <p:cNvPr id="7" name="Grafik 6">
            <a:extLst>
              <a:ext uri="{FF2B5EF4-FFF2-40B4-BE49-F238E27FC236}">
                <a16:creationId xmlns:a16="http://schemas.microsoft.com/office/drawing/2014/main" id="{04B7D35B-9D2E-40E5-955F-9D2EF86DB0C2}"/>
              </a:ext>
            </a:extLst>
          </p:cNvPr>
          <p:cNvPicPr>
            <a:picLocks noChangeAspect="1"/>
          </p:cNvPicPr>
          <p:nvPr/>
        </p:nvPicPr>
        <p:blipFill>
          <a:blip r:embed="rId3"/>
          <a:stretch>
            <a:fillRect/>
          </a:stretch>
        </p:blipFill>
        <p:spPr>
          <a:xfrm>
            <a:off x="249360" y="1436676"/>
            <a:ext cx="4233104" cy="3149716"/>
          </a:xfrm>
          <a:prstGeom prst="rect">
            <a:avLst/>
          </a:prstGeom>
        </p:spPr>
      </p:pic>
    </p:spTree>
    <p:extLst>
      <p:ext uri="{BB962C8B-B14F-4D97-AF65-F5344CB8AC3E}">
        <p14:creationId xmlns:p14="http://schemas.microsoft.com/office/powerpoint/2010/main" val="34095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sp>
        <p:nvSpPr>
          <p:cNvPr id="3" name="Inhaltsplatzhalter 2"/>
          <p:cNvSpPr>
            <a:spLocks noGrp="1"/>
          </p:cNvSpPr>
          <p:nvPr>
            <p:ph idx="1"/>
          </p:nvPr>
        </p:nvSpPr>
        <p:spPr/>
        <p:txBody>
          <a:bodyPr/>
          <a:lstStyle/>
          <a:p>
            <a:endParaRPr lang="de-CH"/>
          </a:p>
        </p:txBody>
      </p:sp>
      <p:sp>
        <p:nvSpPr>
          <p:cNvPr id="4" name="Foliennummernplatzhalter 3"/>
          <p:cNvSpPr>
            <a:spLocks noGrp="1"/>
          </p:cNvSpPr>
          <p:nvPr>
            <p:ph type="sldNum" sz="quarter" idx="11"/>
          </p:nvPr>
        </p:nvSpPr>
        <p:spPr/>
        <p:txBody>
          <a:bodyPr/>
          <a:lstStyle/>
          <a:p>
            <a:pPr>
              <a:defRPr/>
            </a:pPr>
            <a:r>
              <a:rPr lang="fr-FR"/>
              <a:t>| </a:t>
            </a:r>
            <a:r>
              <a:rPr lang="fr-FR">
                <a:solidFill>
                  <a:schemeClr val="bg2"/>
                </a:solidFill>
              </a:rPr>
              <a:t>Diapositive </a:t>
            </a:r>
            <a:fld id="{BD5916F8-1878-4F70-BC71-CACDD71767FB}" type="slidenum">
              <a:rPr lang="fr-FR" smtClean="0">
                <a:solidFill>
                  <a:schemeClr val="bg2"/>
                </a:solidFill>
              </a:rPr>
              <a:pPr>
                <a:defRPr/>
              </a:pPr>
              <a:t>20</a:t>
            </a:fld>
            <a:r>
              <a:rPr lang="fr-FR">
                <a:solidFill>
                  <a:schemeClr val="bg2"/>
                </a:solidFill>
              </a:rPr>
              <a:t> </a:t>
            </a:r>
            <a:r>
              <a:rPr lang="fr-FR"/>
              <a:t>|</a:t>
            </a:r>
          </a:p>
        </p:txBody>
      </p:sp>
      <p:pic>
        <p:nvPicPr>
          <p:cNvPr id="5" name="Grafik 4"/>
          <p:cNvPicPr>
            <a:picLocks noChangeAspect="1"/>
          </p:cNvPicPr>
          <p:nvPr/>
        </p:nvPicPr>
        <p:blipFill>
          <a:blip r:embed="rId2"/>
          <a:stretch>
            <a:fillRect/>
          </a:stretch>
        </p:blipFill>
        <p:spPr>
          <a:xfrm>
            <a:off x="1793786" y="1052736"/>
            <a:ext cx="5556427" cy="3997742"/>
          </a:xfrm>
          <a:prstGeom prst="rect">
            <a:avLst/>
          </a:prstGeom>
        </p:spPr>
      </p:pic>
    </p:spTree>
    <p:extLst>
      <p:ext uri="{BB962C8B-B14F-4D97-AF65-F5344CB8AC3E}">
        <p14:creationId xmlns:p14="http://schemas.microsoft.com/office/powerpoint/2010/main" val="1171345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1258888" y="404813"/>
            <a:ext cx="7489825" cy="647700"/>
          </a:xfrm>
        </p:spPr>
        <p:txBody>
          <a:bodyPr/>
          <a:lstStyle/>
          <a:p>
            <a:r>
              <a:rPr lang="fr-CH" altLang="de-DE" sz="2000" dirty="0"/>
              <a:t>Hooghe et al.: </a:t>
            </a:r>
            <a:r>
              <a:rPr lang="fr-CH" altLang="de-DE" sz="2000" dirty="0" err="1"/>
              <a:t>Regional</a:t>
            </a:r>
            <a:r>
              <a:rPr lang="fr-CH" altLang="de-DE" sz="2000" dirty="0"/>
              <a:t> </a:t>
            </a:r>
            <a:r>
              <a:rPr lang="fr-CH" altLang="de-DE" sz="2000" dirty="0" err="1"/>
              <a:t>Authority</a:t>
            </a:r>
            <a:r>
              <a:rPr lang="fr-CH" altLang="de-DE" sz="2000" dirty="0"/>
              <a:t> Index</a:t>
            </a:r>
          </a:p>
        </p:txBody>
      </p:sp>
      <p:sp>
        <p:nvSpPr>
          <p:cNvPr id="83971" name="Inhaltsplatzhalter 2"/>
          <p:cNvSpPr>
            <a:spLocks noGrp="1"/>
          </p:cNvSpPr>
          <p:nvPr>
            <p:ph idx="1"/>
          </p:nvPr>
        </p:nvSpPr>
        <p:spPr>
          <a:xfrm>
            <a:off x="228600" y="1254919"/>
            <a:ext cx="8686800" cy="4343400"/>
          </a:xfrm>
        </p:spPr>
        <p:txBody>
          <a:bodyPr/>
          <a:lstStyle/>
          <a:p>
            <a:endParaRPr lang="de-CH" altLang="de-DE" dirty="0"/>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427163"/>
            <a:ext cx="8486775" cy="399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228600" y="5497541"/>
            <a:ext cx="8486775" cy="600164"/>
          </a:xfrm>
          <a:prstGeom prst="rect">
            <a:avLst/>
          </a:prstGeom>
          <a:noFill/>
        </p:spPr>
        <p:txBody>
          <a:bodyPr>
            <a:spAutoFit/>
          </a:bodyPr>
          <a:lstStyle/>
          <a:p>
            <a:pPr algn="l">
              <a:defRPr/>
            </a:pPr>
            <a:r>
              <a:rPr lang="fr-CH" sz="1100" dirty="0">
                <a:latin typeface="+mj-lt"/>
              </a:rPr>
              <a:t>Source: Hooghe, </a:t>
            </a:r>
            <a:r>
              <a:rPr lang="fr-CH" sz="1100" dirty="0" err="1">
                <a:latin typeface="+mj-lt"/>
              </a:rPr>
              <a:t>Liesbet</a:t>
            </a:r>
            <a:r>
              <a:rPr lang="fr-CH" sz="1100" dirty="0">
                <a:latin typeface="+mj-lt"/>
              </a:rPr>
              <a:t>, Gary Marks, </a:t>
            </a:r>
            <a:r>
              <a:rPr lang="fr-CH" sz="1100" dirty="0" err="1">
                <a:latin typeface="+mj-lt"/>
              </a:rPr>
              <a:t>Arjan</a:t>
            </a:r>
            <a:r>
              <a:rPr lang="fr-CH" sz="1100" dirty="0">
                <a:latin typeface="+mj-lt"/>
              </a:rPr>
              <a:t> H. </a:t>
            </a:r>
            <a:r>
              <a:rPr lang="fr-CH" sz="1100" dirty="0" err="1">
                <a:latin typeface="+mj-lt"/>
              </a:rPr>
              <a:t>Schakel</a:t>
            </a:r>
            <a:r>
              <a:rPr lang="fr-CH" sz="1100" dirty="0">
                <a:latin typeface="+mj-lt"/>
              </a:rPr>
              <a:t>, Sandra Chapman, Sara </a:t>
            </a:r>
            <a:r>
              <a:rPr lang="fr-CH" sz="1100" dirty="0" err="1">
                <a:latin typeface="+mj-lt"/>
              </a:rPr>
              <a:t>Niedzwiecki</a:t>
            </a:r>
            <a:r>
              <a:rPr lang="fr-CH" sz="1100" dirty="0">
                <a:latin typeface="+mj-lt"/>
              </a:rPr>
              <a:t>, Sarah </a:t>
            </a:r>
            <a:r>
              <a:rPr lang="fr-CH" sz="1100" dirty="0" err="1">
                <a:latin typeface="+mj-lt"/>
              </a:rPr>
              <a:t>Shair-Rosenfield</a:t>
            </a:r>
            <a:r>
              <a:rPr lang="fr-CH" sz="1100" dirty="0">
                <a:latin typeface="+mj-lt"/>
              </a:rPr>
              <a:t> (</a:t>
            </a:r>
            <a:r>
              <a:rPr lang="fr-CH" sz="1100" dirty="0" err="1">
                <a:latin typeface="+mj-lt"/>
              </a:rPr>
              <a:t>forthcoming</a:t>
            </a:r>
            <a:r>
              <a:rPr lang="fr-CH" sz="1100" dirty="0">
                <a:latin typeface="+mj-lt"/>
              </a:rPr>
              <a:t>). </a:t>
            </a:r>
            <a:r>
              <a:rPr lang="fr-CH" sz="1100" dirty="0" err="1">
                <a:latin typeface="+mj-lt"/>
              </a:rPr>
              <a:t>Governance</a:t>
            </a:r>
            <a:r>
              <a:rPr lang="fr-CH" sz="1100" dirty="0">
                <a:latin typeface="+mj-lt"/>
              </a:rPr>
              <a:t> </a:t>
            </a:r>
            <a:r>
              <a:rPr lang="fr-CH" sz="1100" dirty="0" err="1">
                <a:latin typeface="+mj-lt"/>
              </a:rPr>
              <a:t>Below</a:t>
            </a:r>
            <a:r>
              <a:rPr lang="fr-CH" sz="1100" dirty="0">
                <a:latin typeface="+mj-lt"/>
              </a:rPr>
              <a:t> the Stat : </a:t>
            </a:r>
            <a:r>
              <a:rPr lang="fr-CH" sz="1100" dirty="0" err="1">
                <a:latin typeface="+mj-lt"/>
              </a:rPr>
              <a:t>Regional</a:t>
            </a:r>
            <a:r>
              <a:rPr lang="fr-CH" sz="1100" dirty="0">
                <a:latin typeface="+mj-lt"/>
              </a:rPr>
              <a:t> </a:t>
            </a:r>
            <a:r>
              <a:rPr lang="fr-CH" sz="1100" dirty="0" err="1">
                <a:latin typeface="+mj-lt"/>
              </a:rPr>
              <a:t>Authority</a:t>
            </a:r>
            <a:r>
              <a:rPr lang="fr-CH" sz="1100" dirty="0">
                <a:latin typeface="+mj-lt"/>
              </a:rPr>
              <a:t> in 81 Countries. Oxford: OUP. Estimations personnelles, écart d’agrégation</a:t>
            </a:r>
          </a:p>
        </p:txBody>
      </p:sp>
      <p:sp>
        <p:nvSpPr>
          <p:cNvPr id="83974" name="Ellipse 5"/>
          <p:cNvSpPr>
            <a:spLocks noChangeArrowheads="1"/>
          </p:cNvSpPr>
          <p:nvPr/>
        </p:nvSpPr>
        <p:spPr bwMode="auto">
          <a:xfrm rot="2735433">
            <a:off x="1516856" y="4112419"/>
            <a:ext cx="204788" cy="990600"/>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Tree>
    <p:extLst>
      <p:ext uri="{BB962C8B-B14F-4D97-AF65-F5344CB8AC3E}">
        <p14:creationId xmlns:p14="http://schemas.microsoft.com/office/powerpoint/2010/main" val="728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Theoretical</a:t>
            </a:r>
            <a:r>
              <a:rPr lang="de-CH" dirty="0"/>
              <a:t> </a:t>
            </a:r>
            <a:r>
              <a:rPr lang="de-CH" dirty="0" err="1"/>
              <a:t>Concerns</a:t>
            </a:r>
            <a:endParaRPr lang="en-US" dirty="0"/>
          </a:p>
        </p:txBody>
      </p:sp>
      <p:sp>
        <p:nvSpPr>
          <p:cNvPr id="3" name="Inhaltsplatzhalter 2"/>
          <p:cNvSpPr>
            <a:spLocks noGrp="1"/>
          </p:cNvSpPr>
          <p:nvPr>
            <p:ph idx="1"/>
          </p:nvPr>
        </p:nvSpPr>
        <p:spPr/>
        <p:txBody>
          <a:bodyPr/>
          <a:lstStyle/>
          <a:p>
            <a:endParaRPr lang="en-US"/>
          </a:p>
        </p:txBody>
      </p:sp>
    </p:spTree>
    <p:extLst>
      <p:ext uri="{BB962C8B-B14F-4D97-AF65-F5344CB8AC3E}">
        <p14:creationId xmlns:p14="http://schemas.microsoft.com/office/powerpoint/2010/main" val="2521882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Legalistic Approach and the “Old” Institutionalism</a:t>
            </a:r>
          </a:p>
        </p:txBody>
      </p:sp>
      <p:sp>
        <p:nvSpPr>
          <p:cNvPr id="3" name="Inhaltsplatzhalter 2"/>
          <p:cNvSpPr>
            <a:spLocks noGrp="1"/>
          </p:cNvSpPr>
          <p:nvPr>
            <p:ph idx="1"/>
          </p:nvPr>
        </p:nvSpPr>
        <p:spPr>
          <a:xfrm>
            <a:off x="228600" y="1916832"/>
            <a:ext cx="8686800" cy="3767336"/>
          </a:xfrm>
        </p:spPr>
        <p:txBody>
          <a:bodyPr/>
          <a:lstStyle/>
          <a:p>
            <a:r>
              <a:rPr lang="en-US" sz="2000" dirty="0"/>
              <a:t>Local Autonomy as the “Freedom from”, “Freedom to” and “Reflection of Local Identity” (Pratchett 2004)</a:t>
            </a:r>
          </a:p>
          <a:p>
            <a:endParaRPr lang="en-US" sz="2000" dirty="0"/>
          </a:p>
          <a:p>
            <a:r>
              <a:rPr lang="de-CH" sz="2000" dirty="0"/>
              <a:t>Clark (1984): The power </a:t>
            </a:r>
            <a:r>
              <a:rPr lang="de-CH" sz="2000" dirty="0" err="1"/>
              <a:t>of</a:t>
            </a:r>
            <a:r>
              <a:rPr lang="de-CH" sz="2000" dirty="0"/>
              <a:t> </a:t>
            </a:r>
            <a:r>
              <a:rPr lang="de-CH" sz="2000" dirty="0" err="1"/>
              <a:t>initiation</a:t>
            </a:r>
            <a:r>
              <a:rPr lang="de-CH" sz="2000" dirty="0"/>
              <a:t> and </a:t>
            </a:r>
            <a:r>
              <a:rPr lang="de-CH" sz="2000" dirty="0" err="1"/>
              <a:t>the</a:t>
            </a:r>
            <a:r>
              <a:rPr lang="de-CH" sz="2000" dirty="0"/>
              <a:t> power </a:t>
            </a:r>
            <a:r>
              <a:rPr lang="de-CH" sz="2000" dirty="0" err="1"/>
              <a:t>of</a:t>
            </a:r>
            <a:r>
              <a:rPr lang="de-CH" sz="2000" dirty="0"/>
              <a:t> </a:t>
            </a:r>
            <a:r>
              <a:rPr lang="de-CH" sz="2000" dirty="0" err="1"/>
              <a:t>immunity</a:t>
            </a:r>
            <a:endParaRPr lang="de-CH" sz="2000" dirty="0"/>
          </a:p>
          <a:p>
            <a:endParaRPr lang="de-CH" sz="2000" dirty="0"/>
          </a:p>
          <a:p>
            <a:r>
              <a:rPr lang="de-CH" sz="2000" dirty="0"/>
              <a:t>Gurr and King (1987): </a:t>
            </a:r>
            <a:r>
              <a:rPr lang="de-CH" sz="2000" dirty="0" err="1"/>
              <a:t>autonomy</a:t>
            </a:r>
            <a:r>
              <a:rPr lang="de-CH" sz="2000" dirty="0"/>
              <a:t> </a:t>
            </a:r>
            <a:r>
              <a:rPr lang="de-CH" sz="2000" dirty="0" err="1"/>
              <a:t>has</a:t>
            </a:r>
            <a:r>
              <a:rPr lang="de-CH" sz="2000" dirty="0"/>
              <a:t> a </a:t>
            </a:r>
            <a:r>
              <a:rPr lang="de-CH" sz="2000" dirty="0" err="1"/>
              <a:t>vertical</a:t>
            </a:r>
            <a:r>
              <a:rPr lang="de-CH" sz="2000" dirty="0"/>
              <a:t> </a:t>
            </a:r>
            <a:r>
              <a:rPr lang="de-CH" sz="2000" dirty="0" err="1"/>
              <a:t>dimension</a:t>
            </a:r>
            <a:r>
              <a:rPr lang="de-CH" sz="2000" dirty="0"/>
              <a:t> (Type II </a:t>
            </a:r>
            <a:r>
              <a:rPr lang="de-CH" sz="2000" dirty="0" err="1"/>
              <a:t>autonomy</a:t>
            </a:r>
            <a:r>
              <a:rPr lang="de-CH" sz="2000" dirty="0"/>
              <a:t>) and horizontal </a:t>
            </a:r>
            <a:r>
              <a:rPr lang="de-CH" sz="2000" dirty="0" err="1"/>
              <a:t>dimension</a:t>
            </a:r>
            <a:r>
              <a:rPr lang="de-CH" sz="2000" dirty="0"/>
              <a:t> (Type I </a:t>
            </a:r>
            <a:r>
              <a:rPr lang="de-CH" sz="2000" dirty="0" err="1"/>
              <a:t>autonomy</a:t>
            </a:r>
            <a:r>
              <a:rPr lang="de-CH" sz="2000" dirty="0"/>
              <a:t>)</a:t>
            </a:r>
            <a:endParaRPr lang="en-US" dirty="0"/>
          </a:p>
        </p:txBody>
      </p:sp>
    </p:spTree>
    <p:extLst>
      <p:ext uri="{BB962C8B-B14F-4D97-AF65-F5344CB8AC3E}">
        <p14:creationId xmlns:p14="http://schemas.microsoft.com/office/powerpoint/2010/main" val="244300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The Functional Approach, Economic Theories</a:t>
            </a:r>
            <a:br>
              <a:rPr lang="en-US" sz="2400" dirty="0"/>
            </a:br>
            <a:r>
              <a:rPr lang="en-US" sz="2400" dirty="0"/>
              <a:t>and </a:t>
            </a:r>
            <a:r>
              <a:rPr lang="en-US" sz="2400" dirty="0" err="1"/>
              <a:t>Politikverflechtung</a:t>
            </a:r>
            <a:endParaRPr lang="en-US" sz="2400" dirty="0"/>
          </a:p>
        </p:txBody>
      </p:sp>
      <p:sp>
        <p:nvSpPr>
          <p:cNvPr id="3" name="Inhaltsplatzhalter 2"/>
          <p:cNvSpPr>
            <a:spLocks noGrp="1"/>
          </p:cNvSpPr>
          <p:nvPr>
            <p:ph idx="1"/>
          </p:nvPr>
        </p:nvSpPr>
        <p:spPr>
          <a:xfrm>
            <a:off x="228600" y="1988840"/>
            <a:ext cx="8686800" cy="3878560"/>
          </a:xfrm>
        </p:spPr>
        <p:txBody>
          <a:bodyPr/>
          <a:lstStyle/>
          <a:p>
            <a:r>
              <a:rPr lang="de-CH" sz="2000" dirty="0" err="1"/>
              <a:t>Decentralisation</a:t>
            </a:r>
            <a:r>
              <a:rPr lang="de-CH" sz="2000" dirty="0"/>
              <a:t> </a:t>
            </a:r>
            <a:r>
              <a:rPr lang="de-CH" sz="2000" dirty="0" err="1"/>
              <a:t>theories</a:t>
            </a:r>
            <a:r>
              <a:rPr lang="de-CH" sz="2000" dirty="0"/>
              <a:t> (Oates 1990, Buchanan 1950, </a:t>
            </a:r>
            <a:r>
              <a:rPr lang="de-CH" sz="2000" dirty="0" err="1"/>
              <a:t>Tiebout</a:t>
            </a:r>
            <a:r>
              <a:rPr lang="de-CH" sz="2000" dirty="0"/>
              <a:t> 1956, </a:t>
            </a:r>
            <a:r>
              <a:rPr lang="de-CH" sz="2000" dirty="0" err="1"/>
              <a:t>Musgrave</a:t>
            </a:r>
            <a:r>
              <a:rPr lang="de-CH" sz="2000" dirty="0"/>
              <a:t> 1959)</a:t>
            </a:r>
          </a:p>
          <a:p>
            <a:endParaRPr lang="de-CH" sz="2000" dirty="0"/>
          </a:p>
          <a:p>
            <a:r>
              <a:rPr lang="de-CH" sz="2000" dirty="0" err="1"/>
              <a:t>Many</a:t>
            </a:r>
            <a:r>
              <a:rPr lang="de-CH" sz="2000" dirty="0"/>
              <a:t> shared </a:t>
            </a:r>
            <a:r>
              <a:rPr lang="de-CH" sz="2000" dirty="0" err="1"/>
              <a:t>tasks</a:t>
            </a:r>
            <a:r>
              <a:rPr lang="de-CH" sz="2000" dirty="0"/>
              <a:t> (Politikverflechtung) (Scharpf 1978)</a:t>
            </a:r>
          </a:p>
          <a:p>
            <a:endParaRPr lang="de-CH" sz="2000" dirty="0"/>
          </a:p>
          <a:p>
            <a:r>
              <a:rPr lang="de-CH" sz="2000" dirty="0" err="1"/>
              <a:t>Local</a:t>
            </a:r>
            <a:r>
              <a:rPr lang="de-CH" sz="2000" dirty="0"/>
              <a:t> </a:t>
            </a:r>
            <a:r>
              <a:rPr lang="de-CH" sz="2000" dirty="0" err="1"/>
              <a:t>government</a:t>
            </a:r>
            <a:r>
              <a:rPr lang="de-CH" sz="2000" dirty="0"/>
              <a:t> </a:t>
            </a:r>
            <a:r>
              <a:rPr lang="de-CH" sz="2000" dirty="0" err="1"/>
              <a:t>as</a:t>
            </a:r>
            <a:r>
              <a:rPr lang="de-CH" sz="2000" dirty="0"/>
              <a:t> </a:t>
            </a:r>
            <a:r>
              <a:rPr lang="de-CH" sz="2000" dirty="0" err="1"/>
              <a:t>the</a:t>
            </a:r>
            <a:r>
              <a:rPr lang="de-CH" sz="2000" dirty="0"/>
              <a:t> </a:t>
            </a:r>
            <a:r>
              <a:rPr lang="de-CH" sz="2000" dirty="0" err="1"/>
              <a:t>range</a:t>
            </a:r>
            <a:r>
              <a:rPr lang="de-CH" sz="2000" dirty="0"/>
              <a:t> </a:t>
            </a:r>
            <a:r>
              <a:rPr lang="de-CH" sz="2000" dirty="0" err="1"/>
              <a:t>of</a:t>
            </a:r>
            <a:r>
              <a:rPr lang="de-CH" sz="2000" dirty="0"/>
              <a:t> </a:t>
            </a:r>
            <a:r>
              <a:rPr lang="de-CH" sz="2000" dirty="0" err="1"/>
              <a:t>functions</a:t>
            </a:r>
            <a:r>
              <a:rPr lang="de-CH" sz="2000" dirty="0"/>
              <a:t> (Vetter 2007)</a:t>
            </a:r>
          </a:p>
          <a:p>
            <a:endParaRPr lang="de-CH" dirty="0"/>
          </a:p>
          <a:p>
            <a:endParaRPr lang="en-US" dirty="0"/>
          </a:p>
        </p:txBody>
      </p:sp>
    </p:spTree>
    <p:extLst>
      <p:ext uri="{BB962C8B-B14F-4D97-AF65-F5344CB8AC3E}">
        <p14:creationId xmlns:p14="http://schemas.microsoft.com/office/powerpoint/2010/main" val="263822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The Organisational Approach, Democracy</a:t>
            </a:r>
            <a:br>
              <a:rPr lang="en-US" sz="2800" dirty="0"/>
            </a:br>
            <a:r>
              <a:rPr lang="en-US" sz="2800" dirty="0"/>
              <a:t>and Governance</a:t>
            </a:r>
          </a:p>
        </p:txBody>
      </p:sp>
      <p:sp>
        <p:nvSpPr>
          <p:cNvPr id="3" name="Inhaltsplatzhalter 2"/>
          <p:cNvSpPr>
            <a:spLocks noGrp="1"/>
          </p:cNvSpPr>
          <p:nvPr>
            <p:ph idx="1"/>
          </p:nvPr>
        </p:nvSpPr>
        <p:spPr>
          <a:xfrm>
            <a:off x="228600" y="1700808"/>
            <a:ext cx="8686800" cy="4166592"/>
          </a:xfrm>
        </p:spPr>
        <p:txBody>
          <a:bodyPr/>
          <a:lstStyle/>
          <a:p>
            <a:r>
              <a:rPr lang="en-US" sz="1800" dirty="0"/>
              <a:t>First, “contextual conditions” referring to the general judicial, socio-economic and historical determinants</a:t>
            </a:r>
          </a:p>
          <a:p>
            <a:r>
              <a:rPr lang="en-US" sz="1800" dirty="0"/>
              <a:t>Second, “structural conditions” which have to do with the relative position of local governments in terms of functional responsibilities and financial autonomy. This factor overlaps with the idea of fiscal decentralization.</a:t>
            </a:r>
          </a:p>
          <a:p>
            <a:r>
              <a:rPr lang="en-US" sz="1800" dirty="0"/>
              <a:t>Third, “institutional conditions” related to the size of local government, its internal </a:t>
            </a:r>
            <a:r>
              <a:rPr lang="en-US" sz="1800" dirty="0" err="1"/>
              <a:t>organisation</a:t>
            </a:r>
            <a:r>
              <a:rPr lang="en-US" sz="1800" dirty="0"/>
              <a:t>, financial budget and infrastructure</a:t>
            </a:r>
          </a:p>
          <a:p>
            <a:r>
              <a:rPr lang="en-US" sz="1800" dirty="0"/>
              <a:t>Last, the “human resource conditions” which refer basically to personnel management considerations (Reddy et al. 2015: 162)</a:t>
            </a:r>
          </a:p>
        </p:txBody>
      </p:sp>
    </p:spTree>
    <p:extLst>
      <p:ext uri="{BB962C8B-B14F-4D97-AF65-F5344CB8AC3E}">
        <p14:creationId xmlns:p14="http://schemas.microsoft.com/office/powerpoint/2010/main" val="395279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32656"/>
            <a:ext cx="8686800" cy="990600"/>
          </a:xfrm>
        </p:spPr>
        <p:txBody>
          <a:bodyPr/>
          <a:lstStyle/>
          <a:p>
            <a:r>
              <a:rPr lang="en-US" sz="2000" dirty="0"/>
              <a:t>The Politics Approach of Intergovernmental Relations</a:t>
            </a:r>
            <a:br>
              <a:rPr lang="en-US" sz="2000" dirty="0"/>
            </a:br>
            <a:r>
              <a:rPr lang="en-US" sz="2000" dirty="0"/>
              <a:t>and the Veto Players’ Theory</a:t>
            </a:r>
          </a:p>
        </p:txBody>
      </p:sp>
      <p:sp>
        <p:nvSpPr>
          <p:cNvPr id="3" name="Inhaltsplatzhalter 2"/>
          <p:cNvSpPr>
            <a:spLocks noGrp="1"/>
          </p:cNvSpPr>
          <p:nvPr>
            <p:ph idx="1"/>
          </p:nvPr>
        </p:nvSpPr>
        <p:spPr>
          <a:xfrm>
            <a:off x="228600" y="2204864"/>
            <a:ext cx="8686800" cy="3662536"/>
          </a:xfrm>
        </p:spPr>
        <p:txBody>
          <a:bodyPr/>
          <a:lstStyle/>
          <a:p>
            <a:r>
              <a:rPr lang="de-CH" sz="2000" dirty="0" err="1"/>
              <a:t>Local</a:t>
            </a:r>
            <a:r>
              <a:rPr lang="de-CH" sz="2000" dirty="0"/>
              <a:t> </a:t>
            </a:r>
            <a:r>
              <a:rPr lang="de-CH" sz="2000" dirty="0" err="1"/>
              <a:t>Government</a:t>
            </a:r>
            <a:r>
              <a:rPr lang="de-CH" sz="2000" dirty="0"/>
              <a:t> </a:t>
            </a:r>
            <a:r>
              <a:rPr lang="de-CH" sz="2000" dirty="0" err="1"/>
              <a:t>as</a:t>
            </a:r>
            <a:r>
              <a:rPr lang="de-CH" sz="2000" dirty="0"/>
              <a:t> </a:t>
            </a:r>
            <a:r>
              <a:rPr lang="de-CH" sz="2000" dirty="0" err="1"/>
              <a:t>veto</a:t>
            </a:r>
            <a:r>
              <a:rPr lang="de-CH" sz="2000" dirty="0"/>
              <a:t> </a:t>
            </a:r>
            <a:r>
              <a:rPr lang="de-CH" sz="2000" dirty="0" err="1"/>
              <a:t>players</a:t>
            </a:r>
            <a:r>
              <a:rPr lang="de-CH" sz="2000" dirty="0"/>
              <a:t> (</a:t>
            </a:r>
            <a:r>
              <a:rPr lang="de-CH" sz="2000" dirty="0" err="1"/>
              <a:t>Tsebelis</a:t>
            </a:r>
            <a:r>
              <a:rPr lang="de-CH" sz="2000" dirty="0"/>
              <a:t> 1995)</a:t>
            </a:r>
          </a:p>
          <a:p>
            <a:endParaRPr lang="de-CH" sz="2000" dirty="0"/>
          </a:p>
          <a:p>
            <a:r>
              <a:rPr lang="de-CH" sz="2000" dirty="0"/>
              <a:t>Organisation </a:t>
            </a:r>
            <a:r>
              <a:rPr lang="de-CH" sz="2000" dirty="0" err="1"/>
              <a:t>of</a:t>
            </a:r>
            <a:r>
              <a:rPr lang="de-CH" sz="2000" dirty="0"/>
              <a:t> </a:t>
            </a:r>
            <a:r>
              <a:rPr lang="de-CH" sz="2000" dirty="0" err="1"/>
              <a:t>central</a:t>
            </a:r>
            <a:r>
              <a:rPr lang="de-CH" sz="2000" dirty="0"/>
              <a:t> </a:t>
            </a:r>
            <a:r>
              <a:rPr lang="de-CH" sz="2000" dirty="0" err="1"/>
              <a:t>control</a:t>
            </a:r>
            <a:r>
              <a:rPr lang="de-CH" sz="2000" dirty="0"/>
              <a:t> (Goldsmith 2002)</a:t>
            </a:r>
          </a:p>
          <a:p>
            <a:endParaRPr lang="de-CH" sz="2000" dirty="0"/>
          </a:p>
          <a:p>
            <a:r>
              <a:rPr lang="de-CH" sz="2000" dirty="0" err="1"/>
              <a:t>Direct</a:t>
            </a:r>
            <a:r>
              <a:rPr lang="de-CH" sz="2000" dirty="0"/>
              <a:t> and </a:t>
            </a:r>
            <a:r>
              <a:rPr lang="de-CH" sz="2000" dirty="0" err="1"/>
              <a:t>indirect</a:t>
            </a:r>
            <a:r>
              <a:rPr lang="de-CH" sz="2000" dirty="0"/>
              <a:t> </a:t>
            </a:r>
            <a:r>
              <a:rPr lang="de-CH" sz="2000" dirty="0" err="1"/>
              <a:t>channels</a:t>
            </a:r>
            <a:r>
              <a:rPr lang="de-CH" sz="2000" dirty="0"/>
              <a:t> </a:t>
            </a:r>
            <a:r>
              <a:rPr lang="de-CH" sz="2000" dirty="0" err="1"/>
              <a:t>to</a:t>
            </a:r>
            <a:r>
              <a:rPr lang="de-CH" sz="2000" dirty="0"/>
              <a:t> </a:t>
            </a:r>
            <a:r>
              <a:rPr lang="de-CH" sz="2000" dirty="0" err="1"/>
              <a:t>influence</a:t>
            </a:r>
            <a:r>
              <a:rPr lang="de-CH" sz="2000" dirty="0"/>
              <a:t> </a:t>
            </a:r>
            <a:r>
              <a:rPr lang="de-CH" sz="2000" dirty="0" err="1"/>
              <a:t>higher</a:t>
            </a:r>
            <a:r>
              <a:rPr lang="de-CH" sz="2000" dirty="0"/>
              <a:t> </a:t>
            </a:r>
            <a:r>
              <a:rPr lang="de-CH" sz="2000" dirty="0" err="1"/>
              <a:t>level</a:t>
            </a:r>
            <a:r>
              <a:rPr lang="de-CH" sz="2000" dirty="0"/>
              <a:t> </a:t>
            </a:r>
            <a:r>
              <a:rPr lang="de-CH" sz="2000" dirty="0" err="1"/>
              <a:t>decisions</a:t>
            </a:r>
            <a:r>
              <a:rPr lang="de-CH" sz="2000" dirty="0"/>
              <a:t> (Page 1991)</a:t>
            </a:r>
          </a:p>
          <a:p>
            <a:endParaRPr lang="en-US" dirty="0"/>
          </a:p>
        </p:txBody>
      </p:sp>
    </p:spTree>
    <p:extLst>
      <p:ext uri="{BB962C8B-B14F-4D97-AF65-F5344CB8AC3E}">
        <p14:creationId xmlns:p14="http://schemas.microsoft.com/office/powerpoint/2010/main" val="232959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1714500" y="404664"/>
            <a:ext cx="5715000" cy="4905375"/>
          </a:xfrm>
          <a:prstGeom prst="rect">
            <a:avLst/>
          </a:prstGeom>
        </p:spPr>
      </p:pic>
    </p:spTree>
    <p:extLst>
      <p:ext uri="{BB962C8B-B14F-4D97-AF65-F5344CB8AC3E}">
        <p14:creationId xmlns:p14="http://schemas.microsoft.com/office/powerpoint/2010/main" val="2675762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0"/>
            <a:ext cx="8686800" cy="990600"/>
          </a:xfrm>
        </p:spPr>
        <p:txBody>
          <a:bodyPr/>
          <a:lstStyle/>
          <a:p>
            <a:r>
              <a:rPr lang="de-CH" sz="2000" dirty="0"/>
              <a:t>Code Book: </a:t>
            </a:r>
            <a:r>
              <a:rPr lang="de-CH" sz="2000" dirty="0" err="1"/>
              <a:t>Self</a:t>
            </a:r>
            <a:r>
              <a:rPr lang="de-CH" sz="2000" dirty="0"/>
              <a:t>-rule</a:t>
            </a:r>
            <a:br>
              <a:rPr lang="de-CH" sz="2000" dirty="0"/>
            </a:br>
            <a:r>
              <a:rPr lang="de-CH" sz="2000" dirty="0" err="1"/>
              <a:t>Institutional</a:t>
            </a:r>
            <a:r>
              <a:rPr lang="de-CH" sz="2000" dirty="0"/>
              <a:t> </a:t>
            </a:r>
            <a:r>
              <a:rPr lang="de-CH" sz="2000" dirty="0" err="1"/>
              <a:t>Depth</a:t>
            </a:r>
            <a:endParaRPr lang="en-US" sz="2000" dirty="0"/>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207368" y="1524000"/>
            <a:ext cx="8936632" cy="3024336"/>
          </a:xfrm>
          <a:prstGeom prst="rect">
            <a:avLst/>
          </a:prstGeom>
        </p:spPr>
      </p:pic>
    </p:spTree>
    <p:extLst>
      <p:ext uri="{BB962C8B-B14F-4D97-AF65-F5344CB8AC3E}">
        <p14:creationId xmlns:p14="http://schemas.microsoft.com/office/powerpoint/2010/main" val="105341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err="1"/>
              <a:t>Policy</a:t>
            </a:r>
            <a:r>
              <a:rPr lang="de-CH" sz="2400" dirty="0"/>
              <a:t> </a:t>
            </a:r>
            <a:r>
              <a:rPr lang="de-CH" sz="2400" dirty="0" err="1"/>
              <a:t>Scope</a:t>
            </a:r>
            <a:r>
              <a:rPr lang="de-CH" sz="2400" dirty="0"/>
              <a:t> and </a:t>
            </a:r>
            <a:r>
              <a:rPr lang="de-CH" sz="2400" dirty="0" err="1"/>
              <a:t>Effective</a:t>
            </a:r>
            <a:r>
              <a:rPr lang="de-CH" sz="2400" dirty="0"/>
              <a:t> Political Discretion</a:t>
            </a:r>
            <a:endParaRPr lang="en-US" sz="2400" dirty="0"/>
          </a:p>
        </p:txBody>
      </p:sp>
      <p:pic>
        <p:nvPicPr>
          <p:cNvPr id="4" name="Inhaltsplatzhalter 3"/>
          <p:cNvPicPr>
            <a:picLocks noGrp="1" noChangeAspect="1"/>
          </p:cNvPicPr>
          <p:nvPr>
            <p:ph idx="1"/>
          </p:nvPr>
        </p:nvPicPr>
        <p:blipFill>
          <a:blip r:embed="rId2"/>
          <a:stretch>
            <a:fillRect/>
          </a:stretch>
        </p:blipFill>
        <p:spPr>
          <a:xfrm>
            <a:off x="228600" y="2322046"/>
            <a:ext cx="8686800" cy="2747307"/>
          </a:xfrm>
          <a:prstGeom prst="rect">
            <a:avLst/>
          </a:prstGeom>
        </p:spPr>
      </p:pic>
    </p:spTree>
    <p:extLst>
      <p:ext uri="{BB962C8B-B14F-4D97-AF65-F5344CB8AC3E}">
        <p14:creationId xmlns:p14="http://schemas.microsoft.com/office/powerpoint/2010/main" val="166105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8A123-FA75-4198-BE4D-F51B8213A5B1}"/>
              </a:ext>
            </a:extLst>
          </p:cNvPr>
          <p:cNvSpPr>
            <a:spLocks noGrp="1"/>
          </p:cNvSpPr>
          <p:nvPr>
            <p:ph type="title"/>
          </p:nvPr>
        </p:nvSpPr>
        <p:spPr/>
        <p:txBody>
          <a:bodyPr/>
          <a:lstStyle/>
          <a:p>
            <a:r>
              <a:rPr lang="de-CH" dirty="0"/>
              <a:t>Local </a:t>
            </a:r>
            <a:r>
              <a:rPr lang="de-CH" dirty="0" err="1"/>
              <a:t>autonomy</a:t>
            </a:r>
            <a:endParaRPr lang="de-CH" dirty="0"/>
          </a:p>
        </p:txBody>
      </p:sp>
      <p:pic>
        <p:nvPicPr>
          <p:cNvPr id="5" name="Inhaltsplatzhalter 4" descr="Ein Bild, das Text, Karte enthält.&#10;&#10;Automatisch generierte Beschreibung">
            <a:extLst>
              <a:ext uri="{FF2B5EF4-FFF2-40B4-BE49-F238E27FC236}">
                <a16:creationId xmlns:a16="http://schemas.microsoft.com/office/drawing/2014/main" id="{52C101D2-E52B-4CD6-9F37-80CD2A6867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1025" y="2132856"/>
            <a:ext cx="7241949" cy="3168352"/>
          </a:xfrm>
        </p:spPr>
      </p:pic>
    </p:spTree>
    <p:extLst>
      <p:ext uri="{BB962C8B-B14F-4D97-AF65-F5344CB8AC3E}">
        <p14:creationId xmlns:p14="http://schemas.microsoft.com/office/powerpoint/2010/main" val="77604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60648"/>
            <a:ext cx="8686800" cy="990600"/>
          </a:xfrm>
        </p:spPr>
        <p:txBody>
          <a:bodyPr/>
          <a:lstStyle/>
          <a:p>
            <a:r>
              <a:rPr lang="de-CH" sz="2400" dirty="0" err="1"/>
              <a:t>Fiscal</a:t>
            </a:r>
            <a:r>
              <a:rPr lang="de-CH" sz="2400" dirty="0"/>
              <a:t> </a:t>
            </a:r>
            <a:r>
              <a:rPr lang="de-CH" sz="2400" dirty="0" err="1"/>
              <a:t>autonomy</a:t>
            </a:r>
            <a:r>
              <a:rPr lang="de-CH" sz="2400" dirty="0"/>
              <a:t>, </a:t>
            </a:r>
            <a:r>
              <a:rPr lang="de-CH" sz="2400" dirty="0" err="1"/>
              <a:t>financial</a:t>
            </a:r>
            <a:r>
              <a:rPr lang="de-CH" sz="2400" dirty="0"/>
              <a:t> </a:t>
            </a:r>
            <a:r>
              <a:rPr lang="de-CH" sz="2400" dirty="0" err="1"/>
              <a:t>transfer</a:t>
            </a:r>
            <a:r>
              <a:rPr lang="de-CH" sz="2400" dirty="0"/>
              <a:t> </a:t>
            </a:r>
            <a:r>
              <a:rPr lang="de-CH" sz="2400" dirty="0" err="1"/>
              <a:t>system</a:t>
            </a:r>
            <a:r>
              <a:rPr lang="de-CH" sz="2400" dirty="0"/>
              <a:t> and Financial </a:t>
            </a:r>
            <a:r>
              <a:rPr lang="de-CH" sz="2400" dirty="0" err="1"/>
              <a:t>self-reliance</a:t>
            </a:r>
            <a:endParaRPr lang="en-US" sz="2400" dirty="0"/>
          </a:p>
        </p:txBody>
      </p:sp>
      <p:pic>
        <p:nvPicPr>
          <p:cNvPr id="4" name="Inhaltsplatzhalter 3"/>
          <p:cNvPicPr>
            <a:picLocks noGrp="1" noChangeAspect="1"/>
          </p:cNvPicPr>
          <p:nvPr>
            <p:ph idx="1"/>
          </p:nvPr>
        </p:nvPicPr>
        <p:blipFill>
          <a:blip r:embed="rId2"/>
          <a:stretch>
            <a:fillRect/>
          </a:stretch>
        </p:blipFill>
        <p:spPr>
          <a:xfrm>
            <a:off x="560488" y="1251248"/>
            <a:ext cx="8023024" cy="4343400"/>
          </a:xfrm>
          <a:prstGeom prst="rect">
            <a:avLst/>
          </a:prstGeom>
        </p:spPr>
      </p:pic>
    </p:spTree>
    <p:extLst>
      <p:ext uri="{BB962C8B-B14F-4D97-AF65-F5344CB8AC3E}">
        <p14:creationId xmlns:p14="http://schemas.microsoft.com/office/powerpoint/2010/main" val="1084423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599" y="188640"/>
            <a:ext cx="8686800" cy="648072"/>
          </a:xfrm>
        </p:spPr>
        <p:txBody>
          <a:bodyPr/>
          <a:lstStyle/>
          <a:p>
            <a:r>
              <a:rPr lang="de-CH" sz="2000" dirty="0" err="1"/>
              <a:t>Borrowing</a:t>
            </a:r>
            <a:r>
              <a:rPr lang="de-CH" sz="2000" dirty="0"/>
              <a:t> </a:t>
            </a:r>
            <a:r>
              <a:rPr lang="de-CH" sz="2000" dirty="0" err="1"/>
              <a:t>autonomy</a:t>
            </a:r>
            <a:r>
              <a:rPr lang="de-CH" sz="2000" dirty="0"/>
              <a:t> and Organisational </a:t>
            </a:r>
            <a:r>
              <a:rPr lang="de-CH" sz="2000" dirty="0" err="1"/>
              <a:t>autonomy</a:t>
            </a:r>
            <a:endParaRPr lang="en-US" sz="2000" dirty="0"/>
          </a:p>
        </p:txBody>
      </p:sp>
      <p:pic>
        <p:nvPicPr>
          <p:cNvPr id="4" name="Inhaltsplatzhalter 3"/>
          <p:cNvPicPr>
            <a:picLocks noGrp="1" noChangeAspect="1"/>
          </p:cNvPicPr>
          <p:nvPr>
            <p:ph idx="1"/>
          </p:nvPr>
        </p:nvPicPr>
        <p:blipFill>
          <a:blip r:embed="rId2"/>
          <a:stretch>
            <a:fillRect/>
          </a:stretch>
        </p:blipFill>
        <p:spPr>
          <a:xfrm>
            <a:off x="755576" y="836712"/>
            <a:ext cx="7848872" cy="5195239"/>
          </a:xfrm>
          <a:prstGeom prst="rect">
            <a:avLst/>
          </a:prstGeom>
        </p:spPr>
      </p:pic>
    </p:spTree>
    <p:extLst>
      <p:ext uri="{BB962C8B-B14F-4D97-AF65-F5344CB8AC3E}">
        <p14:creationId xmlns:p14="http://schemas.microsoft.com/office/powerpoint/2010/main" val="244671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50540"/>
            <a:ext cx="8686800" cy="990600"/>
          </a:xfrm>
        </p:spPr>
        <p:txBody>
          <a:bodyPr/>
          <a:lstStyle/>
          <a:p>
            <a:r>
              <a:rPr lang="de-CH" sz="2000" dirty="0"/>
              <a:t>Interactive rule: Legal </a:t>
            </a:r>
            <a:r>
              <a:rPr lang="de-CH" sz="2000" dirty="0" err="1"/>
              <a:t>protection</a:t>
            </a:r>
            <a:r>
              <a:rPr lang="de-CH" sz="2000" dirty="0"/>
              <a:t>, Administrative </a:t>
            </a:r>
            <a:r>
              <a:rPr lang="de-CH" sz="2000" dirty="0" err="1"/>
              <a:t>supervision</a:t>
            </a:r>
            <a:r>
              <a:rPr lang="de-CH" sz="2000" dirty="0"/>
              <a:t> and </a:t>
            </a:r>
            <a:r>
              <a:rPr lang="de-CH" sz="2000" dirty="0" err="1"/>
              <a:t>central</a:t>
            </a:r>
            <a:r>
              <a:rPr lang="de-CH" sz="2000" dirty="0"/>
              <a:t> </a:t>
            </a:r>
            <a:r>
              <a:rPr lang="de-CH" sz="2000" dirty="0" err="1"/>
              <a:t>or</a:t>
            </a:r>
            <a:r>
              <a:rPr lang="de-CH" sz="2000" dirty="0"/>
              <a:t> regional </a:t>
            </a:r>
            <a:r>
              <a:rPr lang="de-CH" sz="2000" dirty="0" err="1"/>
              <a:t>access</a:t>
            </a:r>
            <a:endParaRPr lang="en-US" sz="2000" dirty="0"/>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611560" y="1268760"/>
            <a:ext cx="7860592" cy="4722010"/>
          </a:xfrm>
          <a:prstGeom prst="rect">
            <a:avLst/>
          </a:prstGeom>
        </p:spPr>
      </p:pic>
    </p:spTree>
    <p:extLst>
      <p:ext uri="{BB962C8B-B14F-4D97-AF65-F5344CB8AC3E}">
        <p14:creationId xmlns:p14="http://schemas.microsoft.com/office/powerpoint/2010/main" val="3168814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Methodology</a:t>
            </a:r>
          </a:p>
        </p:txBody>
      </p:sp>
      <p:sp>
        <p:nvSpPr>
          <p:cNvPr id="3" name="Espace réservé du contenu 2"/>
          <p:cNvSpPr>
            <a:spLocks noGrp="1"/>
          </p:cNvSpPr>
          <p:nvPr>
            <p:ph idx="1"/>
          </p:nvPr>
        </p:nvSpPr>
        <p:spPr>
          <a:xfrm>
            <a:off x="228600" y="1628800"/>
            <a:ext cx="8763000" cy="4127376"/>
          </a:xfrm>
        </p:spPr>
        <p:txBody>
          <a:bodyPr/>
          <a:lstStyle/>
          <a:p>
            <a:pPr>
              <a:spcBef>
                <a:spcPts val="1800"/>
              </a:spcBef>
            </a:pPr>
            <a:r>
              <a:rPr lang="en-US" sz="1800" b="1" dirty="0"/>
              <a:t>Assessment by experts</a:t>
            </a:r>
            <a:r>
              <a:rPr lang="en-US" sz="1800" dirty="0"/>
              <a:t>: country experts supervised by 6 country group coordinators who are among the leading scholars in the field</a:t>
            </a:r>
          </a:p>
          <a:p>
            <a:pPr>
              <a:spcBef>
                <a:spcPts val="1800"/>
              </a:spcBef>
            </a:pPr>
            <a:r>
              <a:rPr lang="en-US" sz="1800" dirty="0"/>
              <a:t>Scores assigned on the basis of a </a:t>
            </a:r>
            <a:r>
              <a:rPr lang="en-US" sz="1800" b="1" dirty="0"/>
              <a:t>codebook of 11 variables   </a:t>
            </a:r>
            <a:r>
              <a:rPr lang="en-US" sz="1600" dirty="0"/>
              <a:t>(Ladner, Keuffer &amp; Baldersheim 2016)</a:t>
            </a:r>
          </a:p>
          <a:p>
            <a:pPr>
              <a:spcBef>
                <a:spcPts val="1800"/>
              </a:spcBef>
            </a:pPr>
            <a:r>
              <a:rPr lang="en-US" sz="1800" b="1" dirty="0"/>
              <a:t>Country profiles </a:t>
            </a:r>
            <a:r>
              <a:rPr lang="en-US" sz="1800" dirty="0"/>
              <a:t>and </a:t>
            </a:r>
            <a:r>
              <a:rPr lang="en-US" sz="1800" b="1" dirty="0"/>
              <a:t>datasets</a:t>
            </a:r>
          </a:p>
          <a:p>
            <a:pPr>
              <a:spcBef>
                <a:spcPts val="1800"/>
              </a:spcBef>
            </a:pPr>
            <a:r>
              <a:rPr lang="en-US" sz="1800" dirty="0"/>
              <a:t>Consistency of the coding controlled in 3 steps</a:t>
            </a:r>
          </a:p>
          <a:p>
            <a:pPr>
              <a:spcBef>
                <a:spcPts val="1800"/>
              </a:spcBef>
            </a:pPr>
            <a:r>
              <a:rPr lang="en-US" sz="1800" b="1" dirty="0"/>
              <a:t>Municipalities</a:t>
            </a:r>
            <a:r>
              <a:rPr lang="en-US" sz="1800" dirty="0"/>
              <a:t> as unit of analysis but countries as unit of presentation and weighting by population in case of </a:t>
            </a:r>
            <a:r>
              <a:rPr lang="en-US" sz="1800" b="1" dirty="0"/>
              <a:t>asymmetry</a:t>
            </a:r>
            <a:r>
              <a:rPr lang="en-US" sz="1800" dirty="0"/>
              <a:t> (weighting rules)</a:t>
            </a:r>
            <a:endParaRPr lang="en-US" sz="1800" b="1" dirty="0"/>
          </a:p>
        </p:txBody>
      </p:sp>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33</a:t>
            </a:fld>
            <a:endParaRPr lang="fr-FR" altLang="fr-FR" dirty="0"/>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Tree>
    <p:extLst>
      <p:ext uri="{BB962C8B-B14F-4D97-AF65-F5344CB8AC3E}">
        <p14:creationId xmlns:p14="http://schemas.microsoft.com/office/powerpoint/2010/main" val="3354398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16632"/>
            <a:ext cx="8686800" cy="990600"/>
          </a:xfrm>
        </p:spPr>
        <p:txBody>
          <a:bodyPr/>
          <a:lstStyle/>
          <a:p>
            <a:r>
              <a:rPr lang="de-CH" sz="2400" dirty="0" err="1"/>
              <a:t>Creating</a:t>
            </a:r>
            <a:r>
              <a:rPr lang="de-CH" sz="2400" dirty="0"/>
              <a:t> an Index </a:t>
            </a:r>
            <a:r>
              <a:rPr lang="de-CH" sz="2400" dirty="0" err="1"/>
              <a:t>of</a:t>
            </a:r>
            <a:r>
              <a:rPr lang="de-CH" sz="2400" dirty="0"/>
              <a:t> </a:t>
            </a:r>
            <a:r>
              <a:rPr lang="de-CH" sz="2400" dirty="0" err="1"/>
              <a:t>Local</a:t>
            </a:r>
            <a:r>
              <a:rPr lang="de-CH" sz="2400" dirty="0"/>
              <a:t> Autonomy</a:t>
            </a:r>
            <a:endParaRPr lang="en-US" dirty="0"/>
          </a:p>
        </p:txBody>
      </p:sp>
      <p:pic>
        <p:nvPicPr>
          <p:cNvPr id="4" name="Inhaltsplatzhalter 3"/>
          <p:cNvPicPr>
            <a:picLocks noGrp="1" noChangeAspect="1"/>
          </p:cNvPicPr>
          <p:nvPr>
            <p:ph idx="1"/>
          </p:nvPr>
        </p:nvPicPr>
        <p:blipFill>
          <a:blip r:embed="rId2"/>
          <a:stretch>
            <a:fillRect/>
          </a:stretch>
        </p:blipFill>
        <p:spPr>
          <a:xfrm>
            <a:off x="1108340" y="1107232"/>
            <a:ext cx="6927320" cy="4343400"/>
          </a:xfrm>
          <a:prstGeom prst="rect">
            <a:avLst/>
          </a:prstGeom>
        </p:spPr>
      </p:pic>
    </p:spTree>
    <p:extLst>
      <p:ext uri="{BB962C8B-B14F-4D97-AF65-F5344CB8AC3E}">
        <p14:creationId xmlns:p14="http://schemas.microsoft.com/office/powerpoint/2010/main" val="3591112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1691680" y="332656"/>
            <a:ext cx="6120680" cy="5408726"/>
          </a:xfrm>
          <a:prstGeom prst="rect">
            <a:avLst/>
          </a:prstGeom>
        </p:spPr>
      </p:pic>
    </p:spTree>
    <p:extLst>
      <p:ext uri="{BB962C8B-B14F-4D97-AF65-F5344CB8AC3E}">
        <p14:creationId xmlns:p14="http://schemas.microsoft.com/office/powerpoint/2010/main" val="3557519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Defining and Measuring LA</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36</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
        <p:nvSpPr>
          <p:cNvPr id="13" name="Espace réservé du contenu 2">
            <a:extLst>
              <a:ext uri="{FF2B5EF4-FFF2-40B4-BE49-F238E27FC236}">
                <a16:creationId xmlns:a16="http://schemas.microsoft.com/office/drawing/2014/main" id="{CDECFFC5-DC0B-4482-8FFA-0E65AF8DB17A}"/>
              </a:ext>
            </a:extLst>
          </p:cNvPr>
          <p:cNvSpPr txBox="1">
            <a:spLocks/>
          </p:cNvSpPr>
          <p:nvPr/>
        </p:nvSpPr>
        <p:spPr bwMode="auto">
          <a:xfrm>
            <a:off x="1835696" y="1442829"/>
            <a:ext cx="5351512" cy="369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endParaRPr lang="en-US" sz="1600" kern="0" dirty="0"/>
          </a:p>
          <a:p>
            <a:endParaRPr lang="en-US" sz="1600" kern="0" dirty="0"/>
          </a:p>
          <a:p>
            <a:pPr marL="0" indent="0">
              <a:buNone/>
            </a:pPr>
            <a:endParaRPr lang="en-US" sz="1600" kern="0" dirty="0"/>
          </a:p>
          <a:p>
            <a:pPr marL="0" indent="0">
              <a:buNone/>
            </a:pPr>
            <a:r>
              <a:rPr lang="en-US" sz="1800" kern="0" dirty="0"/>
              <a:t>Subsequently, </a:t>
            </a:r>
            <a:r>
              <a:rPr lang="en-US" sz="1800" b="1" kern="0" dirty="0"/>
              <a:t>7 dimensions </a:t>
            </a:r>
            <a:r>
              <a:rPr lang="en-US" sz="1800" kern="0" dirty="0"/>
              <a:t>of LA have been theoretically and empirically identified and operationalized</a:t>
            </a:r>
          </a:p>
          <a:p>
            <a:pPr marL="0" indent="0">
              <a:buNone/>
            </a:pPr>
            <a:endParaRPr lang="en-US" sz="1800" kern="0" dirty="0"/>
          </a:p>
          <a:p>
            <a:endParaRPr lang="en-US" sz="200" kern="0" dirty="0"/>
          </a:p>
          <a:p>
            <a:pPr marL="457200" lvl="1" indent="0">
              <a:buNone/>
            </a:pPr>
            <a:r>
              <a:rPr lang="en-US" altLang="fr-FR" sz="1100" kern="0" dirty="0"/>
              <a:t>1) Legal autonomy 	2) P</a:t>
            </a:r>
            <a:r>
              <a:rPr lang="en-GB" altLang="fr-FR" sz="1100" kern="0" dirty="0"/>
              <a:t>olitical discretion</a:t>
            </a:r>
          </a:p>
          <a:p>
            <a:pPr marL="457200" lvl="1" indent="0">
              <a:buNone/>
            </a:pPr>
            <a:r>
              <a:rPr lang="en-GB" altLang="fr-FR" sz="1100" kern="0" dirty="0"/>
              <a:t>3) Policy scope		4) Financial autonomy</a:t>
            </a:r>
          </a:p>
          <a:p>
            <a:pPr marL="457200" lvl="1" indent="0">
              <a:buNone/>
            </a:pPr>
            <a:r>
              <a:rPr lang="en-US" altLang="fr-FR" sz="1100" kern="0" dirty="0"/>
              <a:t>5) Organizational autonomy	6) Non-interference</a:t>
            </a:r>
          </a:p>
          <a:p>
            <a:pPr marL="457200" lvl="1" indent="0">
              <a:buNone/>
            </a:pPr>
            <a:r>
              <a:rPr lang="en-GB" altLang="fr-FR" sz="1100" kern="0" dirty="0"/>
              <a:t>7) </a:t>
            </a:r>
            <a:r>
              <a:rPr lang="en-US" altLang="fr-FR" sz="1100" kern="0" dirty="0"/>
              <a:t>Access (to senior levels)</a:t>
            </a:r>
            <a:endParaRPr lang="en-GB" altLang="fr-FR" sz="1400" kern="0" dirty="0"/>
          </a:p>
          <a:p>
            <a:pPr marL="457200" lvl="1" indent="0">
              <a:buNone/>
            </a:pPr>
            <a:r>
              <a:rPr lang="en-GB" altLang="fr-FR" sz="1100" kern="0" dirty="0"/>
              <a:t>		                  (</a:t>
            </a:r>
            <a:r>
              <a:rPr lang="en-US" sz="1100" kern="0" dirty="0"/>
              <a:t>Keuffer 2016; Ladner et al. 2019)</a:t>
            </a:r>
          </a:p>
          <a:p>
            <a:pPr marL="457200" lvl="1" indent="0">
              <a:buNone/>
            </a:pPr>
            <a:endParaRPr lang="en-GB" altLang="fr-FR" sz="1100" kern="0" dirty="0"/>
          </a:p>
        </p:txBody>
      </p:sp>
      <p:sp>
        <p:nvSpPr>
          <p:cNvPr id="10" name="Espace réservé du pied de page 4">
            <a:extLst>
              <a:ext uri="{FF2B5EF4-FFF2-40B4-BE49-F238E27FC236}">
                <a16:creationId xmlns:a16="http://schemas.microsoft.com/office/drawing/2014/main" id="{17AE3DB7-670D-4152-A73B-7D0398CD635E}"/>
              </a:ext>
            </a:extLst>
          </p:cNvPr>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spTree>
    <p:extLst>
      <p:ext uri="{BB962C8B-B14F-4D97-AF65-F5344CB8AC3E}">
        <p14:creationId xmlns:p14="http://schemas.microsoft.com/office/powerpoint/2010/main" val="3893266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16632"/>
            <a:ext cx="8686800" cy="990600"/>
          </a:xfrm>
        </p:spPr>
        <p:txBody>
          <a:bodyPr/>
          <a:lstStyle/>
          <a:p>
            <a:r>
              <a:rPr lang="de-CH" sz="2000" dirty="0" err="1"/>
              <a:t>Weighting</a:t>
            </a:r>
            <a:endParaRPr lang="en-US" dirty="0"/>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395536" y="908720"/>
            <a:ext cx="5904656" cy="3876900"/>
          </a:xfrm>
          <a:prstGeom prst="rect">
            <a:avLst/>
          </a:prstGeom>
        </p:spPr>
      </p:pic>
      <p:pic>
        <p:nvPicPr>
          <p:cNvPr id="5" name="Grafik 4"/>
          <p:cNvPicPr>
            <a:picLocks noChangeAspect="1"/>
          </p:cNvPicPr>
          <p:nvPr/>
        </p:nvPicPr>
        <p:blipFill>
          <a:blip r:embed="rId3"/>
          <a:stretch>
            <a:fillRect/>
          </a:stretch>
        </p:blipFill>
        <p:spPr>
          <a:xfrm>
            <a:off x="3635896" y="4437112"/>
            <a:ext cx="5067300" cy="990600"/>
          </a:xfrm>
          <a:prstGeom prst="rect">
            <a:avLst/>
          </a:prstGeom>
        </p:spPr>
      </p:pic>
    </p:spTree>
    <p:extLst>
      <p:ext uri="{BB962C8B-B14F-4D97-AF65-F5344CB8AC3E}">
        <p14:creationId xmlns:p14="http://schemas.microsoft.com/office/powerpoint/2010/main" val="1048638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827584" y="836712"/>
            <a:ext cx="7344816" cy="4224221"/>
          </a:xfrm>
          <a:prstGeom prst="rect">
            <a:avLst/>
          </a:prstGeom>
        </p:spPr>
      </p:pic>
    </p:spTree>
    <p:extLst>
      <p:ext uri="{BB962C8B-B14F-4D97-AF65-F5344CB8AC3E}">
        <p14:creationId xmlns:p14="http://schemas.microsoft.com/office/powerpoint/2010/main" val="201101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9902" t="34628" r="9902" b="36016"/>
          <a:stretch/>
        </p:blipFill>
        <p:spPr>
          <a:xfrm>
            <a:off x="899592" y="1682398"/>
            <a:ext cx="7024757" cy="3637072"/>
          </a:xfrm>
          <a:prstGeom prst="rect">
            <a:avLst/>
          </a:prstGeom>
        </p:spPr>
      </p:pic>
      <p:sp>
        <p:nvSpPr>
          <p:cNvPr id="2" name="Titre 1"/>
          <p:cNvSpPr>
            <a:spLocks noGrp="1"/>
          </p:cNvSpPr>
          <p:nvPr>
            <p:ph type="title"/>
          </p:nvPr>
        </p:nvSpPr>
        <p:spPr/>
        <p:txBody>
          <a:bodyPr/>
          <a:lstStyle/>
          <a:p>
            <a:r>
              <a:rPr lang="en-US" dirty="0"/>
              <a:t>Local Autonomy in Europe (2014)</a:t>
            </a:r>
            <a:endParaRPr lang="en-GB" dirty="0"/>
          </a:p>
        </p:txBody>
      </p:sp>
      <p:sp>
        <p:nvSpPr>
          <p:cNvPr id="4" name="Espace réservé de la date 3"/>
          <p:cNvSpPr>
            <a:spLocks noGrp="1"/>
          </p:cNvSpPr>
          <p:nvPr>
            <p:ph type="dt" sz="half" idx="10"/>
          </p:nvPr>
        </p:nvSpPr>
        <p:spPr/>
        <p:txBody>
          <a:bodyPr/>
          <a:lstStyle/>
          <a:p>
            <a:pPr>
              <a:defRPr/>
            </a:pPr>
            <a:r>
              <a:rPr lang="en-US" altLang="fr-FR" dirty="0"/>
              <a:t>June, 29th 2019</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39</a:t>
            </a:fld>
            <a:endParaRPr lang="fr-FR" altLang="fr-FR"/>
          </a:p>
        </p:txBody>
      </p:sp>
      <p:sp>
        <p:nvSpPr>
          <p:cNvPr id="10" name="Espace réservé du pied de page 4">
            <a:extLst>
              <a:ext uri="{FF2B5EF4-FFF2-40B4-BE49-F238E27FC236}">
                <a16:creationId xmlns:a16="http://schemas.microsoft.com/office/drawing/2014/main" id="{BA8A30FC-B8F5-46D4-8B0B-AA26C9CD8E0B}"/>
              </a:ext>
            </a:extLst>
          </p:cNvPr>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sp>
        <p:nvSpPr>
          <p:cNvPr id="7" name="TextBox 6">
            <a:extLst>
              <a:ext uri="{FF2B5EF4-FFF2-40B4-BE49-F238E27FC236}">
                <a16:creationId xmlns:a16="http://schemas.microsoft.com/office/drawing/2014/main" id="{3F64E8FA-3A4B-42EA-BB87-A5035F7240DF}"/>
              </a:ext>
            </a:extLst>
          </p:cNvPr>
          <p:cNvSpPr txBox="1"/>
          <p:nvPr/>
        </p:nvSpPr>
        <p:spPr>
          <a:xfrm>
            <a:off x="6300192" y="5975702"/>
            <a:ext cx="2843808" cy="261610"/>
          </a:xfrm>
          <a:prstGeom prst="rect">
            <a:avLst/>
          </a:prstGeom>
          <a:noFill/>
        </p:spPr>
        <p:txBody>
          <a:bodyPr wrap="square" rtlCol="0">
            <a:spAutoFit/>
          </a:bodyPr>
          <a:lstStyle/>
          <a:p>
            <a:pPr marL="0" indent="0">
              <a:buNone/>
            </a:pPr>
            <a:r>
              <a:rPr lang="en-US" sz="1100" b="1" dirty="0">
                <a:solidFill>
                  <a:schemeClr val="tx1">
                    <a:lumMod val="75000"/>
                    <a:lumOff val="25000"/>
                  </a:schemeClr>
                </a:solidFill>
                <a:hlinkClick r:id="rId4"/>
              </a:rPr>
              <a:t>http://local-autonomy.andreasladner.ch</a:t>
            </a:r>
            <a:r>
              <a:rPr lang="en-US" sz="1100" b="1" dirty="0">
                <a:solidFill>
                  <a:schemeClr val="tx1">
                    <a:lumMod val="75000"/>
                    <a:lumOff val="25000"/>
                  </a:schemeClr>
                </a:solidFill>
              </a:rPr>
              <a:t> </a:t>
            </a:r>
            <a:endParaRPr lang="en-US" sz="1100" b="1" dirty="0"/>
          </a:p>
        </p:txBody>
      </p:sp>
    </p:spTree>
    <p:extLst>
      <p:ext uri="{BB962C8B-B14F-4D97-AF65-F5344CB8AC3E}">
        <p14:creationId xmlns:p14="http://schemas.microsoft.com/office/powerpoint/2010/main" val="69375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dirty="0"/>
              <a:t>Local Autonomy (LA), a Key Notion of Various Current Debates</a:t>
            </a:r>
          </a:p>
        </p:txBody>
      </p:sp>
      <p:sp>
        <p:nvSpPr>
          <p:cNvPr id="3" name="Espace réservé du contenu 2"/>
          <p:cNvSpPr>
            <a:spLocks noGrp="1"/>
          </p:cNvSpPr>
          <p:nvPr>
            <p:ph idx="1"/>
          </p:nvPr>
        </p:nvSpPr>
        <p:spPr>
          <a:xfrm>
            <a:off x="228600" y="1700808"/>
            <a:ext cx="8686800" cy="4127376"/>
          </a:xfrm>
        </p:spPr>
        <p:txBody>
          <a:bodyPr/>
          <a:lstStyle/>
          <a:p>
            <a:pPr>
              <a:spcAft>
                <a:spcPts val="600"/>
              </a:spcAft>
              <a:defRPr/>
            </a:pPr>
            <a:r>
              <a:rPr lang="en-GB" sz="1800" dirty="0"/>
              <a:t>Basically, </a:t>
            </a:r>
            <a:r>
              <a:rPr lang="en-GB" sz="1800" b="1" dirty="0"/>
              <a:t>LA affirms the administrative and decision-making freedom of public governing bodies</a:t>
            </a:r>
            <a:r>
              <a:rPr lang="en-GB" sz="1800" dirty="0"/>
              <a:t>, called local because they are “distinct” from the State, and sub-national from a geographical and legal standpoint </a:t>
            </a:r>
            <a:r>
              <a:rPr lang="en-GB" sz="1600" dirty="0"/>
              <a:t>(Guérard 2016)</a:t>
            </a:r>
          </a:p>
          <a:p>
            <a:pPr>
              <a:spcAft>
                <a:spcPts val="600"/>
              </a:spcAft>
              <a:defRPr/>
            </a:pPr>
            <a:r>
              <a:rPr lang="en-US" sz="1800" dirty="0"/>
              <a:t>LA is </a:t>
            </a:r>
            <a:r>
              <a:rPr lang="en-US" sz="1800" b="1" dirty="0"/>
              <a:t>at the center of many debates</a:t>
            </a:r>
            <a:r>
              <a:rPr lang="en-US" sz="1800" dirty="0"/>
              <a:t>, currently held at global, European, national and sub-national levels</a:t>
            </a:r>
            <a:endParaRPr lang="en-GB" sz="1800" dirty="0"/>
          </a:p>
          <a:p>
            <a:pPr lvl="1">
              <a:lnSpc>
                <a:spcPct val="150000"/>
              </a:lnSpc>
              <a:defRPr/>
            </a:pPr>
            <a:r>
              <a:rPr lang="en-GB" sz="1400" b="1" dirty="0">
                <a:solidFill>
                  <a:srgbClr val="0070C0"/>
                </a:solidFill>
              </a:rPr>
              <a:t>Division of competences </a:t>
            </a:r>
            <a:r>
              <a:rPr lang="en-GB" sz="1400" dirty="0"/>
              <a:t>within a state</a:t>
            </a:r>
          </a:p>
          <a:p>
            <a:pPr lvl="1">
              <a:lnSpc>
                <a:spcPct val="150000"/>
              </a:lnSpc>
              <a:defRPr/>
            </a:pPr>
            <a:r>
              <a:rPr lang="en-GB" sz="1400" b="1" dirty="0">
                <a:solidFill>
                  <a:srgbClr val="0070C0"/>
                </a:solidFill>
              </a:rPr>
              <a:t>Normative values</a:t>
            </a:r>
            <a:r>
              <a:rPr lang="en-GB" sz="1400" b="1" dirty="0"/>
              <a:t> </a:t>
            </a:r>
            <a:r>
              <a:rPr lang="en-GB" sz="1400" dirty="0"/>
              <a:t>of the autonomous local government</a:t>
            </a:r>
          </a:p>
          <a:p>
            <a:pPr lvl="1">
              <a:lnSpc>
                <a:spcPct val="150000"/>
              </a:lnSpc>
              <a:defRPr/>
            </a:pPr>
            <a:r>
              <a:rPr lang="en-GB" sz="1400" dirty="0"/>
              <a:t>Shift from local government to </a:t>
            </a:r>
            <a:r>
              <a:rPr lang="en-GB" sz="1400" b="1" dirty="0">
                <a:solidFill>
                  <a:srgbClr val="0070C0"/>
                </a:solidFill>
              </a:rPr>
              <a:t>local governance</a:t>
            </a:r>
          </a:p>
          <a:p>
            <a:pPr lvl="1">
              <a:lnSpc>
                <a:spcPct val="150000"/>
              </a:lnSpc>
              <a:spcAft>
                <a:spcPts val="600"/>
              </a:spcAft>
              <a:defRPr/>
            </a:pPr>
            <a:r>
              <a:rPr lang="en-GB" sz="1400" b="1" dirty="0">
                <a:solidFill>
                  <a:srgbClr val="0070C0"/>
                </a:solidFill>
              </a:rPr>
              <a:t>Territorial reforms </a:t>
            </a:r>
            <a:r>
              <a:rPr lang="en-GB" sz="1400" dirty="0"/>
              <a:t>and ideal size of local government to deliver services to citizens</a:t>
            </a:r>
          </a:p>
          <a:p>
            <a:pPr>
              <a:defRPr/>
            </a:pPr>
            <a:r>
              <a:rPr lang="en-GB" sz="1800" dirty="0">
                <a:cs typeface="+mn-cs"/>
              </a:rPr>
              <a:t>Recurrent theme in scholarly researches, with a </a:t>
            </a:r>
            <a:r>
              <a:rPr lang="en-GB" sz="1800" b="1" dirty="0">
                <a:cs typeface="+mn-cs"/>
              </a:rPr>
              <a:t>number of challenges related to the concept of LA </a:t>
            </a:r>
            <a:r>
              <a:rPr lang="en-GB" sz="1800" dirty="0">
                <a:cs typeface="+mn-cs"/>
              </a:rPr>
              <a:t>being emphasized</a:t>
            </a:r>
          </a:p>
          <a:p>
            <a:pPr marL="0" indent="0">
              <a:buNone/>
              <a:defRPr/>
            </a:pPr>
            <a:r>
              <a:rPr lang="en-GB" sz="800" dirty="0"/>
              <a:t>							</a:t>
            </a:r>
          </a:p>
          <a:p>
            <a:pPr>
              <a:defRPr/>
            </a:pPr>
            <a:endParaRPr lang="en-GB" sz="1800" dirty="0"/>
          </a:p>
          <a:p>
            <a:pPr marL="0" indent="0">
              <a:buNone/>
              <a:defRPr/>
            </a:pPr>
            <a:endParaRPr lang="en-GB" sz="1800" dirty="0"/>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4</a:t>
            </a:fld>
            <a:endParaRPr lang="fr-FR" altLang="fr-FR" dirty="0"/>
          </a:p>
        </p:txBody>
      </p:sp>
      <p:sp>
        <p:nvSpPr>
          <p:cNvPr id="11" name="Rectangle 7"/>
          <p:cNvSpPr>
            <a:spLocks noGrp="1" noChangeArrowheads="1"/>
          </p:cNvSpPr>
          <p:nvPr>
            <p:ph type="dt" sz="half" idx="10"/>
          </p:nvPr>
        </p:nvSpPr>
        <p:spPr>
          <a:xfrm>
            <a:off x="7020272" y="6210300"/>
            <a:ext cx="1971328" cy="457200"/>
          </a:xfrm>
        </p:spPr>
        <p:txBody>
          <a:bodyPr/>
          <a:lstStyle/>
          <a:p>
            <a:pPr>
              <a:defRPr/>
            </a:pPr>
            <a:r>
              <a:rPr lang="en-US" altLang="fr-FR" dirty="0"/>
              <a:t>June, 29th 2019</a:t>
            </a:r>
          </a:p>
        </p:txBody>
      </p:sp>
      <p:sp>
        <p:nvSpPr>
          <p:cNvPr id="10" name="Espace réservé du pied de page 4">
            <a:extLst>
              <a:ext uri="{FF2B5EF4-FFF2-40B4-BE49-F238E27FC236}">
                <a16:creationId xmlns:a16="http://schemas.microsoft.com/office/drawing/2014/main" id="{D8FE4B42-B446-44F4-92B4-4F2251DAD3AF}"/>
              </a:ext>
            </a:extLst>
          </p:cNvPr>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spTree>
    <p:extLst>
      <p:ext uri="{BB962C8B-B14F-4D97-AF65-F5344CB8AC3E}">
        <p14:creationId xmlns:p14="http://schemas.microsoft.com/office/powerpoint/2010/main" val="2004433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97477"/>
            <a:ext cx="8686800" cy="990600"/>
          </a:xfrm>
        </p:spPr>
        <p:txBody>
          <a:bodyPr/>
          <a:lstStyle/>
          <a:p>
            <a:r>
              <a:rPr lang="de-CH" dirty="0"/>
              <a:t>«Country Ranking 2014»</a:t>
            </a:r>
          </a:p>
        </p:txBody>
      </p:sp>
      <p:sp>
        <p:nvSpPr>
          <p:cNvPr id="3" name="Inhaltsplatzhalter 2"/>
          <p:cNvSpPr>
            <a:spLocks noGrp="1"/>
          </p:cNvSpPr>
          <p:nvPr>
            <p:ph idx="1"/>
          </p:nvPr>
        </p:nvSpPr>
        <p:spPr/>
        <p:txBody>
          <a:bodyPr/>
          <a:lstStyle/>
          <a:p>
            <a:endParaRPr lang="de-CH" dirty="0"/>
          </a:p>
        </p:txBody>
      </p:sp>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40</a:t>
            </a:fld>
            <a:r>
              <a:rPr lang="fr-FR">
                <a:solidFill>
                  <a:schemeClr val="bg2"/>
                </a:solidFill>
              </a:rPr>
              <a:t> </a:t>
            </a:r>
            <a:r>
              <a:rPr lang="fr-FR"/>
              <a:t>|</a:t>
            </a:r>
            <a:endParaRPr lang="fr-FR" dirty="0"/>
          </a:p>
        </p:txBody>
      </p:sp>
      <p:sp>
        <p:nvSpPr>
          <p:cNvPr id="5" name="Rectangle 2"/>
          <p:cNvSpPr>
            <a:spLocks noChangeArrowheads="1"/>
          </p:cNvSpPr>
          <p:nvPr/>
        </p:nvSpPr>
        <p:spPr bwMode="auto">
          <a:xfrm>
            <a:off x="-396552" y="2060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6" name="Rectangle 4"/>
          <p:cNvSpPr>
            <a:spLocks noChangeArrowheads="1"/>
          </p:cNvSpPr>
          <p:nvPr/>
        </p:nvSpPr>
        <p:spPr bwMode="auto">
          <a:xfrm>
            <a:off x="228599" y="1523999"/>
            <a:ext cx="145470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0" cy="362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964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8600" y="1250762"/>
            <a:ext cx="8763000" cy="1240559"/>
          </a:xfrm>
        </p:spPr>
        <p:txBody>
          <a:bodyPr/>
          <a:lstStyle/>
          <a:p>
            <a:pPr marL="0" indent="0">
              <a:spcAft>
                <a:spcPts val="300"/>
              </a:spcAft>
              <a:buNone/>
            </a:pPr>
            <a:r>
              <a:rPr lang="en-US" sz="1800" dirty="0"/>
              <a:t>	A general increase and a great diversity among countries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Espace réservé de la date 3"/>
          <p:cNvSpPr>
            <a:spLocks noGrp="1"/>
          </p:cNvSpPr>
          <p:nvPr>
            <p:ph type="dt" sz="half" idx="10"/>
          </p:nvPr>
        </p:nvSpPr>
        <p:spPr/>
        <p:txBody>
          <a:bodyPr/>
          <a:lstStyle/>
          <a:p>
            <a:pPr>
              <a:defRPr/>
            </a:pPr>
            <a:r>
              <a:rPr lang="en-US" altLang="fr-FR" dirty="0"/>
              <a:t>June, 29th 2019</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41</a:t>
            </a:fld>
            <a:endParaRPr lang="fr-FR" altLang="fr-FR" dirty="0"/>
          </a:p>
        </p:txBody>
      </p:sp>
      <p:sp>
        <p:nvSpPr>
          <p:cNvPr id="9" name="Espace réservé du pied de page 4"/>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graphicFrame>
        <p:nvGraphicFramePr>
          <p:cNvPr id="10" name="Graphique 9"/>
          <p:cNvGraphicFramePr/>
          <p:nvPr>
            <p:extLst>
              <p:ext uri="{D42A27DB-BD31-4B8C-83A1-F6EECF244321}">
                <p14:modId xmlns:p14="http://schemas.microsoft.com/office/powerpoint/2010/main" val="1215437015"/>
              </p:ext>
            </p:extLst>
          </p:nvPr>
        </p:nvGraphicFramePr>
        <p:xfrm>
          <a:off x="1115616" y="2321868"/>
          <a:ext cx="7296472"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re 1">
            <a:extLst>
              <a:ext uri="{FF2B5EF4-FFF2-40B4-BE49-F238E27FC236}">
                <a16:creationId xmlns:a16="http://schemas.microsoft.com/office/drawing/2014/main" id="{015AC0F6-F595-4586-B1C3-AF623FA3AC40}"/>
              </a:ext>
            </a:extLst>
          </p:cNvPr>
          <p:cNvSpPr>
            <a:spLocks noGrp="1"/>
          </p:cNvSpPr>
          <p:nvPr>
            <p:ph type="title"/>
          </p:nvPr>
        </p:nvSpPr>
        <p:spPr>
          <a:xfrm>
            <a:off x="179512" y="136808"/>
            <a:ext cx="8686800" cy="990600"/>
          </a:xfrm>
        </p:spPr>
        <p:txBody>
          <a:bodyPr/>
          <a:lstStyle/>
          <a:p>
            <a:r>
              <a:rPr lang="en-US" dirty="0"/>
              <a:t>Development of LA in Europe</a:t>
            </a:r>
            <a:endParaRPr lang="en-GB" dirty="0"/>
          </a:p>
        </p:txBody>
      </p:sp>
    </p:spTree>
    <p:extLst>
      <p:ext uri="{BB962C8B-B14F-4D97-AF65-F5344CB8AC3E}">
        <p14:creationId xmlns:p14="http://schemas.microsoft.com/office/powerpoint/2010/main" val="1181270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61575"/>
            <a:ext cx="8686800" cy="990600"/>
          </a:xfrm>
        </p:spPr>
        <p:txBody>
          <a:bodyPr/>
          <a:lstStyle/>
          <a:p>
            <a:r>
              <a:rPr lang="en-US" dirty="0"/>
              <a:t>National Patterns of LA</a:t>
            </a:r>
          </a:p>
        </p:txBody>
      </p:sp>
      <p:sp>
        <p:nvSpPr>
          <p:cNvPr id="3" name="Espace réservé du contenu 2"/>
          <p:cNvSpPr>
            <a:spLocks noGrp="1"/>
          </p:cNvSpPr>
          <p:nvPr>
            <p:ph idx="1"/>
          </p:nvPr>
        </p:nvSpPr>
        <p:spPr>
          <a:xfrm>
            <a:off x="228600" y="1524000"/>
            <a:ext cx="8763000" cy="4343400"/>
          </a:xfrm>
        </p:spPr>
        <p:txBody>
          <a:bodyPr/>
          <a:lstStyle/>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pPr marL="0" indent="0">
              <a:buNone/>
            </a:pPr>
            <a:endParaRPr lang="fr-CH" dirty="0"/>
          </a:p>
        </p:txBody>
      </p:sp>
      <p:sp>
        <p:nvSpPr>
          <p:cNvPr id="4" name="Espace réservé de la date 3"/>
          <p:cNvSpPr>
            <a:spLocks noGrp="1"/>
          </p:cNvSpPr>
          <p:nvPr>
            <p:ph type="dt" sz="half" idx="10"/>
          </p:nvPr>
        </p:nvSpPr>
        <p:spPr/>
        <p:txBody>
          <a:bodyPr/>
          <a:lstStyle/>
          <a:p>
            <a:pPr>
              <a:defRPr/>
            </a:pPr>
            <a:r>
              <a:rPr lang="en-US" altLang="fr-FR" dirty="0"/>
              <a:t>June, 29th 2019</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42</a:t>
            </a:fld>
            <a:endParaRPr lang="fr-FR" altLang="fr-FR"/>
          </a:p>
        </p:txBody>
      </p:sp>
      <p:sp>
        <p:nvSpPr>
          <p:cNvPr id="16" name="Espace réservé du contenu 2"/>
          <p:cNvSpPr txBox="1">
            <a:spLocks/>
          </p:cNvSpPr>
          <p:nvPr/>
        </p:nvSpPr>
        <p:spPr bwMode="auto">
          <a:xfrm>
            <a:off x="228600" y="5589240"/>
            <a:ext cx="8763000" cy="27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1200" kern="0" dirty="0"/>
              <a:t>Sources: </a:t>
            </a:r>
            <a:r>
              <a:rPr lang="en-US" sz="1200" i="1" kern="0" dirty="0"/>
              <a:t>LAI 2014</a:t>
            </a:r>
            <a:endParaRPr lang="en-US" kern="0" dirty="0"/>
          </a:p>
        </p:txBody>
      </p:sp>
      <p:graphicFrame>
        <p:nvGraphicFramePr>
          <p:cNvPr id="22" name="Graphique 21"/>
          <p:cNvGraphicFramePr>
            <a:graphicFrameLocks/>
          </p:cNvGraphicFramePr>
          <p:nvPr>
            <p:extLst>
              <p:ext uri="{D42A27DB-BD31-4B8C-83A1-F6EECF244321}">
                <p14:modId xmlns:p14="http://schemas.microsoft.com/office/powerpoint/2010/main" val="103405456"/>
              </p:ext>
            </p:extLst>
          </p:nvPr>
        </p:nvGraphicFramePr>
        <p:xfrm>
          <a:off x="1835696" y="1152175"/>
          <a:ext cx="5976664" cy="4005017"/>
        </p:xfrm>
        <a:graphic>
          <a:graphicData uri="http://schemas.openxmlformats.org/drawingml/2006/chart">
            <c:chart xmlns:c="http://schemas.openxmlformats.org/drawingml/2006/chart" xmlns:r="http://schemas.openxmlformats.org/officeDocument/2006/relationships" r:id="rId3"/>
          </a:graphicData>
        </a:graphic>
      </p:graphicFrame>
      <p:sp>
        <p:nvSpPr>
          <p:cNvPr id="14" name="Espace réservé du pied de page 4">
            <a:extLst>
              <a:ext uri="{FF2B5EF4-FFF2-40B4-BE49-F238E27FC236}">
                <a16:creationId xmlns:a16="http://schemas.microsoft.com/office/drawing/2014/main" id="{065F1206-F7B1-42A1-97F2-3BDE6030508B}"/>
              </a:ext>
            </a:extLst>
          </p:cNvPr>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spTree>
    <p:extLst>
      <p:ext uri="{BB962C8B-B14F-4D97-AF65-F5344CB8AC3E}">
        <p14:creationId xmlns:p14="http://schemas.microsoft.com/office/powerpoint/2010/main" val="2543908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567" y="112443"/>
            <a:ext cx="8686800" cy="990600"/>
          </a:xfrm>
        </p:spPr>
        <p:txBody>
          <a:bodyPr/>
          <a:lstStyle/>
          <a:p>
            <a:r>
              <a:rPr lang="fr-CH" sz="2800" dirty="0"/>
              <a:t>Patterns of LA</a:t>
            </a:r>
            <a:endParaRPr lang="en-GB" sz="2800" dirty="0"/>
          </a:p>
        </p:txBody>
      </p:sp>
      <p:sp>
        <p:nvSpPr>
          <p:cNvPr id="3" name="Espace réservé du contenu 2"/>
          <p:cNvSpPr>
            <a:spLocks noGrp="1"/>
          </p:cNvSpPr>
          <p:nvPr>
            <p:ph idx="1"/>
          </p:nvPr>
        </p:nvSpPr>
        <p:spPr>
          <a:xfrm>
            <a:off x="225567" y="1035043"/>
            <a:ext cx="8686800" cy="4343400"/>
          </a:xfrm>
        </p:spPr>
        <p:txBody>
          <a:bodyPr/>
          <a:lstStyle/>
          <a:p>
            <a:pPr>
              <a:spcBef>
                <a:spcPts val="1200"/>
              </a:spcBef>
            </a:pPr>
            <a:r>
              <a:rPr lang="en-GB" sz="1800" b="1" dirty="0">
                <a:solidFill>
                  <a:srgbClr val="000000"/>
                </a:solidFill>
              </a:rPr>
              <a:t>Country classification of 9 different types of LA</a:t>
            </a:r>
            <a:r>
              <a:rPr lang="en-GB" sz="1800" dirty="0">
                <a:solidFill>
                  <a:srgbClr val="000000"/>
                </a:solidFill>
              </a:rPr>
              <a:t>, based on the two cornerstones of local autonomy, PD and FA</a:t>
            </a:r>
          </a:p>
        </p:txBody>
      </p:sp>
      <p:sp>
        <p:nvSpPr>
          <p:cNvPr id="4" name="Espace réservé de la date 3"/>
          <p:cNvSpPr>
            <a:spLocks noGrp="1"/>
          </p:cNvSpPr>
          <p:nvPr>
            <p:ph type="dt" sz="half" idx="10"/>
          </p:nvPr>
        </p:nvSpPr>
        <p:spPr/>
        <p:txBody>
          <a:bodyPr/>
          <a:lstStyle/>
          <a:p>
            <a:pPr>
              <a:defRPr/>
            </a:pPr>
            <a:r>
              <a:rPr lang="en-US" altLang="fr-FR" dirty="0"/>
              <a:t>June, 29th 2019</a:t>
            </a:r>
          </a:p>
        </p:txBody>
      </p:sp>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43</a:t>
            </a:fld>
            <a:endParaRPr lang="fr-FR" altLang="fr-FR"/>
          </a:p>
        </p:txBody>
      </p:sp>
      <p:graphicFrame>
        <p:nvGraphicFramePr>
          <p:cNvPr id="9" name="Tableau 8"/>
          <p:cNvGraphicFramePr>
            <a:graphicFrameLocks noGrp="1"/>
          </p:cNvGraphicFramePr>
          <p:nvPr>
            <p:extLst>
              <p:ext uri="{D42A27DB-BD31-4B8C-83A1-F6EECF244321}">
                <p14:modId xmlns:p14="http://schemas.microsoft.com/office/powerpoint/2010/main" val="339291275"/>
              </p:ext>
            </p:extLst>
          </p:nvPr>
        </p:nvGraphicFramePr>
        <p:xfrm>
          <a:off x="236951" y="2204864"/>
          <a:ext cx="8522897" cy="2715674"/>
        </p:xfrm>
        <a:graphic>
          <a:graphicData uri="http://schemas.openxmlformats.org/drawingml/2006/table">
            <a:tbl>
              <a:tblPr firstRow="1" firstCol="1" bandRow="1">
                <a:tableStyleId>{93296810-A885-4BE3-A3E7-6D5BEEA58F35}</a:tableStyleId>
              </a:tblPr>
              <a:tblGrid>
                <a:gridCol w="1692096">
                  <a:extLst>
                    <a:ext uri="{9D8B030D-6E8A-4147-A177-3AD203B41FA5}">
                      <a16:colId xmlns:a16="http://schemas.microsoft.com/office/drawing/2014/main" val="20000"/>
                    </a:ext>
                  </a:extLst>
                </a:gridCol>
                <a:gridCol w="745010">
                  <a:extLst>
                    <a:ext uri="{9D8B030D-6E8A-4147-A177-3AD203B41FA5}">
                      <a16:colId xmlns:a16="http://schemas.microsoft.com/office/drawing/2014/main" val="20001"/>
                    </a:ext>
                  </a:extLst>
                </a:gridCol>
                <a:gridCol w="2043767">
                  <a:extLst>
                    <a:ext uri="{9D8B030D-6E8A-4147-A177-3AD203B41FA5}">
                      <a16:colId xmlns:a16="http://schemas.microsoft.com/office/drawing/2014/main" val="20002"/>
                    </a:ext>
                  </a:extLst>
                </a:gridCol>
                <a:gridCol w="1970775">
                  <a:extLst>
                    <a:ext uri="{9D8B030D-6E8A-4147-A177-3AD203B41FA5}">
                      <a16:colId xmlns:a16="http://schemas.microsoft.com/office/drawing/2014/main" val="20003"/>
                    </a:ext>
                  </a:extLst>
                </a:gridCol>
                <a:gridCol w="2071249">
                  <a:extLst>
                    <a:ext uri="{9D8B030D-6E8A-4147-A177-3AD203B41FA5}">
                      <a16:colId xmlns:a16="http://schemas.microsoft.com/office/drawing/2014/main" val="20004"/>
                    </a:ext>
                  </a:extLst>
                </a:gridCol>
              </a:tblGrid>
              <a:tr h="390969">
                <a:tc rowSpan="2" gridSpan="2">
                  <a:txBody>
                    <a:bodyPr/>
                    <a:lstStyle/>
                    <a:p>
                      <a:pPr algn="just">
                        <a:lnSpc>
                          <a:spcPct val="107000"/>
                        </a:lnSpc>
                        <a:spcAft>
                          <a:spcPts val="0"/>
                        </a:spcAft>
                      </a:pPr>
                      <a:r>
                        <a:rPr lang="en-GB" sz="1400" dirty="0">
                          <a:effectLst/>
                        </a:rPr>
                        <a:t>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rowSpan="2" hMerge="1">
                  <a:txBody>
                    <a:bodyPr/>
                    <a:lstStyle/>
                    <a:p>
                      <a:endParaRPr lang="en-GB"/>
                    </a:p>
                  </a:txBody>
                  <a:tcPr/>
                </a:tc>
                <a:tc gridSpan="3">
                  <a:txBody>
                    <a:bodyPr/>
                    <a:lstStyle/>
                    <a:p>
                      <a:pPr algn="ctr">
                        <a:lnSpc>
                          <a:spcPct val="107000"/>
                        </a:lnSpc>
                        <a:spcAft>
                          <a:spcPts val="0"/>
                        </a:spcAft>
                      </a:pPr>
                      <a:r>
                        <a:rPr lang="en-GB" sz="1400" dirty="0">
                          <a:solidFill>
                            <a:schemeClr val="tx1"/>
                          </a:solidFill>
                          <a:effectLst/>
                        </a:rPr>
                        <a:t>Political discretion (PD)</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94102">
                <a:tc gridSpan="2" vMerge="1">
                  <a:txBody>
                    <a:bodyPr/>
                    <a:lstStyle/>
                    <a:p>
                      <a:endParaRPr lang="en-GB"/>
                    </a:p>
                  </a:txBody>
                  <a:tcPr/>
                </a:tc>
                <a:tc hMerge="1" vMerge="1">
                  <a:txBody>
                    <a:bodyPr/>
                    <a:lstStyle/>
                    <a:p>
                      <a:endParaRPr lang="en-GB"/>
                    </a:p>
                  </a:txBody>
                  <a:tcPr/>
                </a:tc>
                <a:tc>
                  <a:txBody>
                    <a:bodyPr/>
                    <a:lstStyle/>
                    <a:p>
                      <a:pPr algn="just">
                        <a:lnSpc>
                          <a:spcPct val="107000"/>
                        </a:lnSpc>
                        <a:spcAft>
                          <a:spcPts val="0"/>
                        </a:spcAft>
                      </a:pPr>
                      <a:r>
                        <a:rPr lang="en-GB" sz="1100" b="0" i="1" dirty="0">
                          <a:effectLst/>
                        </a:rPr>
                        <a:t>Low</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E5993"/>
                    </a:solidFill>
                  </a:tcPr>
                </a:tc>
                <a:tc>
                  <a:txBody>
                    <a:bodyPr/>
                    <a:lstStyle/>
                    <a:p>
                      <a:pPr algn="just">
                        <a:lnSpc>
                          <a:spcPct val="107000"/>
                        </a:lnSpc>
                        <a:spcAft>
                          <a:spcPts val="0"/>
                        </a:spcAft>
                      </a:pPr>
                      <a:r>
                        <a:rPr lang="en-GB" sz="1100" b="0" i="1" dirty="0">
                          <a:effectLst/>
                        </a:rPr>
                        <a:t>Medium</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E5993"/>
                    </a:solidFill>
                  </a:tcPr>
                </a:tc>
                <a:tc>
                  <a:txBody>
                    <a:bodyPr/>
                    <a:lstStyle/>
                    <a:p>
                      <a:pPr algn="just">
                        <a:lnSpc>
                          <a:spcPct val="107000"/>
                        </a:lnSpc>
                        <a:spcAft>
                          <a:spcPts val="0"/>
                        </a:spcAft>
                      </a:pPr>
                      <a:r>
                        <a:rPr lang="en-GB" sz="1100" b="0" i="1" dirty="0">
                          <a:effectLst/>
                        </a:rPr>
                        <a:t>High</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E5993"/>
                    </a:solidFill>
                  </a:tcPr>
                </a:tc>
                <a:extLst>
                  <a:ext uri="{0D108BD9-81ED-4DB2-BD59-A6C34878D82A}">
                    <a16:rowId xmlns:a16="http://schemas.microsoft.com/office/drawing/2014/main" val="10001"/>
                  </a:ext>
                </a:extLst>
              </a:tr>
              <a:tr h="779502">
                <a:tc rowSpan="3">
                  <a:txBody>
                    <a:bodyPr/>
                    <a:lstStyle/>
                    <a:p>
                      <a:pPr algn="just">
                        <a:lnSpc>
                          <a:spcPct val="107000"/>
                        </a:lnSpc>
                        <a:spcAft>
                          <a:spcPts val="0"/>
                        </a:spcAft>
                      </a:pPr>
                      <a:r>
                        <a:rPr lang="en-GB" sz="1400" dirty="0">
                          <a:solidFill>
                            <a:schemeClr val="tx1"/>
                          </a:solidFill>
                          <a:effectLst/>
                        </a:rPr>
                        <a:t>Financial autonomy</a:t>
                      </a:r>
                      <a:r>
                        <a:rPr lang="en-GB" sz="1400" baseline="0" dirty="0">
                          <a:solidFill>
                            <a:schemeClr val="tx1"/>
                          </a:solidFill>
                          <a:effectLst/>
                        </a:rPr>
                        <a:t> (FA)</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F0"/>
                    </a:solidFill>
                  </a:tcPr>
                </a:tc>
                <a:tc>
                  <a:txBody>
                    <a:bodyPr/>
                    <a:lstStyle/>
                    <a:p>
                      <a:pPr algn="just">
                        <a:lnSpc>
                          <a:spcPct val="107000"/>
                        </a:lnSpc>
                        <a:spcAft>
                          <a:spcPts val="0"/>
                        </a:spcAft>
                      </a:pPr>
                      <a:r>
                        <a:rPr lang="en-GB" sz="1100" b="0" i="1" dirty="0">
                          <a:effectLst/>
                        </a:rPr>
                        <a:t>Low </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E5993"/>
                    </a:solidFill>
                  </a:tcPr>
                </a:tc>
                <a:tc>
                  <a:txBody>
                    <a:bodyPr/>
                    <a:lstStyle/>
                    <a:p>
                      <a:pPr algn="just">
                        <a:lnSpc>
                          <a:spcPct val="107000"/>
                        </a:lnSpc>
                        <a:spcAft>
                          <a:spcPts val="0"/>
                        </a:spcAft>
                      </a:pPr>
                      <a:r>
                        <a:rPr lang="en-GB" sz="900" b="1" dirty="0">
                          <a:effectLst/>
                        </a:rPr>
                        <a:t>Type IX (“</a:t>
                      </a:r>
                      <a:r>
                        <a:rPr lang="fr-CH" sz="900" b="1" dirty="0">
                          <a:effectLst/>
                        </a:rPr>
                        <a:t>tutelle</a:t>
                      </a:r>
                      <a:r>
                        <a:rPr lang="en-GB" sz="900" b="1" dirty="0">
                          <a:effectLst/>
                        </a:rPr>
                        <a:t>”)</a:t>
                      </a:r>
                      <a:endParaRPr lang="en-GB" sz="1050" b="1" dirty="0">
                        <a:effectLst/>
                      </a:endParaRPr>
                    </a:p>
                    <a:p>
                      <a:pPr algn="just">
                        <a:lnSpc>
                          <a:spcPct val="107000"/>
                        </a:lnSpc>
                        <a:spcAft>
                          <a:spcPts val="0"/>
                        </a:spcAft>
                      </a:pPr>
                      <a:r>
                        <a:rPr lang="en-GB" sz="900" dirty="0">
                          <a:effectLst/>
                        </a:rPr>
                        <a:t>Georgia, Malta, Moldova, Turkey, United Kingdom</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GB" sz="900" b="1" dirty="0">
                          <a:effectLst/>
                        </a:rPr>
                        <a:t>Type VIII</a:t>
                      </a:r>
                      <a:endParaRPr lang="en-GB" sz="1050" b="1" dirty="0">
                        <a:effectLst/>
                      </a:endParaRPr>
                    </a:p>
                    <a:p>
                      <a:pPr algn="just">
                        <a:lnSpc>
                          <a:spcPct val="107000"/>
                        </a:lnSpc>
                        <a:spcAft>
                          <a:spcPts val="0"/>
                        </a:spcAft>
                      </a:pPr>
                      <a:r>
                        <a:rPr lang="en-GB" sz="900" dirty="0">
                          <a:effectLst/>
                        </a:rPr>
                        <a:t>Albania, Hungary, Ukraine</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GB" sz="900" b="1" dirty="0">
                          <a:effectLst/>
                        </a:rPr>
                        <a:t>Type V (chained democracy)</a:t>
                      </a:r>
                      <a:endParaRPr lang="en-GB" sz="1050" b="1" dirty="0">
                        <a:effectLst/>
                      </a:endParaRPr>
                    </a:p>
                    <a:p>
                      <a:pPr algn="just">
                        <a:lnSpc>
                          <a:spcPct val="107000"/>
                        </a:lnSpc>
                        <a:spcAft>
                          <a:spcPts val="0"/>
                        </a:spcAft>
                      </a:pPr>
                      <a:r>
                        <a:rPr lang="en-GB" sz="900" dirty="0">
                          <a:effectLst/>
                        </a:rPr>
                        <a:t>Czech R., Estonia, Latvia, Lithuania, Netherlands, Romania, Slovenia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38120">
                <a:tc vMerge="1">
                  <a:txBody>
                    <a:bodyPr/>
                    <a:lstStyle/>
                    <a:p>
                      <a:endParaRPr lang="en-GB"/>
                    </a:p>
                  </a:txBody>
                  <a:tcPr/>
                </a:tc>
                <a:tc>
                  <a:txBody>
                    <a:bodyPr/>
                    <a:lstStyle/>
                    <a:p>
                      <a:pPr algn="just">
                        <a:lnSpc>
                          <a:spcPct val="107000"/>
                        </a:lnSpc>
                        <a:spcAft>
                          <a:spcPts val="0"/>
                        </a:spcAft>
                      </a:pPr>
                      <a:r>
                        <a:rPr lang="en-GB" sz="1100" b="0" i="1" dirty="0">
                          <a:effectLst/>
                        </a:rPr>
                        <a:t>Medium</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E5993"/>
                    </a:solidFill>
                  </a:tcPr>
                </a:tc>
                <a:tc>
                  <a:txBody>
                    <a:bodyPr/>
                    <a:lstStyle/>
                    <a:p>
                      <a:pPr algn="just">
                        <a:lnSpc>
                          <a:spcPct val="107000"/>
                        </a:lnSpc>
                        <a:spcAft>
                          <a:spcPts val="0"/>
                        </a:spcAft>
                      </a:pPr>
                      <a:r>
                        <a:rPr lang="en-GB" sz="900" b="1" dirty="0">
                          <a:effectLst/>
                        </a:rPr>
                        <a:t>Type VII</a:t>
                      </a:r>
                      <a:endParaRPr lang="en-GB" sz="1050" b="1" dirty="0">
                        <a:effectLst/>
                      </a:endParaRPr>
                    </a:p>
                    <a:p>
                      <a:pPr algn="just">
                        <a:lnSpc>
                          <a:spcPct val="107000"/>
                        </a:lnSpc>
                        <a:spcAft>
                          <a:spcPts val="0"/>
                        </a:spcAft>
                      </a:pPr>
                      <a:r>
                        <a:rPr lang="en-GB" sz="900" dirty="0">
                          <a:effectLst/>
                        </a:rPr>
                        <a:t>Greece</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GB" sz="900" b="1" dirty="0">
                          <a:effectLst/>
                        </a:rPr>
                        <a:t>Type III</a:t>
                      </a:r>
                      <a:endParaRPr lang="en-GB" sz="1050" b="1" dirty="0">
                        <a:effectLst/>
                      </a:endParaRPr>
                    </a:p>
                    <a:p>
                      <a:pPr algn="just">
                        <a:lnSpc>
                          <a:spcPct val="107000"/>
                        </a:lnSpc>
                        <a:spcAft>
                          <a:spcPts val="0"/>
                        </a:spcAft>
                      </a:pPr>
                      <a:r>
                        <a:rPr lang="en-GB" sz="900" dirty="0">
                          <a:effectLst/>
                        </a:rPr>
                        <a:t>Croatia, Poland, Serbia, Slovakia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GB" sz="900" b="1" dirty="0">
                          <a:effectLst/>
                        </a:rPr>
                        <a:t>Type IV</a:t>
                      </a:r>
                      <a:endParaRPr lang="en-GB" sz="1050" b="1" dirty="0">
                        <a:effectLst/>
                      </a:endParaRPr>
                    </a:p>
                    <a:p>
                      <a:pPr algn="just">
                        <a:lnSpc>
                          <a:spcPct val="107000"/>
                        </a:lnSpc>
                        <a:spcAft>
                          <a:spcPts val="0"/>
                        </a:spcAft>
                      </a:pPr>
                      <a:r>
                        <a:rPr lang="en-GB" sz="900" dirty="0">
                          <a:effectLst/>
                        </a:rPr>
                        <a:t>Bulgaria, Macedonia, Portugal</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12981">
                <a:tc vMerge="1">
                  <a:txBody>
                    <a:bodyPr/>
                    <a:lstStyle/>
                    <a:p>
                      <a:endParaRPr lang="en-GB"/>
                    </a:p>
                  </a:txBody>
                  <a:tcPr/>
                </a:tc>
                <a:tc>
                  <a:txBody>
                    <a:bodyPr/>
                    <a:lstStyle/>
                    <a:p>
                      <a:pPr algn="just">
                        <a:lnSpc>
                          <a:spcPct val="107000"/>
                        </a:lnSpc>
                        <a:spcAft>
                          <a:spcPts val="0"/>
                        </a:spcAft>
                      </a:pPr>
                      <a:r>
                        <a:rPr lang="en-GB" sz="1100" b="0" i="1" dirty="0">
                          <a:effectLst/>
                        </a:rPr>
                        <a:t>High</a:t>
                      </a:r>
                      <a:endParaRPr lang="en-GB" sz="1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E5993"/>
                    </a:solidFill>
                  </a:tcPr>
                </a:tc>
                <a:tc>
                  <a:txBody>
                    <a:bodyPr/>
                    <a:lstStyle/>
                    <a:p>
                      <a:pPr algn="just">
                        <a:lnSpc>
                          <a:spcPct val="107000"/>
                        </a:lnSpc>
                        <a:spcAft>
                          <a:spcPts val="0"/>
                        </a:spcAft>
                      </a:pPr>
                      <a:r>
                        <a:rPr lang="en-GB" sz="900" b="1" dirty="0">
                          <a:effectLst/>
                        </a:rPr>
                        <a:t>Type VI (guided democracy)</a:t>
                      </a:r>
                      <a:endParaRPr lang="en-GB" sz="1050" b="1" dirty="0">
                        <a:effectLst/>
                      </a:endParaRPr>
                    </a:p>
                    <a:p>
                      <a:pPr algn="just">
                        <a:lnSpc>
                          <a:spcPct val="107000"/>
                        </a:lnSpc>
                        <a:spcAft>
                          <a:spcPts val="0"/>
                        </a:spcAft>
                      </a:pPr>
                      <a:r>
                        <a:rPr lang="en-GB" sz="900" dirty="0">
                          <a:effectLst/>
                        </a:rPr>
                        <a:t>Cyprus, Ireland, Liechtenstein, Spain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GB" sz="900" b="1" dirty="0">
                          <a:effectLst/>
                        </a:rPr>
                        <a:t>Type II</a:t>
                      </a:r>
                      <a:endParaRPr lang="en-GB" sz="1050" b="1" dirty="0">
                        <a:effectLst/>
                      </a:endParaRPr>
                    </a:p>
                    <a:p>
                      <a:pPr algn="just">
                        <a:lnSpc>
                          <a:spcPct val="107000"/>
                        </a:lnSpc>
                        <a:spcAft>
                          <a:spcPts val="0"/>
                        </a:spcAft>
                      </a:pPr>
                      <a:r>
                        <a:rPr lang="en-GB" sz="900" dirty="0">
                          <a:effectLst/>
                        </a:rPr>
                        <a:t>Austria, Belgium, France, Italy, Switzerland</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GB" sz="900" b="1" dirty="0">
                          <a:effectLst/>
                        </a:rPr>
                        <a:t>Type I (partnership</a:t>
                      </a:r>
                      <a:r>
                        <a:rPr lang="en-GB" sz="900" dirty="0">
                          <a:effectLst/>
                        </a:rPr>
                        <a:t>)</a:t>
                      </a:r>
                      <a:endParaRPr lang="en-GB" sz="1050" dirty="0">
                        <a:effectLst/>
                      </a:endParaRPr>
                    </a:p>
                    <a:p>
                      <a:pPr algn="just">
                        <a:lnSpc>
                          <a:spcPct val="107000"/>
                        </a:lnSpc>
                        <a:spcAft>
                          <a:spcPts val="0"/>
                        </a:spcAft>
                      </a:pPr>
                      <a:r>
                        <a:rPr lang="en-GB" sz="900" dirty="0">
                          <a:effectLst/>
                        </a:rPr>
                        <a:t>Denmark, Finland, Germany, Iceland, Luxembourg, Norway, Sweden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7" name="ZoneTexte 6"/>
          <p:cNvSpPr txBox="1"/>
          <p:nvPr/>
        </p:nvSpPr>
        <p:spPr>
          <a:xfrm>
            <a:off x="5868144" y="5132222"/>
            <a:ext cx="2979440" cy="246221"/>
          </a:xfrm>
          <a:prstGeom prst="rect">
            <a:avLst/>
          </a:prstGeom>
          <a:noFill/>
        </p:spPr>
        <p:txBody>
          <a:bodyPr wrap="square" rtlCol="0">
            <a:spAutoFit/>
          </a:bodyPr>
          <a:lstStyle/>
          <a:p>
            <a:r>
              <a:rPr lang="fr-CH" sz="1000" dirty="0">
                <a:latin typeface="+mn-lt"/>
              </a:rPr>
              <a:t>Ladner et al. (2019)</a:t>
            </a:r>
            <a:endParaRPr lang="en-GB" sz="1000" dirty="0">
              <a:latin typeface="+mn-lt"/>
            </a:endParaRPr>
          </a:p>
        </p:txBody>
      </p:sp>
    </p:spTree>
    <p:extLst>
      <p:ext uri="{BB962C8B-B14F-4D97-AF65-F5344CB8AC3E}">
        <p14:creationId xmlns:p14="http://schemas.microsoft.com/office/powerpoint/2010/main" val="1676801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err="1"/>
              <a:t>And</a:t>
            </a:r>
            <a:r>
              <a:rPr lang="de-CH" sz="2400" dirty="0"/>
              <a:t> …</a:t>
            </a:r>
          </a:p>
        </p:txBody>
      </p:sp>
      <p:graphicFrame>
        <p:nvGraphicFramePr>
          <p:cNvPr id="5" name="Inhaltsplatzhalter 4"/>
          <p:cNvGraphicFramePr>
            <a:graphicFrameLocks noGrp="1"/>
          </p:cNvGraphicFramePr>
          <p:nvPr>
            <p:ph idx="1"/>
          </p:nvPr>
        </p:nvGraphicFramePr>
        <p:xfrm>
          <a:off x="228600" y="1524000"/>
          <a:ext cx="8686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44</a:t>
            </a:fld>
            <a:r>
              <a:rPr lang="fr-FR">
                <a:solidFill>
                  <a:schemeClr val="bg2"/>
                </a:solidFill>
              </a:rPr>
              <a:t> </a:t>
            </a:r>
            <a:r>
              <a:rPr lang="fr-FR"/>
              <a:t>|</a:t>
            </a:r>
            <a:endParaRPr lang="fr-FR" dirty="0"/>
          </a:p>
        </p:txBody>
      </p:sp>
    </p:spTree>
    <p:extLst>
      <p:ext uri="{BB962C8B-B14F-4D97-AF65-F5344CB8AC3E}">
        <p14:creationId xmlns:p14="http://schemas.microsoft.com/office/powerpoint/2010/main" val="2321883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err="1"/>
              <a:t>Does</a:t>
            </a:r>
            <a:r>
              <a:rPr lang="de-CH" sz="2400" dirty="0"/>
              <a:t> </a:t>
            </a:r>
            <a:r>
              <a:rPr lang="de-CH" sz="2400" dirty="0" err="1"/>
              <a:t>local</a:t>
            </a:r>
            <a:r>
              <a:rPr lang="de-CH" sz="2400" dirty="0"/>
              <a:t> </a:t>
            </a:r>
            <a:r>
              <a:rPr lang="de-CH" sz="2400" dirty="0" err="1"/>
              <a:t>autonomy</a:t>
            </a:r>
            <a:r>
              <a:rPr lang="de-CH" sz="2400" dirty="0"/>
              <a:t> …</a:t>
            </a:r>
          </a:p>
        </p:txBody>
      </p:sp>
      <p:sp>
        <p:nvSpPr>
          <p:cNvPr id="3" name="Inhaltsplatzhalter 2"/>
          <p:cNvSpPr>
            <a:spLocks noGrp="1"/>
          </p:cNvSpPr>
          <p:nvPr>
            <p:ph idx="1"/>
          </p:nvPr>
        </p:nvSpPr>
        <p:spPr>
          <a:xfrm>
            <a:off x="228600" y="1844824"/>
            <a:ext cx="8686800" cy="4022576"/>
          </a:xfrm>
        </p:spPr>
        <p:txBody>
          <a:bodyPr/>
          <a:lstStyle/>
          <a:p>
            <a:r>
              <a:rPr lang="de-CH" sz="1800" dirty="0"/>
              <a:t>… </a:t>
            </a:r>
            <a:r>
              <a:rPr lang="de-CH" sz="1800" dirty="0" err="1"/>
              <a:t>lead</a:t>
            </a:r>
            <a:r>
              <a:rPr lang="de-CH" sz="1800" dirty="0"/>
              <a:t> </a:t>
            </a:r>
            <a:r>
              <a:rPr lang="de-CH" sz="1800" dirty="0" err="1"/>
              <a:t>to</a:t>
            </a:r>
            <a:r>
              <a:rPr lang="de-CH" sz="1800" dirty="0"/>
              <a:t> </a:t>
            </a:r>
            <a:r>
              <a:rPr lang="de-CH" sz="1800" dirty="0" err="1"/>
              <a:t>economic</a:t>
            </a:r>
            <a:r>
              <a:rPr lang="de-CH" sz="1800" dirty="0"/>
              <a:t> </a:t>
            </a:r>
            <a:r>
              <a:rPr lang="de-CH" sz="1800" dirty="0" err="1"/>
              <a:t>welfare</a:t>
            </a:r>
            <a:r>
              <a:rPr lang="de-CH" sz="1800" dirty="0"/>
              <a:t>?</a:t>
            </a:r>
          </a:p>
          <a:p>
            <a:endParaRPr lang="de-CH" sz="1800" dirty="0"/>
          </a:p>
          <a:p>
            <a:r>
              <a:rPr lang="de-CH" sz="1800" dirty="0"/>
              <a:t>… </a:t>
            </a:r>
            <a:r>
              <a:rPr lang="de-CH" sz="1800" dirty="0" err="1"/>
              <a:t>less</a:t>
            </a:r>
            <a:r>
              <a:rPr lang="de-CH" sz="1800" dirty="0"/>
              <a:t> </a:t>
            </a:r>
            <a:r>
              <a:rPr lang="de-CH" sz="1800" dirty="0" err="1"/>
              <a:t>corruption</a:t>
            </a:r>
            <a:r>
              <a:rPr lang="de-CH" sz="1800" dirty="0"/>
              <a:t>?</a:t>
            </a:r>
          </a:p>
          <a:p>
            <a:endParaRPr lang="de-CH" sz="1800" dirty="0"/>
          </a:p>
          <a:p>
            <a:r>
              <a:rPr lang="de-CH" sz="1800" dirty="0"/>
              <a:t>… </a:t>
            </a:r>
            <a:r>
              <a:rPr lang="de-CH" sz="1800" dirty="0" err="1"/>
              <a:t>more</a:t>
            </a:r>
            <a:r>
              <a:rPr lang="de-CH" sz="1800" dirty="0"/>
              <a:t> </a:t>
            </a:r>
            <a:r>
              <a:rPr lang="de-CH" sz="1800" dirty="0" err="1"/>
              <a:t>trust</a:t>
            </a:r>
            <a:r>
              <a:rPr lang="de-CH" sz="1800" dirty="0"/>
              <a:t>?</a:t>
            </a:r>
          </a:p>
          <a:p>
            <a:endParaRPr lang="de-CH" sz="1800" dirty="0"/>
          </a:p>
          <a:p>
            <a:r>
              <a:rPr lang="de-CH" sz="1800" dirty="0"/>
              <a:t>…. </a:t>
            </a:r>
            <a:r>
              <a:rPr lang="de-CH" sz="1800" dirty="0" err="1"/>
              <a:t>more</a:t>
            </a:r>
            <a:r>
              <a:rPr lang="de-CH" sz="1800" dirty="0"/>
              <a:t> </a:t>
            </a:r>
            <a:r>
              <a:rPr lang="de-CH" sz="1800" dirty="0" err="1"/>
              <a:t>happyness</a:t>
            </a:r>
            <a:r>
              <a:rPr lang="de-CH" sz="1800" dirty="0"/>
              <a:t>?</a:t>
            </a:r>
          </a:p>
          <a:p>
            <a:endParaRPr lang="de-CH" sz="1800" dirty="0"/>
          </a:p>
          <a:p>
            <a:r>
              <a:rPr lang="de-CH" sz="1800" dirty="0"/>
              <a:t>… </a:t>
            </a:r>
            <a:r>
              <a:rPr lang="de-CH" sz="1800" dirty="0" err="1"/>
              <a:t>democracy</a:t>
            </a:r>
            <a:r>
              <a:rPr lang="de-CH" sz="1800" dirty="0"/>
              <a:t>?</a:t>
            </a:r>
          </a:p>
        </p:txBody>
      </p:sp>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45</a:t>
            </a:fld>
            <a:r>
              <a:rPr lang="fr-FR">
                <a:solidFill>
                  <a:schemeClr val="bg2"/>
                </a:solidFill>
              </a:rPr>
              <a:t> </a:t>
            </a:r>
            <a:r>
              <a:rPr lang="fr-FR"/>
              <a:t>|</a:t>
            </a:r>
            <a:endParaRPr lang="fr-FR" dirty="0"/>
          </a:p>
        </p:txBody>
      </p:sp>
    </p:spTree>
    <p:extLst>
      <p:ext uri="{BB962C8B-B14F-4D97-AF65-F5344CB8AC3E}">
        <p14:creationId xmlns:p14="http://schemas.microsoft.com/office/powerpoint/2010/main" val="40096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599" y="116632"/>
            <a:ext cx="8686800" cy="990600"/>
          </a:xfrm>
        </p:spPr>
        <p:txBody>
          <a:bodyPr/>
          <a:lstStyle/>
          <a:p>
            <a:r>
              <a:rPr lang="de-CH" dirty="0" err="1"/>
              <a:t>Local</a:t>
            </a:r>
            <a:r>
              <a:rPr lang="de-CH" dirty="0"/>
              <a:t> </a:t>
            </a:r>
            <a:r>
              <a:rPr lang="de-CH" dirty="0" err="1"/>
              <a:t>autonomy</a:t>
            </a:r>
            <a:r>
              <a:rPr lang="de-CH" dirty="0"/>
              <a:t> </a:t>
            </a:r>
            <a:r>
              <a:rPr lang="de-CH" dirty="0" err="1"/>
              <a:t>and</a:t>
            </a:r>
            <a:r>
              <a:rPr lang="de-CH" dirty="0"/>
              <a:t> GDP_PPP</a:t>
            </a:r>
          </a:p>
        </p:txBody>
      </p:sp>
      <p:pic>
        <p:nvPicPr>
          <p:cNvPr id="5" name="Inhaltsplatzhalter 4"/>
          <p:cNvPicPr>
            <a:picLocks noGrp="1" noChangeAspect="1"/>
          </p:cNvPicPr>
          <p:nvPr>
            <p:ph idx="1"/>
          </p:nvPr>
        </p:nvPicPr>
        <p:blipFill>
          <a:blip r:embed="rId2"/>
          <a:stretch>
            <a:fillRect/>
          </a:stretch>
        </p:blipFill>
        <p:spPr>
          <a:xfrm>
            <a:off x="755576" y="1196752"/>
            <a:ext cx="5833471" cy="4343400"/>
          </a:xfrm>
          <a:prstGeom prst="rect">
            <a:avLst/>
          </a:prstGeom>
        </p:spPr>
      </p:pic>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46</a:t>
            </a:fld>
            <a:r>
              <a:rPr lang="fr-FR">
                <a:solidFill>
                  <a:schemeClr val="bg2"/>
                </a:solidFill>
              </a:rPr>
              <a:t> </a:t>
            </a:r>
            <a:r>
              <a:rPr lang="fr-FR"/>
              <a:t>|</a:t>
            </a:r>
            <a:endParaRPr lang="fr-FR" dirty="0"/>
          </a:p>
        </p:txBody>
      </p:sp>
      <p:pic>
        <p:nvPicPr>
          <p:cNvPr id="6" name="Grafik 5"/>
          <p:cNvPicPr>
            <a:picLocks noChangeAspect="1"/>
          </p:cNvPicPr>
          <p:nvPr/>
        </p:nvPicPr>
        <p:blipFill>
          <a:blip r:embed="rId3"/>
          <a:stretch>
            <a:fillRect/>
          </a:stretch>
        </p:blipFill>
        <p:spPr>
          <a:xfrm>
            <a:off x="6876256" y="4762479"/>
            <a:ext cx="2039143" cy="995562"/>
          </a:xfrm>
          <a:prstGeom prst="rect">
            <a:avLst/>
          </a:prstGeom>
        </p:spPr>
      </p:pic>
      <p:sp>
        <p:nvSpPr>
          <p:cNvPr id="7" name="Ellipse 6"/>
          <p:cNvSpPr/>
          <p:nvPr/>
        </p:nvSpPr>
        <p:spPr bwMode="auto">
          <a:xfrm>
            <a:off x="3851920" y="1690068"/>
            <a:ext cx="517646" cy="48924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3226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694" y="0"/>
            <a:ext cx="8686800" cy="990600"/>
          </a:xfrm>
        </p:spPr>
        <p:txBody>
          <a:bodyPr/>
          <a:lstStyle/>
          <a:p>
            <a:r>
              <a:rPr lang="de-CH" dirty="0" err="1"/>
              <a:t>Local</a:t>
            </a:r>
            <a:r>
              <a:rPr lang="de-CH" dirty="0"/>
              <a:t> </a:t>
            </a:r>
            <a:r>
              <a:rPr lang="de-CH" dirty="0" err="1"/>
              <a:t>autonomy</a:t>
            </a:r>
            <a:r>
              <a:rPr lang="de-CH" dirty="0"/>
              <a:t> </a:t>
            </a:r>
            <a:r>
              <a:rPr lang="de-CH" dirty="0" err="1"/>
              <a:t>and</a:t>
            </a:r>
            <a:r>
              <a:rPr lang="de-CH" dirty="0"/>
              <a:t> </a:t>
            </a:r>
            <a:r>
              <a:rPr lang="de-CH" dirty="0" err="1"/>
              <a:t>corruption</a:t>
            </a:r>
            <a:endParaRPr lang="de-CH" dirty="0"/>
          </a:p>
        </p:txBody>
      </p:sp>
      <p:pic>
        <p:nvPicPr>
          <p:cNvPr id="5" name="Inhaltsplatzhalter 4"/>
          <p:cNvPicPr>
            <a:picLocks noGrp="1" noChangeAspect="1"/>
          </p:cNvPicPr>
          <p:nvPr>
            <p:ph idx="1"/>
          </p:nvPr>
        </p:nvPicPr>
        <p:blipFill>
          <a:blip r:embed="rId2"/>
          <a:stretch>
            <a:fillRect/>
          </a:stretch>
        </p:blipFill>
        <p:spPr>
          <a:xfrm>
            <a:off x="-180528" y="1005529"/>
            <a:ext cx="6262667" cy="5053242"/>
          </a:xfrm>
          <a:prstGeom prst="rect">
            <a:avLst/>
          </a:prstGeom>
        </p:spPr>
      </p:pic>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47</a:t>
            </a:fld>
            <a:r>
              <a:rPr lang="fr-FR">
                <a:solidFill>
                  <a:schemeClr val="bg2"/>
                </a:solidFill>
              </a:rPr>
              <a:t> </a:t>
            </a:r>
            <a:r>
              <a:rPr lang="fr-FR"/>
              <a:t>|</a:t>
            </a:r>
            <a:endParaRPr lang="fr-FR" dirty="0"/>
          </a:p>
        </p:txBody>
      </p:sp>
      <p:pic>
        <p:nvPicPr>
          <p:cNvPr id="6" name="Grafik 5"/>
          <p:cNvPicPr>
            <a:picLocks noChangeAspect="1"/>
          </p:cNvPicPr>
          <p:nvPr/>
        </p:nvPicPr>
        <p:blipFill>
          <a:blip r:embed="rId3"/>
          <a:stretch>
            <a:fillRect/>
          </a:stretch>
        </p:blipFill>
        <p:spPr>
          <a:xfrm>
            <a:off x="6588224" y="4437112"/>
            <a:ext cx="2185412" cy="1152128"/>
          </a:xfrm>
          <a:prstGeom prst="rect">
            <a:avLst/>
          </a:prstGeom>
        </p:spPr>
      </p:pic>
      <p:sp>
        <p:nvSpPr>
          <p:cNvPr id="7" name="Ellipse 6"/>
          <p:cNvSpPr/>
          <p:nvPr/>
        </p:nvSpPr>
        <p:spPr bwMode="auto">
          <a:xfrm>
            <a:off x="4284564" y="1090597"/>
            <a:ext cx="1853401" cy="186233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40292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8235" y="253106"/>
            <a:ext cx="8686800" cy="990600"/>
          </a:xfrm>
        </p:spPr>
        <p:txBody>
          <a:bodyPr/>
          <a:lstStyle/>
          <a:p>
            <a:r>
              <a:rPr lang="de-CH" dirty="0" err="1"/>
              <a:t>Local</a:t>
            </a:r>
            <a:r>
              <a:rPr lang="de-CH" dirty="0"/>
              <a:t> </a:t>
            </a:r>
            <a:r>
              <a:rPr lang="de-CH" dirty="0" err="1"/>
              <a:t>autonomy</a:t>
            </a:r>
            <a:r>
              <a:rPr lang="de-CH" dirty="0"/>
              <a:t> </a:t>
            </a:r>
            <a:r>
              <a:rPr lang="de-CH" dirty="0" err="1"/>
              <a:t>and</a:t>
            </a:r>
            <a:r>
              <a:rPr lang="de-CH" dirty="0"/>
              <a:t> </a:t>
            </a:r>
            <a:r>
              <a:rPr lang="de-CH" dirty="0" err="1"/>
              <a:t>democracy</a:t>
            </a:r>
            <a:endParaRPr lang="de-CH" dirty="0"/>
          </a:p>
        </p:txBody>
      </p:sp>
      <p:pic>
        <p:nvPicPr>
          <p:cNvPr id="5" name="Inhaltsplatzhalter 4"/>
          <p:cNvPicPr>
            <a:picLocks noGrp="1" noChangeAspect="1"/>
          </p:cNvPicPr>
          <p:nvPr>
            <p:ph idx="1"/>
          </p:nvPr>
        </p:nvPicPr>
        <p:blipFill>
          <a:blip r:embed="rId2"/>
          <a:stretch>
            <a:fillRect/>
          </a:stretch>
        </p:blipFill>
        <p:spPr>
          <a:xfrm>
            <a:off x="467544" y="1124744"/>
            <a:ext cx="6494446" cy="4586102"/>
          </a:xfrm>
          <a:prstGeom prst="rect">
            <a:avLst/>
          </a:prstGeom>
        </p:spPr>
      </p:pic>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48</a:t>
            </a:fld>
            <a:r>
              <a:rPr lang="fr-FR">
                <a:solidFill>
                  <a:schemeClr val="bg2"/>
                </a:solidFill>
              </a:rPr>
              <a:t> </a:t>
            </a:r>
            <a:r>
              <a:rPr lang="fr-FR"/>
              <a:t>|</a:t>
            </a:r>
            <a:endParaRPr lang="fr-FR" dirty="0"/>
          </a:p>
        </p:txBody>
      </p:sp>
      <p:pic>
        <p:nvPicPr>
          <p:cNvPr id="6" name="Grafik 5"/>
          <p:cNvPicPr>
            <a:picLocks noChangeAspect="1"/>
          </p:cNvPicPr>
          <p:nvPr/>
        </p:nvPicPr>
        <p:blipFill>
          <a:blip r:embed="rId3"/>
          <a:stretch>
            <a:fillRect/>
          </a:stretch>
        </p:blipFill>
        <p:spPr>
          <a:xfrm>
            <a:off x="6588224" y="3356992"/>
            <a:ext cx="2189808" cy="1057272"/>
          </a:xfrm>
          <a:prstGeom prst="rect">
            <a:avLst/>
          </a:prstGeom>
        </p:spPr>
      </p:pic>
    </p:spTree>
    <p:extLst>
      <p:ext uri="{BB962C8B-B14F-4D97-AF65-F5344CB8AC3E}">
        <p14:creationId xmlns:p14="http://schemas.microsoft.com/office/powerpoint/2010/main" val="152083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694" y="206152"/>
            <a:ext cx="8686800" cy="990600"/>
          </a:xfrm>
        </p:spPr>
        <p:txBody>
          <a:bodyPr/>
          <a:lstStyle/>
          <a:p>
            <a:r>
              <a:rPr lang="de-CH" dirty="0" err="1"/>
              <a:t>Local</a:t>
            </a:r>
            <a:r>
              <a:rPr lang="de-CH" dirty="0"/>
              <a:t> </a:t>
            </a:r>
            <a:r>
              <a:rPr lang="de-CH" dirty="0" err="1"/>
              <a:t>autonomy</a:t>
            </a:r>
            <a:r>
              <a:rPr lang="de-CH" dirty="0"/>
              <a:t> </a:t>
            </a:r>
            <a:r>
              <a:rPr lang="de-CH" dirty="0" err="1"/>
              <a:t>and</a:t>
            </a:r>
            <a:r>
              <a:rPr lang="de-CH" dirty="0"/>
              <a:t> </a:t>
            </a:r>
            <a:r>
              <a:rPr lang="de-CH" dirty="0" err="1"/>
              <a:t>happyness</a:t>
            </a:r>
            <a:endParaRPr lang="de-CH" dirty="0"/>
          </a:p>
        </p:txBody>
      </p:sp>
      <p:pic>
        <p:nvPicPr>
          <p:cNvPr id="5" name="Inhaltsplatzhalter 4"/>
          <p:cNvPicPr>
            <a:picLocks noGrp="1" noChangeAspect="1"/>
          </p:cNvPicPr>
          <p:nvPr>
            <p:ph idx="1"/>
          </p:nvPr>
        </p:nvPicPr>
        <p:blipFill>
          <a:blip r:embed="rId2"/>
          <a:stretch>
            <a:fillRect/>
          </a:stretch>
        </p:blipFill>
        <p:spPr>
          <a:xfrm>
            <a:off x="467544" y="1196752"/>
            <a:ext cx="5688632" cy="4558476"/>
          </a:xfrm>
          <a:prstGeom prst="rect">
            <a:avLst/>
          </a:prstGeom>
        </p:spPr>
      </p:pic>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99CD79D3-40CC-425C-BCD8-2D3EFF25F542}" type="slidenum">
              <a:rPr lang="fr-FR" smtClean="0">
                <a:solidFill>
                  <a:schemeClr val="bg2"/>
                </a:solidFill>
              </a:rPr>
              <a:pPr>
                <a:defRPr/>
              </a:pPr>
              <a:t>49</a:t>
            </a:fld>
            <a:r>
              <a:rPr lang="fr-FR">
                <a:solidFill>
                  <a:schemeClr val="bg2"/>
                </a:solidFill>
              </a:rPr>
              <a:t> </a:t>
            </a:r>
            <a:r>
              <a:rPr lang="fr-FR"/>
              <a:t>|</a:t>
            </a:r>
            <a:endParaRPr lang="fr-FR" dirty="0"/>
          </a:p>
        </p:txBody>
      </p:sp>
      <p:pic>
        <p:nvPicPr>
          <p:cNvPr id="6" name="Grafik 5"/>
          <p:cNvPicPr>
            <a:picLocks noChangeAspect="1"/>
          </p:cNvPicPr>
          <p:nvPr/>
        </p:nvPicPr>
        <p:blipFill>
          <a:blip r:embed="rId3"/>
          <a:stretch>
            <a:fillRect/>
          </a:stretch>
        </p:blipFill>
        <p:spPr>
          <a:xfrm>
            <a:off x="6372200" y="4437112"/>
            <a:ext cx="2357264" cy="1080120"/>
          </a:xfrm>
          <a:prstGeom prst="rect">
            <a:avLst/>
          </a:prstGeom>
        </p:spPr>
      </p:pic>
      <p:sp>
        <p:nvSpPr>
          <p:cNvPr id="7" name="Ellipse 6"/>
          <p:cNvSpPr/>
          <p:nvPr/>
        </p:nvSpPr>
        <p:spPr bwMode="auto">
          <a:xfrm>
            <a:off x="4447387" y="1052736"/>
            <a:ext cx="1853401" cy="186233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8" name="Ellipse 7"/>
          <p:cNvSpPr/>
          <p:nvPr/>
        </p:nvSpPr>
        <p:spPr bwMode="auto">
          <a:xfrm>
            <a:off x="1403648" y="1942728"/>
            <a:ext cx="517646" cy="48924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11040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Frok</a:t>
            </a:r>
            <a:endParaRPr lang="en-US" dirty="0"/>
          </a:p>
        </p:txBody>
      </p:sp>
      <p:sp>
        <p:nvSpPr>
          <p:cNvPr id="3" name="Inhaltsplatzhalter 2"/>
          <p:cNvSpPr>
            <a:spLocks noGrp="1"/>
          </p:cNvSpPr>
          <p:nvPr>
            <p:ph idx="1"/>
          </p:nvPr>
        </p:nvSpPr>
        <p:spPr/>
        <p:txBody>
          <a:bodyPr/>
          <a:lstStyle/>
          <a:p>
            <a:pPr marL="0" indent="0">
              <a:buNone/>
            </a:pPr>
            <a:endParaRPr lang="en-US" dirty="0"/>
          </a:p>
        </p:txBody>
      </p:sp>
      <p:pic>
        <p:nvPicPr>
          <p:cNvPr id="4" name="Grafik 3"/>
          <p:cNvPicPr>
            <a:picLocks noChangeAspect="1"/>
          </p:cNvPicPr>
          <p:nvPr/>
        </p:nvPicPr>
        <p:blipFill>
          <a:blip r:embed="rId2"/>
          <a:stretch>
            <a:fillRect/>
          </a:stretch>
        </p:blipFill>
        <p:spPr>
          <a:xfrm>
            <a:off x="1331640" y="278343"/>
            <a:ext cx="6585007" cy="5616624"/>
          </a:xfrm>
          <a:prstGeom prst="rect">
            <a:avLst/>
          </a:prstGeom>
        </p:spPr>
      </p:pic>
      <p:sp>
        <p:nvSpPr>
          <p:cNvPr id="5" name="Textfeld 4"/>
          <p:cNvSpPr txBox="1"/>
          <p:nvPr/>
        </p:nvSpPr>
        <p:spPr>
          <a:xfrm>
            <a:off x="337851" y="457200"/>
            <a:ext cx="4165243" cy="400110"/>
          </a:xfrm>
          <a:prstGeom prst="rect">
            <a:avLst/>
          </a:prstGeom>
          <a:noFill/>
        </p:spPr>
        <p:txBody>
          <a:bodyPr wrap="none" rtlCol="0">
            <a:spAutoFit/>
          </a:bodyPr>
          <a:lstStyle/>
          <a:p>
            <a:r>
              <a:rPr lang="de-CH" sz="2000" dirty="0" err="1">
                <a:solidFill>
                  <a:srgbClr val="0070C0"/>
                </a:solidFill>
                <a:latin typeface="+mj-lt"/>
              </a:rPr>
              <a:t>From</a:t>
            </a:r>
            <a:r>
              <a:rPr lang="de-CH" sz="2000" dirty="0">
                <a:solidFill>
                  <a:srgbClr val="0070C0"/>
                </a:solidFill>
                <a:latin typeface="+mj-lt"/>
              </a:rPr>
              <a:t> a normative </a:t>
            </a:r>
            <a:r>
              <a:rPr lang="de-CH" sz="2000" dirty="0" err="1">
                <a:solidFill>
                  <a:srgbClr val="0070C0"/>
                </a:solidFill>
                <a:latin typeface="+mj-lt"/>
              </a:rPr>
              <a:t>perspective</a:t>
            </a:r>
            <a:r>
              <a:rPr lang="de-CH" sz="2000" dirty="0">
                <a:solidFill>
                  <a:srgbClr val="0070C0"/>
                </a:solidFill>
                <a:latin typeface="+mj-lt"/>
              </a:rPr>
              <a:t>:</a:t>
            </a:r>
            <a:endParaRPr lang="en-US" sz="2000" dirty="0">
              <a:solidFill>
                <a:srgbClr val="0070C0"/>
              </a:solidFill>
              <a:latin typeface="+mj-lt"/>
            </a:endParaRPr>
          </a:p>
        </p:txBody>
      </p:sp>
      <p:cxnSp>
        <p:nvCxnSpPr>
          <p:cNvPr id="7" name="Gerader Verbinder 6"/>
          <p:cNvCxnSpPr/>
          <p:nvPr/>
        </p:nvCxnSpPr>
        <p:spPr bwMode="auto">
          <a:xfrm>
            <a:off x="4572000" y="4941168"/>
            <a:ext cx="288032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p:cNvCxnSpPr/>
          <p:nvPr/>
        </p:nvCxnSpPr>
        <p:spPr bwMode="auto">
          <a:xfrm flipV="1">
            <a:off x="2123728" y="5085184"/>
            <a:ext cx="423664" cy="8384"/>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8676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AEF33-3264-4447-8A64-7F6AA2F5C603}"/>
              </a:ext>
            </a:extLst>
          </p:cNvPr>
          <p:cNvSpPr>
            <a:spLocks noGrp="1"/>
          </p:cNvSpPr>
          <p:nvPr>
            <p:ph type="title"/>
          </p:nvPr>
        </p:nvSpPr>
        <p:spPr>
          <a:xfrm>
            <a:off x="228600" y="0"/>
            <a:ext cx="8686800" cy="990600"/>
          </a:xfrm>
        </p:spPr>
        <p:txBody>
          <a:bodyPr wrap="square" anchor="ctr">
            <a:normAutofit/>
          </a:bodyPr>
          <a:lstStyle/>
          <a:p>
            <a:r>
              <a:rPr lang="de-CH" dirty="0" err="1"/>
              <a:t>Quite</a:t>
            </a:r>
            <a:r>
              <a:rPr lang="de-CH" dirty="0"/>
              <a:t> a </a:t>
            </a:r>
            <a:r>
              <a:rPr lang="de-CH" dirty="0" err="1"/>
              <a:t>few</a:t>
            </a:r>
            <a:r>
              <a:rPr lang="de-CH" dirty="0"/>
              <a:t> </a:t>
            </a:r>
            <a:r>
              <a:rPr lang="de-CH" dirty="0" err="1"/>
              <a:t>publications</a:t>
            </a:r>
            <a:endParaRPr lang="de-CH" dirty="0"/>
          </a:p>
        </p:txBody>
      </p:sp>
      <p:sp>
        <p:nvSpPr>
          <p:cNvPr id="10" name="Content Placeholder 2">
            <a:extLst>
              <a:ext uri="{FF2B5EF4-FFF2-40B4-BE49-F238E27FC236}">
                <a16:creationId xmlns:a16="http://schemas.microsoft.com/office/drawing/2014/main" id="{83CE11F8-C4C3-4754-916D-2CA1D11ABF0A}"/>
              </a:ext>
            </a:extLst>
          </p:cNvPr>
          <p:cNvSpPr>
            <a:spLocks noGrp="1"/>
          </p:cNvSpPr>
          <p:nvPr>
            <p:ph sz="half" idx="1"/>
          </p:nvPr>
        </p:nvSpPr>
        <p:spPr>
          <a:xfrm>
            <a:off x="228600" y="1524000"/>
            <a:ext cx="4267200" cy="4343400"/>
          </a:xfrm>
        </p:spPr>
        <p:txBody>
          <a:bodyPr/>
          <a:lstStyle/>
          <a:p>
            <a:r>
              <a:rPr lang="en-US" sz="1600" dirty="0">
                <a:effectLst/>
                <a:latin typeface="Verdana" panose="020B0604030504040204" pitchFamily="34" charset="0"/>
              </a:rPr>
              <a:t>Ladner, Andreas &amp; Nicolas Keuffer (2018). Creating an index of local autonomy – theoretical, conceptual, and empirical issues, Regional &amp; Federal Studies, DOI: </a:t>
            </a:r>
            <a:r>
              <a:rPr lang="en-US" sz="1600" u="sng" dirty="0">
                <a:solidFill>
                  <a:srgbClr val="0000FF"/>
                </a:solidFill>
                <a:effectLst/>
                <a:latin typeface="Verdana" panose="020B0604030504040204" pitchFamily="34" charset="0"/>
                <a:hlinkClick r:id="rId2"/>
              </a:rPr>
              <a:t>10.1080/13597566.2018.1464443</a:t>
            </a:r>
            <a:r>
              <a:rPr lang="en-US" sz="1600" dirty="0">
                <a:effectLst/>
                <a:latin typeface="Verdana" panose="020B0604030504040204" pitchFamily="34" charset="0"/>
              </a:rPr>
              <a:t>.</a:t>
            </a:r>
          </a:p>
          <a:p>
            <a:endParaRPr lang="en-US" sz="1600" dirty="0">
              <a:latin typeface="trebuchet ms,arial,helvetica"/>
            </a:endParaRPr>
          </a:p>
          <a:p>
            <a:r>
              <a:rPr lang="en-US" sz="1600" dirty="0">
                <a:latin typeface="Verdana" panose="020B0604030504040204" pitchFamily="34" charset="0"/>
              </a:rPr>
              <a:t>Ladner, Andreas, Nicolas Keuffer and Harald Baldersheim (2016). "Measuring Local Autonomy in 39 Countries (1990-2014)", Regional and Federal Studies, Volume 26, Issue 3, pp. 321-357. </a:t>
            </a:r>
            <a:r>
              <a:rPr lang="en-US" sz="1600" dirty="0">
                <a:latin typeface="Verdana" panose="020B0604030504040204" pitchFamily="34" charset="0"/>
                <a:hlinkClick r:id="rId3"/>
              </a:rPr>
              <a:t>DOI: 10.1080/13597566.2016.1214911</a:t>
            </a:r>
            <a:r>
              <a:rPr lang="en-US" sz="1600" dirty="0">
                <a:latin typeface="Verdana" panose="020B0604030504040204" pitchFamily="34" charset="0"/>
              </a:rPr>
              <a:t>.</a:t>
            </a:r>
            <a:endParaRPr lang="en-US" sz="1600" dirty="0"/>
          </a:p>
        </p:txBody>
      </p:sp>
      <p:pic>
        <p:nvPicPr>
          <p:cNvPr id="5" name="Grafik 4">
            <a:extLst>
              <a:ext uri="{FF2B5EF4-FFF2-40B4-BE49-F238E27FC236}">
                <a16:creationId xmlns:a16="http://schemas.microsoft.com/office/drawing/2014/main" id="{F15F6BBA-77DD-42F3-8A97-44E1A159DE10}"/>
              </a:ext>
            </a:extLst>
          </p:cNvPr>
          <p:cNvPicPr>
            <a:picLocks noChangeAspect="1"/>
          </p:cNvPicPr>
          <p:nvPr/>
        </p:nvPicPr>
        <p:blipFill>
          <a:blip r:embed="rId4"/>
          <a:stretch>
            <a:fillRect/>
          </a:stretch>
        </p:blipFill>
        <p:spPr>
          <a:xfrm>
            <a:off x="5004048" y="1257300"/>
            <a:ext cx="3170682" cy="4343400"/>
          </a:xfrm>
          <a:prstGeom prst="rect">
            <a:avLst/>
          </a:prstGeom>
          <a:noFill/>
        </p:spPr>
      </p:pic>
    </p:spTree>
    <p:extLst>
      <p:ext uri="{BB962C8B-B14F-4D97-AF65-F5344CB8AC3E}">
        <p14:creationId xmlns:p14="http://schemas.microsoft.com/office/powerpoint/2010/main" val="2545040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Conclusions and Perspectives</a:t>
            </a:r>
          </a:p>
        </p:txBody>
      </p:sp>
      <p:sp>
        <p:nvSpPr>
          <p:cNvPr id="3" name="Espace réservé du contenu 2"/>
          <p:cNvSpPr>
            <a:spLocks noGrp="1"/>
          </p:cNvSpPr>
          <p:nvPr>
            <p:ph idx="1"/>
          </p:nvPr>
        </p:nvSpPr>
        <p:spPr>
          <a:xfrm>
            <a:off x="228600" y="1484784"/>
            <a:ext cx="8763000" cy="4238600"/>
          </a:xfrm>
        </p:spPr>
        <p:txBody>
          <a:bodyPr/>
          <a:lstStyle/>
          <a:p>
            <a:pPr>
              <a:spcBef>
                <a:spcPts val="1200"/>
              </a:spcBef>
            </a:pPr>
            <a:r>
              <a:rPr lang="en-GB" sz="1800" dirty="0"/>
              <a:t>The value, results and data of the LAI project are already recognised</a:t>
            </a:r>
          </a:p>
          <a:p>
            <a:pPr lvl="1">
              <a:spcBef>
                <a:spcPts val="0"/>
              </a:spcBef>
            </a:pPr>
            <a:r>
              <a:rPr lang="en-GB" sz="1600" dirty="0"/>
              <a:t>By the policy-makers and international organisations (e.g. OECD 2019)</a:t>
            </a:r>
          </a:p>
          <a:p>
            <a:pPr lvl="1">
              <a:spcBef>
                <a:spcPts val="0"/>
              </a:spcBef>
            </a:pPr>
            <a:r>
              <a:rPr lang="en-GB" sz="1600" dirty="0"/>
              <a:t>By the academic scholars (e.g. Harguindeguy et al. 2018) </a:t>
            </a:r>
          </a:p>
          <a:p>
            <a:pPr>
              <a:spcBef>
                <a:spcPts val="1200"/>
              </a:spcBef>
            </a:pPr>
            <a:r>
              <a:rPr lang="en-GB" sz="1800" dirty="0"/>
              <a:t>Combination of the LAI and the RAI to better assess MLG</a:t>
            </a:r>
          </a:p>
          <a:p>
            <a:pPr>
              <a:spcBef>
                <a:spcPts val="1200"/>
              </a:spcBef>
            </a:pPr>
            <a:r>
              <a:rPr lang="en-GB" sz="1800" dirty="0"/>
              <a:t>Make greater use of the data collected (e.g. at non-aggregated level)</a:t>
            </a:r>
          </a:p>
          <a:p>
            <a:pPr>
              <a:spcBef>
                <a:spcPts val="1200"/>
              </a:spcBef>
            </a:pPr>
            <a:r>
              <a:rPr lang="en-GB" sz="1800" dirty="0"/>
              <a:t>Complement the macro top-down indicators by a qualitative bottom-up approach of local autonomy/governance </a:t>
            </a:r>
            <a:r>
              <a:rPr lang="en-GB" sz="1600" dirty="0"/>
              <a:t>(Keuffer &amp; Horber-Papazian 2019)</a:t>
            </a:r>
          </a:p>
          <a:p>
            <a:pPr>
              <a:spcBef>
                <a:spcPts val="1200"/>
              </a:spcBef>
            </a:pPr>
            <a:r>
              <a:rPr lang="en-GB" sz="1800" dirty="0"/>
              <a:t>Specific adjustments and upgrade in the Nordic countries (2014-2019)</a:t>
            </a:r>
          </a:p>
          <a:p>
            <a:pPr marL="0" indent="0">
              <a:spcBef>
                <a:spcPts val="1200"/>
              </a:spcBef>
              <a:buNone/>
            </a:pPr>
            <a:endParaRPr lang="en-GB" sz="1200" dirty="0"/>
          </a:p>
          <a:p>
            <a:pPr>
              <a:spcBef>
                <a:spcPts val="1200"/>
              </a:spcBef>
            </a:pPr>
            <a:r>
              <a:rPr lang="en-GB" sz="1800" b="1" dirty="0"/>
              <a:t>LAI 2.0 project: temporal (2014-2020)</a:t>
            </a:r>
          </a:p>
          <a:p>
            <a:pPr marL="0" indent="0">
              <a:spcBef>
                <a:spcPts val="1200"/>
              </a:spcBef>
              <a:buNone/>
            </a:pPr>
            <a:r>
              <a:rPr lang="en-GB" sz="1800" b="1" dirty="0"/>
              <a:t>		and geographical upgrade…</a:t>
            </a:r>
          </a:p>
        </p:txBody>
      </p:sp>
      <p:sp>
        <p:nvSpPr>
          <p:cNvPr id="4" name="Espace réservé de la date 3"/>
          <p:cNvSpPr>
            <a:spLocks noGrp="1"/>
          </p:cNvSpPr>
          <p:nvPr>
            <p:ph type="dt" sz="half" idx="10"/>
          </p:nvPr>
        </p:nvSpPr>
        <p:spPr/>
        <p:txBody>
          <a:bodyPr/>
          <a:lstStyle/>
          <a:p>
            <a:pPr>
              <a:defRPr/>
            </a:pPr>
            <a:r>
              <a:rPr lang="en-US" altLang="fr-FR" dirty="0"/>
              <a:t>June, 29th 2019</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51</a:t>
            </a:fld>
            <a:endParaRPr lang="fr-FR" altLang="fr-FR"/>
          </a:p>
        </p:txBody>
      </p:sp>
      <p:sp>
        <p:nvSpPr>
          <p:cNvPr id="7" name="Espace réservé du pied de page 4"/>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b="6145"/>
          <a:stretch/>
        </p:blipFill>
        <p:spPr>
          <a:xfrm>
            <a:off x="5940152" y="4365104"/>
            <a:ext cx="3168352" cy="1601719"/>
          </a:xfrm>
          <a:prstGeom prst="rect">
            <a:avLst/>
          </a:prstGeom>
        </p:spPr>
      </p:pic>
      <p:pic>
        <p:nvPicPr>
          <p:cNvPr id="8" name="Image 7"/>
          <p:cNvPicPr preferRelativeResize="0">
            <a:picLocks/>
          </p:cNvPicPr>
          <p:nvPr/>
        </p:nvPicPr>
        <p:blipFill rotWithShape="1">
          <a:blip r:embed="rId4" cstate="print">
            <a:extLst>
              <a:ext uri="{28A0092B-C50C-407E-A947-70E740481C1C}">
                <a14:useLocalDpi xmlns:a14="http://schemas.microsoft.com/office/drawing/2010/main" val="0"/>
              </a:ext>
            </a:extLst>
          </a:blip>
          <a:srcRect b="6145"/>
          <a:stretch/>
        </p:blipFill>
        <p:spPr>
          <a:xfrm>
            <a:off x="5940000" y="4366800"/>
            <a:ext cx="3168000" cy="1602000"/>
          </a:xfrm>
          <a:prstGeom prst="rect">
            <a:avLst/>
          </a:prstGeom>
        </p:spPr>
      </p:pic>
      <p:pic>
        <p:nvPicPr>
          <p:cNvPr id="9" name="Image 8"/>
          <p:cNvPicPr preferRelativeResize="0">
            <a:picLocks/>
          </p:cNvPicPr>
          <p:nvPr/>
        </p:nvPicPr>
        <p:blipFill rotWithShape="1">
          <a:blip r:embed="rId5" cstate="print">
            <a:extLst>
              <a:ext uri="{28A0092B-C50C-407E-A947-70E740481C1C}">
                <a14:useLocalDpi xmlns:a14="http://schemas.microsoft.com/office/drawing/2010/main" val="0"/>
              </a:ext>
            </a:extLst>
          </a:blip>
          <a:srcRect b="6145"/>
          <a:stretch/>
        </p:blipFill>
        <p:spPr>
          <a:xfrm>
            <a:off x="5940000" y="4366800"/>
            <a:ext cx="3168000" cy="1602000"/>
          </a:xfrm>
          <a:prstGeom prst="rect">
            <a:avLst/>
          </a:prstGeom>
        </p:spPr>
      </p:pic>
      <p:pic>
        <p:nvPicPr>
          <p:cNvPr id="12" name="Image 11"/>
          <p:cNvPicPr preferRelativeResize="0">
            <a:picLocks/>
          </p:cNvPicPr>
          <p:nvPr/>
        </p:nvPicPr>
        <p:blipFill rotWithShape="1">
          <a:blip r:embed="rId6" cstate="print">
            <a:extLst>
              <a:ext uri="{28A0092B-C50C-407E-A947-70E740481C1C}">
                <a14:useLocalDpi xmlns:a14="http://schemas.microsoft.com/office/drawing/2010/main" val="0"/>
              </a:ext>
            </a:extLst>
          </a:blip>
          <a:srcRect b="6145"/>
          <a:stretch/>
        </p:blipFill>
        <p:spPr>
          <a:xfrm>
            <a:off x="5940000" y="4366800"/>
            <a:ext cx="3168000" cy="1602000"/>
          </a:xfrm>
          <a:prstGeom prst="rect">
            <a:avLst/>
          </a:prstGeom>
        </p:spPr>
      </p:pic>
    </p:spTree>
    <p:extLst>
      <p:ext uri="{BB962C8B-B14F-4D97-AF65-F5344CB8AC3E}">
        <p14:creationId xmlns:p14="http://schemas.microsoft.com/office/powerpoint/2010/main" val="39514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8D21F-2A24-466D-8E79-86D76C31C304}"/>
              </a:ext>
            </a:extLst>
          </p:cNvPr>
          <p:cNvSpPr>
            <a:spLocks noGrp="1"/>
          </p:cNvSpPr>
          <p:nvPr>
            <p:ph type="title"/>
          </p:nvPr>
        </p:nvSpPr>
        <p:spPr>
          <a:xfrm>
            <a:off x="214568" y="157671"/>
            <a:ext cx="8686800" cy="990600"/>
          </a:xfrm>
        </p:spPr>
        <p:txBody>
          <a:bodyPr/>
          <a:lstStyle/>
          <a:p>
            <a:r>
              <a:rPr lang="de-CH" dirty="0"/>
              <a:t>LAI 2.0</a:t>
            </a:r>
          </a:p>
        </p:txBody>
      </p:sp>
      <p:sp>
        <p:nvSpPr>
          <p:cNvPr id="3" name="Inhaltsplatzhalter 2">
            <a:extLst>
              <a:ext uri="{FF2B5EF4-FFF2-40B4-BE49-F238E27FC236}">
                <a16:creationId xmlns:a16="http://schemas.microsoft.com/office/drawing/2014/main" id="{C3DC1F86-A585-401C-B780-69412A3F5E95}"/>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BE57FD91-4DB7-46E6-82AD-3F962A508461}"/>
              </a:ext>
            </a:extLst>
          </p:cNvPr>
          <p:cNvPicPr>
            <a:picLocks noChangeAspect="1"/>
          </p:cNvPicPr>
          <p:nvPr/>
        </p:nvPicPr>
        <p:blipFill>
          <a:blip r:embed="rId2"/>
          <a:stretch>
            <a:fillRect/>
          </a:stretch>
        </p:blipFill>
        <p:spPr>
          <a:xfrm>
            <a:off x="1295128" y="1135725"/>
            <a:ext cx="6408712" cy="4180245"/>
          </a:xfrm>
          <a:prstGeom prst="rect">
            <a:avLst/>
          </a:prstGeom>
        </p:spPr>
      </p:pic>
      <p:sp>
        <p:nvSpPr>
          <p:cNvPr id="7" name="Textfeld 6">
            <a:extLst>
              <a:ext uri="{FF2B5EF4-FFF2-40B4-BE49-F238E27FC236}">
                <a16:creationId xmlns:a16="http://schemas.microsoft.com/office/drawing/2014/main" id="{D03E0146-55F9-4784-A460-CA47FCBB80CE}"/>
              </a:ext>
            </a:extLst>
          </p:cNvPr>
          <p:cNvSpPr txBox="1"/>
          <p:nvPr/>
        </p:nvSpPr>
        <p:spPr>
          <a:xfrm>
            <a:off x="3131840" y="5482382"/>
            <a:ext cx="4572000" cy="369332"/>
          </a:xfrm>
          <a:prstGeom prst="rect">
            <a:avLst/>
          </a:prstGeom>
          <a:noFill/>
        </p:spPr>
        <p:txBody>
          <a:bodyPr wrap="square">
            <a:spAutoFit/>
          </a:bodyPr>
          <a:lstStyle/>
          <a:p>
            <a:r>
              <a:rPr lang="de-CH" sz="1800" dirty="0"/>
              <a:t>Jan Bruegel </a:t>
            </a:r>
          </a:p>
        </p:txBody>
      </p:sp>
    </p:spTree>
    <p:extLst>
      <p:ext uri="{BB962C8B-B14F-4D97-AF65-F5344CB8AC3E}">
        <p14:creationId xmlns:p14="http://schemas.microsoft.com/office/powerpoint/2010/main" val="1567285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D7B47-20B7-46EE-8CE5-DC52E9056409}"/>
              </a:ext>
            </a:extLst>
          </p:cNvPr>
          <p:cNvSpPr>
            <a:spLocks noGrp="1"/>
          </p:cNvSpPr>
          <p:nvPr>
            <p:ph type="title"/>
          </p:nvPr>
        </p:nvSpPr>
        <p:spPr/>
        <p:txBody>
          <a:bodyPr/>
          <a:lstStyle/>
          <a:p>
            <a:r>
              <a:rPr lang="de-CH" dirty="0"/>
              <a:t>Problems</a:t>
            </a:r>
          </a:p>
        </p:txBody>
      </p:sp>
      <p:sp>
        <p:nvSpPr>
          <p:cNvPr id="3" name="Inhaltsplatzhalter 2">
            <a:extLst>
              <a:ext uri="{FF2B5EF4-FFF2-40B4-BE49-F238E27FC236}">
                <a16:creationId xmlns:a16="http://schemas.microsoft.com/office/drawing/2014/main" id="{637D0EDD-034E-4524-B8DC-72FADE967821}"/>
              </a:ext>
            </a:extLst>
          </p:cNvPr>
          <p:cNvSpPr>
            <a:spLocks noGrp="1"/>
          </p:cNvSpPr>
          <p:nvPr>
            <p:ph idx="1"/>
          </p:nvPr>
        </p:nvSpPr>
        <p:spPr/>
        <p:txBody>
          <a:bodyPr/>
          <a:lstStyle/>
          <a:p>
            <a:r>
              <a:rPr lang="de-CH" dirty="0"/>
              <a:t>New countries</a:t>
            </a:r>
          </a:p>
          <a:p>
            <a:endParaRPr lang="de-CH" dirty="0"/>
          </a:p>
          <a:p>
            <a:r>
              <a:rPr lang="de-CH" dirty="0"/>
              <a:t>New </a:t>
            </a:r>
            <a:r>
              <a:rPr lang="de-CH" dirty="0" err="1"/>
              <a:t>questions</a:t>
            </a:r>
            <a:endParaRPr lang="de-CH" dirty="0"/>
          </a:p>
          <a:p>
            <a:endParaRPr lang="de-CH" dirty="0"/>
          </a:p>
          <a:p>
            <a:r>
              <a:rPr lang="de-CH" b="1" dirty="0" err="1"/>
              <a:t>Better</a:t>
            </a:r>
            <a:r>
              <a:rPr lang="de-CH" b="1" dirty="0"/>
              <a:t> </a:t>
            </a:r>
            <a:r>
              <a:rPr lang="de-CH" b="1" dirty="0" err="1"/>
              <a:t>questions</a:t>
            </a:r>
            <a:r>
              <a:rPr lang="de-CH" b="1" dirty="0"/>
              <a:t>/</a:t>
            </a:r>
            <a:r>
              <a:rPr lang="de-CH" b="1" dirty="0" err="1"/>
              <a:t>better</a:t>
            </a:r>
            <a:r>
              <a:rPr lang="de-CH" b="1" dirty="0"/>
              <a:t> </a:t>
            </a:r>
            <a:r>
              <a:rPr lang="de-CH" b="1" dirty="0" err="1"/>
              <a:t>coding</a:t>
            </a:r>
            <a:endParaRPr lang="de-CH" b="1" dirty="0"/>
          </a:p>
          <a:p>
            <a:endParaRPr lang="de-CH" dirty="0"/>
          </a:p>
          <a:p>
            <a:r>
              <a:rPr lang="de-CH" dirty="0"/>
              <a:t>Looking </a:t>
            </a:r>
            <a:r>
              <a:rPr lang="de-CH" dirty="0" err="1"/>
              <a:t>backwards</a:t>
            </a:r>
            <a:endParaRPr lang="de-CH" dirty="0"/>
          </a:p>
        </p:txBody>
      </p:sp>
    </p:spTree>
    <p:extLst>
      <p:ext uri="{BB962C8B-B14F-4D97-AF65-F5344CB8AC3E}">
        <p14:creationId xmlns:p14="http://schemas.microsoft.com/office/powerpoint/2010/main" val="232458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A97D8-6526-408E-AC8B-DD4258B3868D}"/>
              </a:ext>
            </a:extLst>
          </p:cNvPr>
          <p:cNvSpPr>
            <a:spLocks noGrp="1"/>
          </p:cNvSpPr>
          <p:nvPr>
            <p:ph type="title"/>
          </p:nvPr>
        </p:nvSpPr>
        <p:spPr/>
        <p:txBody>
          <a:bodyPr/>
          <a:lstStyle/>
          <a:p>
            <a:r>
              <a:rPr lang="de-CH" dirty="0" err="1"/>
              <a:t>No</a:t>
            </a:r>
            <a:r>
              <a:rPr lang="de-CH" dirty="0"/>
              <a:t> </a:t>
            </a:r>
            <a:r>
              <a:rPr lang="de-CH" dirty="0" err="1"/>
              <a:t>changes</a:t>
            </a:r>
            <a:r>
              <a:rPr lang="de-CH" dirty="0"/>
              <a:t> </a:t>
            </a:r>
            <a:r>
              <a:rPr lang="de-CH" dirty="0" err="1"/>
              <a:t>for</a:t>
            </a:r>
            <a:endParaRPr lang="de-CH" dirty="0"/>
          </a:p>
        </p:txBody>
      </p:sp>
      <p:sp>
        <p:nvSpPr>
          <p:cNvPr id="3" name="Inhaltsplatzhalter 2">
            <a:extLst>
              <a:ext uri="{FF2B5EF4-FFF2-40B4-BE49-F238E27FC236}">
                <a16:creationId xmlns:a16="http://schemas.microsoft.com/office/drawing/2014/main" id="{7C433F61-C2C9-430D-8D6C-374B83002CE9}"/>
              </a:ext>
            </a:extLst>
          </p:cNvPr>
          <p:cNvSpPr>
            <a:spLocks noGrp="1"/>
          </p:cNvSpPr>
          <p:nvPr>
            <p:ph idx="1"/>
          </p:nvPr>
        </p:nvSpPr>
        <p:spPr/>
        <p:txBody>
          <a:bodyPr/>
          <a:lstStyle/>
          <a:p>
            <a:r>
              <a:rPr lang="de-CH" dirty="0" err="1"/>
              <a:t>Institutional</a:t>
            </a:r>
            <a:r>
              <a:rPr lang="de-CH" dirty="0"/>
              <a:t> </a:t>
            </a:r>
            <a:r>
              <a:rPr lang="de-CH" dirty="0" err="1"/>
              <a:t>depth</a:t>
            </a:r>
            <a:endParaRPr lang="de-CH" dirty="0"/>
          </a:p>
          <a:p>
            <a:r>
              <a:rPr lang="de-CH" dirty="0"/>
              <a:t>Fiscal </a:t>
            </a:r>
            <a:r>
              <a:rPr lang="de-CH" dirty="0" err="1"/>
              <a:t>autonomy</a:t>
            </a:r>
            <a:endParaRPr lang="de-CH" dirty="0"/>
          </a:p>
          <a:p>
            <a:r>
              <a:rPr lang="de-CH" dirty="0"/>
              <a:t>Financial </a:t>
            </a:r>
            <a:r>
              <a:rPr lang="de-CH" dirty="0" err="1"/>
              <a:t>transfer</a:t>
            </a:r>
            <a:r>
              <a:rPr lang="de-CH" dirty="0"/>
              <a:t> </a:t>
            </a:r>
            <a:r>
              <a:rPr lang="de-CH" dirty="0" err="1"/>
              <a:t>system</a:t>
            </a:r>
            <a:endParaRPr lang="de-CH" dirty="0"/>
          </a:p>
          <a:p>
            <a:r>
              <a:rPr lang="de-CH" dirty="0"/>
              <a:t>Financial </a:t>
            </a:r>
            <a:r>
              <a:rPr lang="de-CH" dirty="0" err="1"/>
              <a:t>self-reliance</a:t>
            </a:r>
            <a:endParaRPr lang="de-CH" dirty="0"/>
          </a:p>
          <a:p>
            <a:r>
              <a:rPr lang="de-CH" dirty="0" err="1"/>
              <a:t>Borrowing</a:t>
            </a:r>
            <a:r>
              <a:rPr lang="de-CH" dirty="0"/>
              <a:t> </a:t>
            </a:r>
            <a:r>
              <a:rPr lang="de-CH" dirty="0" err="1"/>
              <a:t>autonomy</a:t>
            </a:r>
            <a:r>
              <a:rPr lang="de-CH" dirty="0"/>
              <a:t> (</a:t>
            </a:r>
            <a:r>
              <a:rPr lang="de-CH" dirty="0" err="1"/>
              <a:t>hardly</a:t>
            </a:r>
            <a:r>
              <a:rPr lang="de-CH" dirty="0"/>
              <a:t> </a:t>
            </a:r>
            <a:r>
              <a:rPr lang="de-CH" dirty="0" err="1"/>
              <a:t>any</a:t>
            </a:r>
            <a:r>
              <a:rPr lang="de-CH" dirty="0"/>
              <a:t>)</a:t>
            </a:r>
          </a:p>
          <a:p>
            <a:r>
              <a:rPr lang="de-CH" dirty="0"/>
              <a:t>Administrative </a:t>
            </a:r>
            <a:r>
              <a:rPr lang="de-CH" dirty="0" err="1"/>
              <a:t>supervision</a:t>
            </a:r>
            <a:endParaRPr lang="de-CH" dirty="0"/>
          </a:p>
        </p:txBody>
      </p:sp>
    </p:spTree>
    <p:extLst>
      <p:ext uri="{BB962C8B-B14F-4D97-AF65-F5344CB8AC3E}">
        <p14:creationId xmlns:p14="http://schemas.microsoft.com/office/powerpoint/2010/main" val="723979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44C1E-AC3C-4B15-9715-486B1E3C61FC}"/>
              </a:ext>
            </a:extLst>
          </p:cNvPr>
          <p:cNvSpPr>
            <a:spLocks noGrp="1"/>
          </p:cNvSpPr>
          <p:nvPr>
            <p:ph type="title"/>
          </p:nvPr>
        </p:nvSpPr>
        <p:spPr/>
        <p:txBody>
          <a:bodyPr/>
          <a:lstStyle/>
          <a:p>
            <a:r>
              <a:rPr lang="de-CH" dirty="0"/>
              <a:t>Policy Scope and Effective Political Discretion</a:t>
            </a:r>
          </a:p>
        </p:txBody>
      </p:sp>
      <p:sp>
        <p:nvSpPr>
          <p:cNvPr id="3" name="Inhaltsplatzhalter 2">
            <a:extLst>
              <a:ext uri="{FF2B5EF4-FFF2-40B4-BE49-F238E27FC236}">
                <a16:creationId xmlns:a16="http://schemas.microsoft.com/office/drawing/2014/main" id="{65C7B4E7-0933-466B-A80B-9F17E62AC7A9}"/>
              </a:ext>
            </a:extLst>
          </p:cNvPr>
          <p:cNvSpPr>
            <a:spLocks noGrp="1"/>
          </p:cNvSpPr>
          <p:nvPr>
            <p:ph idx="1"/>
          </p:nvPr>
        </p:nvSpPr>
        <p:spPr/>
        <p:txBody>
          <a:bodyPr/>
          <a:lstStyle/>
          <a:p>
            <a:endParaRPr lang="de-CH" dirty="0"/>
          </a:p>
          <a:p>
            <a:r>
              <a:rPr lang="en-GB" dirty="0"/>
              <a:t>Changes in the scores by fields of services</a:t>
            </a:r>
          </a:p>
          <a:p>
            <a:endParaRPr lang="en-GB" dirty="0"/>
          </a:p>
          <a:p>
            <a:r>
              <a:rPr lang="en-GB" dirty="0"/>
              <a:t>The additional coding instructions by fields of services are radically different (both in the services by field and in the coding scheme)</a:t>
            </a:r>
          </a:p>
        </p:txBody>
      </p:sp>
    </p:spTree>
    <p:extLst>
      <p:ext uri="{BB962C8B-B14F-4D97-AF65-F5344CB8AC3E}">
        <p14:creationId xmlns:p14="http://schemas.microsoft.com/office/powerpoint/2010/main" val="1896292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DDBAA-5064-49A5-AE2F-46588181B276}"/>
              </a:ext>
            </a:extLst>
          </p:cNvPr>
          <p:cNvSpPr>
            <a:spLocks noGrp="1"/>
          </p:cNvSpPr>
          <p:nvPr>
            <p:ph type="title"/>
          </p:nvPr>
        </p:nvSpPr>
        <p:spPr>
          <a:xfrm>
            <a:off x="228600" y="0"/>
            <a:ext cx="8686800" cy="990600"/>
          </a:xfrm>
        </p:spPr>
        <p:txBody>
          <a:bodyPr/>
          <a:lstStyle/>
          <a:p>
            <a:r>
              <a:rPr lang="de-CH" sz="2400" dirty="0"/>
              <a:t>Policy Scope</a:t>
            </a:r>
          </a:p>
        </p:txBody>
      </p:sp>
      <p:sp>
        <p:nvSpPr>
          <p:cNvPr id="3" name="Inhaltsplatzhalter 2">
            <a:extLst>
              <a:ext uri="{FF2B5EF4-FFF2-40B4-BE49-F238E27FC236}">
                <a16:creationId xmlns:a16="http://schemas.microsoft.com/office/drawing/2014/main" id="{3DA9C96B-94C4-46CF-B9EC-C855DC256D5C}"/>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1BE10901-6A2F-42DE-B0D7-3B86AE27AE1B}"/>
              </a:ext>
            </a:extLst>
          </p:cNvPr>
          <p:cNvPicPr>
            <a:picLocks noChangeAspect="1"/>
          </p:cNvPicPr>
          <p:nvPr/>
        </p:nvPicPr>
        <p:blipFill>
          <a:blip r:embed="rId2"/>
          <a:stretch>
            <a:fillRect/>
          </a:stretch>
        </p:blipFill>
        <p:spPr>
          <a:xfrm>
            <a:off x="4211960" y="1344225"/>
            <a:ext cx="4758333" cy="4569296"/>
          </a:xfrm>
          <a:prstGeom prst="rect">
            <a:avLst/>
          </a:prstGeom>
        </p:spPr>
      </p:pic>
      <p:pic>
        <p:nvPicPr>
          <p:cNvPr id="7" name="Grafik 6">
            <a:extLst>
              <a:ext uri="{FF2B5EF4-FFF2-40B4-BE49-F238E27FC236}">
                <a16:creationId xmlns:a16="http://schemas.microsoft.com/office/drawing/2014/main" id="{016C5667-F8BB-4597-AB5E-5634C7B8B99C}"/>
              </a:ext>
            </a:extLst>
          </p:cNvPr>
          <p:cNvPicPr>
            <a:picLocks noChangeAspect="1"/>
          </p:cNvPicPr>
          <p:nvPr/>
        </p:nvPicPr>
        <p:blipFill>
          <a:blip r:embed="rId3"/>
          <a:stretch>
            <a:fillRect/>
          </a:stretch>
        </p:blipFill>
        <p:spPr>
          <a:xfrm>
            <a:off x="139036" y="1012467"/>
            <a:ext cx="4038791" cy="4661892"/>
          </a:xfrm>
          <a:prstGeom prst="rect">
            <a:avLst/>
          </a:prstGeom>
        </p:spPr>
      </p:pic>
    </p:spTree>
    <p:extLst>
      <p:ext uri="{BB962C8B-B14F-4D97-AF65-F5344CB8AC3E}">
        <p14:creationId xmlns:p14="http://schemas.microsoft.com/office/powerpoint/2010/main" val="3976586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D9CB6-736B-4C63-8261-6A187E411C12}"/>
              </a:ext>
            </a:extLst>
          </p:cNvPr>
          <p:cNvSpPr>
            <a:spLocks noGrp="1"/>
          </p:cNvSpPr>
          <p:nvPr>
            <p:ph type="title"/>
          </p:nvPr>
        </p:nvSpPr>
        <p:spPr>
          <a:xfrm>
            <a:off x="221305" y="-99392"/>
            <a:ext cx="8686800" cy="990600"/>
          </a:xfrm>
        </p:spPr>
        <p:txBody>
          <a:bodyPr/>
          <a:lstStyle/>
          <a:p>
            <a:r>
              <a:rPr lang="de-CH" sz="2400" dirty="0"/>
              <a:t>Effective Political Discretion</a:t>
            </a:r>
            <a:endParaRPr lang="de-CH" dirty="0"/>
          </a:p>
        </p:txBody>
      </p:sp>
      <p:sp>
        <p:nvSpPr>
          <p:cNvPr id="3" name="Inhaltsplatzhalter 2">
            <a:extLst>
              <a:ext uri="{FF2B5EF4-FFF2-40B4-BE49-F238E27FC236}">
                <a16:creationId xmlns:a16="http://schemas.microsoft.com/office/drawing/2014/main" id="{D1C4AD2E-A24F-4B8F-8E1C-18D1A2D8331B}"/>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24BFBE1D-9462-4387-96A3-323D636B5CE0}"/>
              </a:ext>
            </a:extLst>
          </p:cNvPr>
          <p:cNvPicPr>
            <a:picLocks noChangeAspect="1"/>
          </p:cNvPicPr>
          <p:nvPr/>
        </p:nvPicPr>
        <p:blipFill>
          <a:blip r:embed="rId2"/>
          <a:stretch>
            <a:fillRect/>
          </a:stretch>
        </p:blipFill>
        <p:spPr>
          <a:xfrm>
            <a:off x="4427984" y="647609"/>
            <a:ext cx="4265032" cy="5251131"/>
          </a:xfrm>
          <a:prstGeom prst="rect">
            <a:avLst/>
          </a:prstGeom>
        </p:spPr>
      </p:pic>
      <p:pic>
        <p:nvPicPr>
          <p:cNvPr id="7" name="Grafik 6">
            <a:extLst>
              <a:ext uri="{FF2B5EF4-FFF2-40B4-BE49-F238E27FC236}">
                <a16:creationId xmlns:a16="http://schemas.microsoft.com/office/drawing/2014/main" id="{AC2A544D-B664-4BCB-9B32-1E4456D67E89}"/>
              </a:ext>
            </a:extLst>
          </p:cNvPr>
          <p:cNvPicPr>
            <a:picLocks noChangeAspect="1"/>
          </p:cNvPicPr>
          <p:nvPr/>
        </p:nvPicPr>
        <p:blipFill>
          <a:blip r:embed="rId3"/>
          <a:stretch>
            <a:fillRect/>
          </a:stretch>
        </p:blipFill>
        <p:spPr>
          <a:xfrm>
            <a:off x="221305" y="851085"/>
            <a:ext cx="4236554" cy="5047655"/>
          </a:xfrm>
          <a:prstGeom prst="rect">
            <a:avLst/>
          </a:prstGeom>
        </p:spPr>
      </p:pic>
    </p:spTree>
    <p:extLst>
      <p:ext uri="{BB962C8B-B14F-4D97-AF65-F5344CB8AC3E}">
        <p14:creationId xmlns:p14="http://schemas.microsoft.com/office/powerpoint/2010/main" val="344967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2A5DB-1A69-46CF-AC7E-5E0503AE3062}"/>
              </a:ext>
            </a:extLst>
          </p:cNvPr>
          <p:cNvSpPr>
            <a:spLocks noGrp="1"/>
          </p:cNvSpPr>
          <p:nvPr>
            <p:ph type="title"/>
          </p:nvPr>
        </p:nvSpPr>
        <p:spPr>
          <a:xfrm>
            <a:off x="239525" y="44624"/>
            <a:ext cx="8686800" cy="990600"/>
          </a:xfrm>
        </p:spPr>
        <p:txBody>
          <a:bodyPr/>
          <a:lstStyle/>
          <a:p>
            <a:r>
              <a:rPr lang="de-CH" sz="2400" dirty="0"/>
              <a:t>Organisational </a:t>
            </a:r>
            <a:r>
              <a:rPr lang="de-CH" sz="2400" dirty="0" err="1"/>
              <a:t>Autonomy</a:t>
            </a:r>
            <a:endParaRPr lang="de-CH" sz="2400" dirty="0"/>
          </a:p>
        </p:txBody>
      </p:sp>
      <p:sp>
        <p:nvSpPr>
          <p:cNvPr id="3" name="Inhaltsplatzhalter 2">
            <a:extLst>
              <a:ext uri="{FF2B5EF4-FFF2-40B4-BE49-F238E27FC236}">
                <a16:creationId xmlns:a16="http://schemas.microsoft.com/office/drawing/2014/main" id="{0FC6B99A-F5E6-4DA0-AC5D-7F4E69A0D889}"/>
              </a:ext>
            </a:extLst>
          </p:cNvPr>
          <p:cNvSpPr>
            <a:spLocks noGrp="1"/>
          </p:cNvSpPr>
          <p:nvPr>
            <p:ph idx="1"/>
          </p:nvPr>
        </p:nvSpPr>
        <p:spPr>
          <a:xfrm>
            <a:off x="228600" y="1124744"/>
            <a:ext cx="8686800" cy="4343400"/>
          </a:xfrm>
        </p:spPr>
        <p:txBody>
          <a:bodyPr/>
          <a:lstStyle/>
          <a:p>
            <a:endParaRPr lang="de-CH" dirty="0"/>
          </a:p>
        </p:txBody>
      </p:sp>
      <p:pic>
        <p:nvPicPr>
          <p:cNvPr id="5" name="Grafik 4">
            <a:extLst>
              <a:ext uri="{FF2B5EF4-FFF2-40B4-BE49-F238E27FC236}">
                <a16:creationId xmlns:a16="http://schemas.microsoft.com/office/drawing/2014/main" id="{E14947CE-BCC5-4E56-98D4-75849BD1BFE9}"/>
              </a:ext>
            </a:extLst>
          </p:cNvPr>
          <p:cNvPicPr>
            <a:picLocks noChangeAspect="1"/>
          </p:cNvPicPr>
          <p:nvPr/>
        </p:nvPicPr>
        <p:blipFill>
          <a:blip r:embed="rId2"/>
          <a:stretch>
            <a:fillRect/>
          </a:stretch>
        </p:blipFill>
        <p:spPr>
          <a:xfrm>
            <a:off x="239525" y="1124745"/>
            <a:ext cx="3396371" cy="3000328"/>
          </a:xfrm>
          <a:prstGeom prst="rect">
            <a:avLst/>
          </a:prstGeom>
        </p:spPr>
      </p:pic>
      <p:pic>
        <p:nvPicPr>
          <p:cNvPr id="7" name="Grafik 6">
            <a:extLst>
              <a:ext uri="{FF2B5EF4-FFF2-40B4-BE49-F238E27FC236}">
                <a16:creationId xmlns:a16="http://schemas.microsoft.com/office/drawing/2014/main" id="{AADF135C-11BE-41A7-A9E4-6097D144D8A7}"/>
              </a:ext>
            </a:extLst>
          </p:cNvPr>
          <p:cNvPicPr>
            <a:picLocks noChangeAspect="1"/>
          </p:cNvPicPr>
          <p:nvPr/>
        </p:nvPicPr>
        <p:blipFill>
          <a:blip r:embed="rId3"/>
          <a:stretch>
            <a:fillRect/>
          </a:stretch>
        </p:blipFill>
        <p:spPr>
          <a:xfrm>
            <a:off x="3811630" y="3296444"/>
            <a:ext cx="5350328" cy="2076772"/>
          </a:xfrm>
          <a:prstGeom prst="rect">
            <a:avLst/>
          </a:prstGeom>
        </p:spPr>
      </p:pic>
    </p:spTree>
    <p:extLst>
      <p:ext uri="{BB962C8B-B14F-4D97-AF65-F5344CB8AC3E}">
        <p14:creationId xmlns:p14="http://schemas.microsoft.com/office/powerpoint/2010/main" val="450230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CD0A7-F3F6-4FF8-A0A3-BF0656E2AA82}"/>
              </a:ext>
            </a:extLst>
          </p:cNvPr>
          <p:cNvSpPr>
            <a:spLocks noGrp="1"/>
          </p:cNvSpPr>
          <p:nvPr>
            <p:ph type="title"/>
          </p:nvPr>
        </p:nvSpPr>
        <p:spPr>
          <a:xfrm>
            <a:off x="228600" y="44624"/>
            <a:ext cx="8686800" cy="990600"/>
          </a:xfrm>
        </p:spPr>
        <p:txBody>
          <a:bodyPr/>
          <a:lstStyle/>
          <a:p>
            <a:r>
              <a:rPr lang="de-CH" dirty="0"/>
              <a:t>Legal </a:t>
            </a:r>
            <a:r>
              <a:rPr lang="de-CH" dirty="0" err="1"/>
              <a:t>protection</a:t>
            </a:r>
            <a:endParaRPr lang="de-CH" dirty="0"/>
          </a:p>
        </p:txBody>
      </p:sp>
      <p:pic>
        <p:nvPicPr>
          <p:cNvPr id="5" name="Inhaltsplatzhalter 4">
            <a:extLst>
              <a:ext uri="{FF2B5EF4-FFF2-40B4-BE49-F238E27FC236}">
                <a16:creationId xmlns:a16="http://schemas.microsoft.com/office/drawing/2014/main" id="{2902A2BD-69E9-4180-8400-01486FB82819}"/>
              </a:ext>
            </a:extLst>
          </p:cNvPr>
          <p:cNvPicPr>
            <a:picLocks noGrp="1" noChangeAspect="1"/>
          </p:cNvPicPr>
          <p:nvPr>
            <p:ph idx="1"/>
          </p:nvPr>
        </p:nvPicPr>
        <p:blipFill>
          <a:blip r:embed="rId2"/>
          <a:stretch>
            <a:fillRect/>
          </a:stretch>
        </p:blipFill>
        <p:spPr>
          <a:xfrm>
            <a:off x="332225" y="3443572"/>
            <a:ext cx="8553450" cy="2562225"/>
          </a:xfrm>
        </p:spPr>
      </p:pic>
      <p:pic>
        <p:nvPicPr>
          <p:cNvPr id="7" name="Grafik 6">
            <a:extLst>
              <a:ext uri="{FF2B5EF4-FFF2-40B4-BE49-F238E27FC236}">
                <a16:creationId xmlns:a16="http://schemas.microsoft.com/office/drawing/2014/main" id="{58BB41C5-9070-4352-A220-B083BA93CEEE}"/>
              </a:ext>
            </a:extLst>
          </p:cNvPr>
          <p:cNvPicPr>
            <a:picLocks noChangeAspect="1"/>
          </p:cNvPicPr>
          <p:nvPr/>
        </p:nvPicPr>
        <p:blipFill>
          <a:blip r:embed="rId3"/>
          <a:stretch>
            <a:fillRect/>
          </a:stretch>
        </p:blipFill>
        <p:spPr>
          <a:xfrm>
            <a:off x="1043608" y="804941"/>
            <a:ext cx="7350359" cy="2458314"/>
          </a:xfrm>
          <a:prstGeom prst="rect">
            <a:avLst/>
          </a:prstGeom>
        </p:spPr>
      </p:pic>
    </p:spTree>
    <p:extLst>
      <p:ext uri="{BB962C8B-B14F-4D97-AF65-F5344CB8AC3E}">
        <p14:creationId xmlns:p14="http://schemas.microsoft.com/office/powerpoint/2010/main" val="260503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323528" y="620688"/>
            <a:ext cx="8212476" cy="4529113"/>
          </a:xfrm>
          <a:prstGeom prst="rect">
            <a:avLst/>
          </a:prstGeom>
        </p:spPr>
      </p:pic>
      <p:cxnSp>
        <p:nvCxnSpPr>
          <p:cNvPr id="5" name="Gerader Verbinder 4"/>
          <p:cNvCxnSpPr/>
          <p:nvPr/>
        </p:nvCxnSpPr>
        <p:spPr bwMode="auto">
          <a:xfrm>
            <a:off x="2627784" y="1268760"/>
            <a:ext cx="288032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r Verbinder 5"/>
          <p:cNvCxnSpPr/>
          <p:nvPr/>
        </p:nvCxnSpPr>
        <p:spPr bwMode="auto">
          <a:xfrm>
            <a:off x="539552" y="2204864"/>
            <a:ext cx="4752528"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p:cNvCxnSpPr/>
          <p:nvPr/>
        </p:nvCxnSpPr>
        <p:spPr bwMode="auto">
          <a:xfrm>
            <a:off x="6263680" y="1988840"/>
            <a:ext cx="190872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8">
            <a:extLst>
              <a:ext uri="{FF2B5EF4-FFF2-40B4-BE49-F238E27FC236}">
                <a16:creationId xmlns:a16="http://schemas.microsoft.com/office/drawing/2014/main" id="{33793567-E5FD-4213-A963-09D4F381FC64}"/>
              </a:ext>
            </a:extLst>
          </p:cNvPr>
          <p:cNvCxnSpPr/>
          <p:nvPr/>
        </p:nvCxnSpPr>
        <p:spPr bwMode="auto">
          <a:xfrm>
            <a:off x="2267744" y="1052736"/>
            <a:ext cx="4608512"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06919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63CFC-E9B7-43A2-BFBD-7AFD833ED9E4}"/>
              </a:ext>
            </a:extLst>
          </p:cNvPr>
          <p:cNvSpPr>
            <a:spLocks noGrp="1"/>
          </p:cNvSpPr>
          <p:nvPr>
            <p:ph type="title"/>
          </p:nvPr>
        </p:nvSpPr>
        <p:spPr>
          <a:xfrm>
            <a:off x="261832" y="215949"/>
            <a:ext cx="8686800" cy="990600"/>
          </a:xfrm>
        </p:spPr>
        <p:txBody>
          <a:bodyPr/>
          <a:lstStyle/>
          <a:p>
            <a:r>
              <a:rPr lang="de-CH" dirty="0"/>
              <a:t>Change </a:t>
            </a:r>
            <a:r>
              <a:rPr lang="de-CH" dirty="0" err="1"/>
              <a:t>or</a:t>
            </a:r>
            <a:r>
              <a:rPr lang="de-CH" dirty="0"/>
              <a:t> </a:t>
            </a:r>
            <a:r>
              <a:rPr lang="de-CH" dirty="0" err="1"/>
              <a:t>coding</a:t>
            </a:r>
            <a:r>
              <a:rPr lang="de-CH" dirty="0"/>
              <a:t>?</a:t>
            </a:r>
          </a:p>
        </p:txBody>
      </p:sp>
      <p:pic>
        <p:nvPicPr>
          <p:cNvPr id="5" name="Grafik 4">
            <a:extLst>
              <a:ext uri="{FF2B5EF4-FFF2-40B4-BE49-F238E27FC236}">
                <a16:creationId xmlns:a16="http://schemas.microsoft.com/office/drawing/2014/main" id="{D9F445D3-7261-496B-84B6-1807A408634D}"/>
              </a:ext>
            </a:extLst>
          </p:cNvPr>
          <p:cNvPicPr>
            <a:picLocks noChangeAspect="1"/>
          </p:cNvPicPr>
          <p:nvPr/>
        </p:nvPicPr>
        <p:blipFill>
          <a:blip r:embed="rId2"/>
          <a:stretch>
            <a:fillRect/>
          </a:stretch>
        </p:blipFill>
        <p:spPr>
          <a:xfrm>
            <a:off x="262136" y="1447800"/>
            <a:ext cx="4125686" cy="3526971"/>
          </a:xfrm>
          <a:prstGeom prst="rect">
            <a:avLst/>
          </a:prstGeom>
        </p:spPr>
      </p:pic>
      <p:pic>
        <p:nvPicPr>
          <p:cNvPr id="6" name="Grafik 5">
            <a:extLst>
              <a:ext uri="{FF2B5EF4-FFF2-40B4-BE49-F238E27FC236}">
                <a16:creationId xmlns:a16="http://schemas.microsoft.com/office/drawing/2014/main" id="{15F304EE-0FC3-4B75-B897-CA58514764DF}"/>
              </a:ext>
            </a:extLst>
          </p:cNvPr>
          <p:cNvPicPr>
            <a:picLocks noChangeAspect="1"/>
          </p:cNvPicPr>
          <p:nvPr/>
        </p:nvPicPr>
        <p:blipFill>
          <a:blip r:embed="rId3"/>
          <a:stretch>
            <a:fillRect/>
          </a:stretch>
        </p:blipFill>
        <p:spPr>
          <a:xfrm>
            <a:off x="4716016" y="1628800"/>
            <a:ext cx="4125686" cy="3897086"/>
          </a:xfrm>
          <a:prstGeom prst="rect">
            <a:avLst/>
          </a:prstGeom>
        </p:spPr>
      </p:pic>
    </p:spTree>
    <p:extLst>
      <p:ext uri="{BB962C8B-B14F-4D97-AF65-F5344CB8AC3E}">
        <p14:creationId xmlns:p14="http://schemas.microsoft.com/office/powerpoint/2010/main" val="3768563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D5C1D-7D4E-496B-86CD-BC4B63BBD285}"/>
              </a:ext>
            </a:extLst>
          </p:cNvPr>
          <p:cNvSpPr>
            <a:spLocks noGrp="1"/>
          </p:cNvSpPr>
          <p:nvPr>
            <p:ph type="title"/>
          </p:nvPr>
        </p:nvSpPr>
        <p:spPr/>
        <p:txBody>
          <a:bodyPr/>
          <a:lstStyle/>
          <a:p>
            <a:r>
              <a:rPr lang="de-CH" dirty="0" err="1"/>
              <a:t>Finland</a:t>
            </a:r>
            <a:r>
              <a:rPr lang="de-CH" dirty="0"/>
              <a:t>: </a:t>
            </a:r>
            <a:r>
              <a:rPr lang="de-CH" dirty="0" err="1"/>
              <a:t>From</a:t>
            </a:r>
            <a:r>
              <a:rPr lang="de-CH" dirty="0"/>
              <a:t> 2 </a:t>
            </a:r>
            <a:r>
              <a:rPr lang="de-CH" dirty="0" err="1"/>
              <a:t>to</a:t>
            </a:r>
            <a:r>
              <a:rPr lang="de-CH" dirty="0"/>
              <a:t> 3</a:t>
            </a:r>
          </a:p>
        </p:txBody>
      </p:sp>
      <p:sp>
        <p:nvSpPr>
          <p:cNvPr id="3" name="Inhaltsplatzhalter 2">
            <a:extLst>
              <a:ext uri="{FF2B5EF4-FFF2-40B4-BE49-F238E27FC236}">
                <a16:creationId xmlns:a16="http://schemas.microsoft.com/office/drawing/2014/main" id="{90667BE2-0DAD-4B4F-9F8B-FCE9BD2F13AA}"/>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4A8200D9-2A1C-42B0-AE60-4F5D5F1AE2F7}"/>
              </a:ext>
            </a:extLst>
          </p:cNvPr>
          <p:cNvPicPr>
            <a:picLocks noChangeAspect="1"/>
          </p:cNvPicPr>
          <p:nvPr/>
        </p:nvPicPr>
        <p:blipFill>
          <a:blip r:embed="rId2"/>
          <a:stretch>
            <a:fillRect/>
          </a:stretch>
        </p:blipFill>
        <p:spPr>
          <a:xfrm>
            <a:off x="2411760" y="3272667"/>
            <a:ext cx="6638925" cy="2609850"/>
          </a:xfrm>
          <a:prstGeom prst="rect">
            <a:avLst/>
          </a:prstGeom>
        </p:spPr>
      </p:pic>
      <p:pic>
        <p:nvPicPr>
          <p:cNvPr id="7" name="Grafik 6">
            <a:extLst>
              <a:ext uri="{FF2B5EF4-FFF2-40B4-BE49-F238E27FC236}">
                <a16:creationId xmlns:a16="http://schemas.microsoft.com/office/drawing/2014/main" id="{352500DE-09B4-4B40-987F-E03DE4FA0595}"/>
              </a:ext>
            </a:extLst>
          </p:cNvPr>
          <p:cNvPicPr>
            <a:picLocks noChangeAspect="1"/>
          </p:cNvPicPr>
          <p:nvPr/>
        </p:nvPicPr>
        <p:blipFill>
          <a:blip r:embed="rId3"/>
          <a:stretch>
            <a:fillRect/>
          </a:stretch>
        </p:blipFill>
        <p:spPr>
          <a:xfrm>
            <a:off x="467544" y="1268760"/>
            <a:ext cx="6962775" cy="1819275"/>
          </a:xfrm>
          <a:prstGeom prst="rect">
            <a:avLst/>
          </a:prstGeom>
        </p:spPr>
      </p:pic>
    </p:spTree>
    <p:extLst>
      <p:ext uri="{BB962C8B-B14F-4D97-AF65-F5344CB8AC3E}">
        <p14:creationId xmlns:p14="http://schemas.microsoft.com/office/powerpoint/2010/main" val="1865165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48603-045C-4F54-AEF9-69E821B9832A}"/>
              </a:ext>
            </a:extLst>
          </p:cNvPr>
          <p:cNvSpPr>
            <a:spLocks noGrp="1"/>
          </p:cNvSpPr>
          <p:nvPr>
            <p:ph type="title"/>
          </p:nvPr>
        </p:nvSpPr>
        <p:spPr>
          <a:xfrm>
            <a:off x="4335940" y="206152"/>
            <a:ext cx="4343400" cy="990600"/>
          </a:xfrm>
        </p:spPr>
        <p:txBody>
          <a:bodyPr/>
          <a:lstStyle/>
          <a:p>
            <a:r>
              <a:rPr lang="de-CH" dirty="0"/>
              <a:t>Interactive </a:t>
            </a:r>
            <a:r>
              <a:rPr lang="de-CH" dirty="0" err="1"/>
              <a:t>rule</a:t>
            </a:r>
            <a:endParaRPr lang="de-CH" dirty="0"/>
          </a:p>
        </p:txBody>
      </p:sp>
      <p:pic>
        <p:nvPicPr>
          <p:cNvPr id="4" name="Grafik 3">
            <a:extLst>
              <a:ext uri="{FF2B5EF4-FFF2-40B4-BE49-F238E27FC236}">
                <a16:creationId xmlns:a16="http://schemas.microsoft.com/office/drawing/2014/main" id="{4B1EB4C0-701E-44DF-A7BB-8A1B983B7557}"/>
              </a:ext>
            </a:extLst>
          </p:cNvPr>
          <p:cNvPicPr>
            <a:picLocks noChangeAspect="1"/>
          </p:cNvPicPr>
          <p:nvPr/>
        </p:nvPicPr>
        <p:blipFill>
          <a:blip r:embed="rId2"/>
          <a:stretch>
            <a:fillRect/>
          </a:stretch>
        </p:blipFill>
        <p:spPr>
          <a:xfrm>
            <a:off x="223482" y="1196752"/>
            <a:ext cx="4132493" cy="4150752"/>
          </a:xfrm>
          <a:prstGeom prst="rect">
            <a:avLst/>
          </a:prstGeom>
        </p:spPr>
      </p:pic>
      <p:pic>
        <p:nvPicPr>
          <p:cNvPr id="5" name="Grafik 4">
            <a:extLst>
              <a:ext uri="{FF2B5EF4-FFF2-40B4-BE49-F238E27FC236}">
                <a16:creationId xmlns:a16="http://schemas.microsoft.com/office/drawing/2014/main" id="{576F4C1C-A344-4D63-96AD-FF9E616B1E02}"/>
              </a:ext>
            </a:extLst>
          </p:cNvPr>
          <p:cNvPicPr>
            <a:picLocks noChangeAspect="1"/>
          </p:cNvPicPr>
          <p:nvPr/>
        </p:nvPicPr>
        <p:blipFill>
          <a:blip r:embed="rId3"/>
          <a:stretch>
            <a:fillRect/>
          </a:stretch>
        </p:blipFill>
        <p:spPr>
          <a:xfrm>
            <a:off x="4787837" y="1700808"/>
            <a:ext cx="3695700" cy="3897086"/>
          </a:xfrm>
          <a:prstGeom prst="rect">
            <a:avLst/>
          </a:prstGeom>
        </p:spPr>
      </p:pic>
    </p:spTree>
    <p:extLst>
      <p:ext uri="{BB962C8B-B14F-4D97-AF65-F5344CB8AC3E}">
        <p14:creationId xmlns:p14="http://schemas.microsoft.com/office/powerpoint/2010/main" val="2464301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2AD79C8-67BC-49D6-8D92-021182566420}"/>
              </a:ext>
            </a:extLst>
          </p:cNvPr>
          <p:cNvSpPr>
            <a:spLocks noGrp="1"/>
          </p:cNvSpPr>
          <p:nvPr>
            <p:ph idx="1"/>
          </p:nvPr>
        </p:nvSpPr>
        <p:spPr>
          <a:xfrm rot="16200000">
            <a:off x="-1822675" y="2910907"/>
            <a:ext cx="4631432" cy="483042"/>
          </a:xfrm>
        </p:spPr>
        <p:txBody>
          <a:bodyPr/>
          <a:lstStyle/>
          <a:p>
            <a:pPr marL="0" indent="0">
              <a:buNone/>
            </a:pPr>
            <a:r>
              <a:rPr lang="de-CH" sz="1400" dirty="0"/>
              <a:t>2010-2014 – 2015-2020 (absolute </a:t>
            </a:r>
            <a:r>
              <a:rPr lang="de-CH" sz="1400" dirty="0" err="1"/>
              <a:t>differences</a:t>
            </a:r>
            <a:r>
              <a:rPr lang="de-CH" sz="1400" dirty="0"/>
              <a:t>)</a:t>
            </a:r>
          </a:p>
        </p:txBody>
      </p:sp>
      <p:pic>
        <p:nvPicPr>
          <p:cNvPr id="5" name="Grafik 4">
            <a:extLst>
              <a:ext uri="{FF2B5EF4-FFF2-40B4-BE49-F238E27FC236}">
                <a16:creationId xmlns:a16="http://schemas.microsoft.com/office/drawing/2014/main" id="{3C0AC57E-0507-4B58-ACFC-8E5084AB26BF}"/>
              </a:ext>
            </a:extLst>
          </p:cNvPr>
          <p:cNvPicPr>
            <a:picLocks noChangeAspect="1"/>
          </p:cNvPicPr>
          <p:nvPr/>
        </p:nvPicPr>
        <p:blipFill>
          <a:blip r:embed="rId2"/>
          <a:stretch>
            <a:fillRect/>
          </a:stretch>
        </p:blipFill>
        <p:spPr>
          <a:xfrm>
            <a:off x="1115616" y="188640"/>
            <a:ext cx="7373934" cy="5760640"/>
          </a:xfrm>
          <a:prstGeom prst="rect">
            <a:avLst/>
          </a:prstGeom>
        </p:spPr>
      </p:pic>
    </p:spTree>
    <p:extLst>
      <p:ext uri="{BB962C8B-B14F-4D97-AF65-F5344CB8AC3E}">
        <p14:creationId xmlns:p14="http://schemas.microsoft.com/office/powerpoint/2010/main" val="2582863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851E7-9F0E-4AE9-AD33-DC44F2524B14}"/>
              </a:ext>
            </a:extLst>
          </p:cNvPr>
          <p:cNvSpPr>
            <a:spLocks noGrp="1"/>
          </p:cNvSpPr>
          <p:nvPr>
            <p:ph type="title"/>
          </p:nvPr>
        </p:nvSpPr>
        <p:spPr>
          <a:xfrm>
            <a:off x="228600" y="85695"/>
            <a:ext cx="8686800" cy="990600"/>
          </a:xfrm>
        </p:spPr>
        <p:txBody>
          <a:bodyPr/>
          <a:lstStyle/>
          <a:p>
            <a:r>
              <a:rPr lang="de-CH" dirty="0"/>
              <a:t>7 </a:t>
            </a:r>
            <a:r>
              <a:rPr lang="de-CH" dirty="0" err="1"/>
              <a:t>Dimensions</a:t>
            </a:r>
            <a:endParaRPr lang="de-CH" dirty="0"/>
          </a:p>
        </p:txBody>
      </p:sp>
      <p:sp>
        <p:nvSpPr>
          <p:cNvPr id="3" name="Inhaltsplatzhalter 2">
            <a:extLst>
              <a:ext uri="{FF2B5EF4-FFF2-40B4-BE49-F238E27FC236}">
                <a16:creationId xmlns:a16="http://schemas.microsoft.com/office/drawing/2014/main" id="{70568646-48AE-4FF5-85C0-36640BC443E9}"/>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48FC4896-A01A-4B52-AF81-825DE885885A}"/>
              </a:ext>
            </a:extLst>
          </p:cNvPr>
          <p:cNvPicPr>
            <a:picLocks noChangeAspect="1"/>
          </p:cNvPicPr>
          <p:nvPr/>
        </p:nvPicPr>
        <p:blipFill>
          <a:blip r:embed="rId2"/>
          <a:stretch>
            <a:fillRect/>
          </a:stretch>
        </p:blipFill>
        <p:spPr>
          <a:xfrm>
            <a:off x="1331640" y="1003275"/>
            <a:ext cx="6768752" cy="4864125"/>
          </a:xfrm>
          <a:prstGeom prst="rect">
            <a:avLst/>
          </a:prstGeom>
        </p:spPr>
      </p:pic>
    </p:spTree>
    <p:extLst>
      <p:ext uri="{BB962C8B-B14F-4D97-AF65-F5344CB8AC3E}">
        <p14:creationId xmlns:p14="http://schemas.microsoft.com/office/powerpoint/2010/main" val="572962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4184C6E-3998-4630-A55B-5C16E9BCD118}"/>
              </a:ext>
            </a:extLst>
          </p:cNvPr>
          <p:cNvPicPr>
            <a:picLocks noChangeAspect="1"/>
          </p:cNvPicPr>
          <p:nvPr/>
        </p:nvPicPr>
        <p:blipFill>
          <a:blip r:embed="rId2"/>
          <a:stretch>
            <a:fillRect/>
          </a:stretch>
        </p:blipFill>
        <p:spPr>
          <a:xfrm>
            <a:off x="323528" y="457200"/>
            <a:ext cx="3744416" cy="5106023"/>
          </a:xfrm>
          <a:prstGeom prst="rect">
            <a:avLst/>
          </a:prstGeom>
        </p:spPr>
      </p:pic>
      <p:pic>
        <p:nvPicPr>
          <p:cNvPr id="8" name="Grafik 7">
            <a:extLst>
              <a:ext uri="{FF2B5EF4-FFF2-40B4-BE49-F238E27FC236}">
                <a16:creationId xmlns:a16="http://schemas.microsoft.com/office/drawing/2014/main" id="{2A3A2621-D687-4A4C-8651-EEACA98B2E4A}"/>
              </a:ext>
            </a:extLst>
          </p:cNvPr>
          <p:cNvPicPr>
            <a:picLocks noChangeAspect="1"/>
          </p:cNvPicPr>
          <p:nvPr/>
        </p:nvPicPr>
        <p:blipFill>
          <a:blip r:embed="rId3"/>
          <a:stretch>
            <a:fillRect/>
          </a:stretch>
        </p:blipFill>
        <p:spPr>
          <a:xfrm>
            <a:off x="4716016" y="620688"/>
            <a:ext cx="3600400" cy="4019356"/>
          </a:xfrm>
          <a:prstGeom prst="rect">
            <a:avLst/>
          </a:prstGeom>
        </p:spPr>
      </p:pic>
      <p:pic>
        <p:nvPicPr>
          <p:cNvPr id="12" name="Grafik 11">
            <a:extLst>
              <a:ext uri="{FF2B5EF4-FFF2-40B4-BE49-F238E27FC236}">
                <a16:creationId xmlns:a16="http://schemas.microsoft.com/office/drawing/2014/main" id="{F5647342-9FDB-4775-BA9E-2F77AE7C6101}"/>
              </a:ext>
            </a:extLst>
          </p:cNvPr>
          <p:cNvPicPr>
            <a:picLocks noChangeAspect="1"/>
          </p:cNvPicPr>
          <p:nvPr/>
        </p:nvPicPr>
        <p:blipFill>
          <a:blip r:embed="rId4"/>
          <a:stretch>
            <a:fillRect/>
          </a:stretch>
        </p:blipFill>
        <p:spPr>
          <a:xfrm>
            <a:off x="5220072" y="4941168"/>
            <a:ext cx="3272805" cy="1392912"/>
          </a:xfrm>
          <a:prstGeom prst="rect">
            <a:avLst/>
          </a:prstGeom>
        </p:spPr>
      </p:pic>
    </p:spTree>
    <p:extLst>
      <p:ext uri="{BB962C8B-B14F-4D97-AF65-F5344CB8AC3E}">
        <p14:creationId xmlns:p14="http://schemas.microsoft.com/office/powerpoint/2010/main" val="3959516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63E6D-84BF-4129-AD7F-C9FF9D388663}"/>
              </a:ext>
            </a:extLst>
          </p:cNvPr>
          <p:cNvSpPr>
            <a:spLocks noGrp="1"/>
          </p:cNvSpPr>
          <p:nvPr>
            <p:ph type="title"/>
          </p:nvPr>
        </p:nvSpPr>
        <p:spPr/>
        <p:txBody>
          <a:bodyPr/>
          <a:lstStyle/>
          <a:p>
            <a:r>
              <a:rPr lang="de-CH" sz="2400" dirty="0"/>
              <a:t>New countries LAI 2.0 (</a:t>
            </a:r>
            <a:r>
              <a:rPr lang="de-CH" sz="2400" dirty="0" err="1"/>
              <a:t>means</a:t>
            </a:r>
            <a:r>
              <a:rPr lang="de-CH" sz="2400" dirty="0"/>
              <a:t> 2015-2020)</a:t>
            </a:r>
          </a:p>
        </p:txBody>
      </p:sp>
      <p:sp>
        <p:nvSpPr>
          <p:cNvPr id="3" name="Inhaltsplatzhalter 2">
            <a:extLst>
              <a:ext uri="{FF2B5EF4-FFF2-40B4-BE49-F238E27FC236}">
                <a16:creationId xmlns:a16="http://schemas.microsoft.com/office/drawing/2014/main" id="{E6CEC276-868B-40CE-A0F9-1FB68EFFD4F3}"/>
              </a:ext>
            </a:extLst>
          </p:cNvPr>
          <p:cNvSpPr>
            <a:spLocks noGrp="1"/>
          </p:cNvSpPr>
          <p:nvPr>
            <p:ph idx="1"/>
          </p:nvPr>
        </p:nvSpPr>
        <p:spPr/>
        <p:txBody>
          <a:bodyPr/>
          <a:lstStyle/>
          <a:p>
            <a:endParaRPr lang="de-CH"/>
          </a:p>
        </p:txBody>
      </p:sp>
      <p:pic>
        <p:nvPicPr>
          <p:cNvPr id="6" name="Grafik 5">
            <a:extLst>
              <a:ext uri="{FF2B5EF4-FFF2-40B4-BE49-F238E27FC236}">
                <a16:creationId xmlns:a16="http://schemas.microsoft.com/office/drawing/2014/main" id="{2111FBD2-500A-4325-BF35-3ACE43CD4F6D}"/>
              </a:ext>
            </a:extLst>
          </p:cNvPr>
          <p:cNvPicPr>
            <a:picLocks noChangeAspect="1"/>
          </p:cNvPicPr>
          <p:nvPr/>
        </p:nvPicPr>
        <p:blipFill>
          <a:blip r:embed="rId2"/>
          <a:stretch>
            <a:fillRect/>
          </a:stretch>
        </p:blipFill>
        <p:spPr>
          <a:xfrm>
            <a:off x="1691680" y="1447800"/>
            <a:ext cx="5904656" cy="3549076"/>
          </a:xfrm>
          <a:prstGeom prst="rect">
            <a:avLst/>
          </a:prstGeom>
        </p:spPr>
      </p:pic>
    </p:spTree>
    <p:extLst>
      <p:ext uri="{BB962C8B-B14F-4D97-AF65-F5344CB8AC3E}">
        <p14:creationId xmlns:p14="http://schemas.microsoft.com/office/powerpoint/2010/main" val="278894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DB810-7B5F-4603-9E89-F578A2BA43D1}"/>
              </a:ext>
            </a:extLst>
          </p:cNvPr>
          <p:cNvSpPr>
            <a:spLocks noGrp="1"/>
          </p:cNvSpPr>
          <p:nvPr>
            <p:ph type="title"/>
          </p:nvPr>
        </p:nvSpPr>
        <p:spPr>
          <a:xfrm>
            <a:off x="228600" y="44624"/>
            <a:ext cx="8686800" cy="990600"/>
          </a:xfrm>
        </p:spPr>
        <p:txBody>
          <a:bodyPr/>
          <a:lstStyle/>
          <a:p>
            <a:r>
              <a:rPr lang="de-CH" sz="2400" dirty="0"/>
              <a:t>LAI 1.0 und 2.0 (2010-14 and 2015-2020)</a:t>
            </a:r>
          </a:p>
        </p:txBody>
      </p:sp>
      <p:sp>
        <p:nvSpPr>
          <p:cNvPr id="3" name="Inhaltsplatzhalter 2">
            <a:extLst>
              <a:ext uri="{FF2B5EF4-FFF2-40B4-BE49-F238E27FC236}">
                <a16:creationId xmlns:a16="http://schemas.microsoft.com/office/drawing/2014/main" id="{89F2B691-3558-4EE5-AC46-53F20570BA80}"/>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C8F92B67-1327-4F1A-900F-D2B3C138C34A}"/>
              </a:ext>
            </a:extLst>
          </p:cNvPr>
          <p:cNvPicPr>
            <a:picLocks noChangeAspect="1"/>
          </p:cNvPicPr>
          <p:nvPr/>
        </p:nvPicPr>
        <p:blipFill>
          <a:blip r:embed="rId2"/>
          <a:stretch>
            <a:fillRect/>
          </a:stretch>
        </p:blipFill>
        <p:spPr>
          <a:xfrm>
            <a:off x="220542" y="1268760"/>
            <a:ext cx="8694857" cy="4337167"/>
          </a:xfrm>
          <a:prstGeom prst="rect">
            <a:avLst/>
          </a:prstGeom>
        </p:spPr>
      </p:pic>
    </p:spTree>
    <p:extLst>
      <p:ext uri="{BB962C8B-B14F-4D97-AF65-F5344CB8AC3E}">
        <p14:creationId xmlns:p14="http://schemas.microsoft.com/office/powerpoint/2010/main" val="2568170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8B9C8-3FCF-4000-AB8C-3259CD7BB502}"/>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626F7BFF-DB26-4311-91B3-781839A4F6B8}"/>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42655F99-359A-48DA-9187-738B95056DD9}"/>
              </a:ext>
            </a:extLst>
          </p:cNvPr>
          <p:cNvPicPr>
            <a:picLocks noChangeAspect="1"/>
          </p:cNvPicPr>
          <p:nvPr/>
        </p:nvPicPr>
        <p:blipFill>
          <a:blip r:embed="rId2"/>
          <a:stretch>
            <a:fillRect/>
          </a:stretch>
        </p:blipFill>
        <p:spPr>
          <a:xfrm>
            <a:off x="538659" y="482915"/>
            <a:ext cx="8066681" cy="5152641"/>
          </a:xfrm>
          <a:prstGeom prst="rect">
            <a:avLst/>
          </a:prstGeom>
        </p:spPr>
      </p:pic>
    </p:spTree>
    <p:extLst>
      <p:ext uri="{BB962C8B-B14F-4D97-AF65-F5344CB8AC3E}">
        <p14:creationId xmlns:p14="http://schemas.microsoft.com/office/powerpoint/2010/main" val="7928200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6DFF6-0CA7-4E6C-8E75-081AC3B689CC}"/>
              </a:ext>
            </a:extLst>
          </p:cNvPr>
          <p:cNvSpPr>
            <a:spLocks noGrp="1"/>
          </p:cNvSpPr>
          <p:nvPr>
            <p:ph type="title"/>
          </p:nvPr>
        </p:nvSpPr>
        <p:spPr>
          <a:xfrm>
            <a:off x="95858" y="56148"/>
            <a:ext cx="8686800" cy="990600"/>
          </a:xfrm>
        </p:spPr>
        <p:txBody>
          <a:bodyPr/>
          <a:lstStyle/>
          <a:p>
            <a:r>
              <a:rPr lang="de-CH" sz="2400" dirty="0"/>
              <a:t>Additional </a:t>
            </a:r>
            <a:r>
              <a:rPr lang="de-CH" sz="2400" dirty="0" err="1"/>
              <a:t>questions</a:t>
            </a:r>
            <a:r>
              <a:rPr lang="de-CH" sz="2400" dirty="0"/>
              <a:t> (1)</a:t>
            </a:r>
            <a:endParaRPr lang="de-CH" dirty="0"/>
          </a:p>
        </p:txBody>
      </p:sp>
      <p:sp>
        <p:nvSpPr>
          <p:cNvPr id="3" name="Inhaltsplatzhalter 2">
            <a:extLst>
              <a:ext uri="{FF2B5EF4-FFF2-40B4-BE49-F238E27FC236}">
                <a16:creationId xmlns:a16="http://schemas.microsoft.com/office/drawing/2014/main" id="{5EEDD253-08C9-4AD4-9568-720977A4C8C9}"/>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81271D3E-74C4-4111-BA1F-F6A9C24EF851}"/>
              </a:ext>
            </a:extLst>
          </p:cNvPr>
          <p:cNvPicPr>
            <a:picLocks noChangeAspect="1"/>
          </p:cNvPicPr>
          <p:nvPr/>
        </p:nvPicPr>
        <p:blipFill>
          <a:blip r:embed="rId2"/>
          <a:stretch>
            <a:fillRect/>
          </a:stretch>
        </p:blipFill>
        <p:spPr>
          <a:xfrm>
            <a:off x="395535" y="1046748"/>
            <a:ext cx="8087445" cy="4382541"/>
          </a:xfrm>
          <a:prstGeom prst="rect">
            <a:avLst/>
          </a:prstGeom>
        </p:spPr>
      </p:pic>
    </p:spTree>
    <p:extLst>
      <p:ext uri="{BB962C8B-B14F-4D97-AF65-F5344CB8AC3E}">
        <p14:creationId xmlns:p14="http://schemas.microsoft.com/office/powerpoint/2010/main" val="3370252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323528" y="764704"/>
            <a:ext cx="8291682" cy="3884464"/>
          </a:xfrm>
          <a:prstGeom prst="rect">
            <a:avLst/>
          </a:prstGeom>
        </p:spPr>
      </p:pic>
      <p:cxnSp>
        <p:nvCxnSpPr>
          <p:cNvPr id="5" name="Gerader Verbinder 4"/>
          <p:cNvCxnSpPr/>
          <p:nvPr/>
        </p:nvCxnSpPr>
        <p:spPr bwMode="auto">
          <a:xfrm>
            <a:off x="1403648" y="2924944"/>
            <a:ext cx="6984776"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r Verbinder 6"/>
          <p:cNvCxnSpPr/>
          <p:nvPr/>
        </p:nvCxnSpPr>
        <p:spPr bwMode="auto">
          <a:xfrm>
            <a:off x="539552" y="3212976"/>
            <a:ext cx="1152128"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r Verbinder 8"/>
          <p:cNvCxnSpPr/>
          <p:nvPr/>
        </p:nvCxnSpPr>
        <p:spPr bwMode="auto">
          <a:xfrm>
            <a:off x="3707904" y="1556792"/>
            <a:ext cx="3672408"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4B9845DA-32A2-4D1F-82CA-A313AE1F2BDF}"/>
              </a:ext>
            </a:extLst>
          </p:cNvPr>
          <p:cNvCxnSpPr/>
          <p:nvPr/>
        </p:nvCxnSpPr>
        <p:spPr bwMode="auto">
          <a:xfrm>
            <a:off x="1547664" y="1844824"/>
            <a:ext cx="144016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a:extLst>
              <a:ext uri="{FF2B5EF4-FFF2-40B4-BE49-F238E27FC236}">
                <a16:creationId xmlns:a16="http://schemas.microsoft.com/office/drawing/2014/main" id="{1C4ADE82-E942-4ECC-B347-3F8CE4D07A26}"/>
              </a:ext>
            </a:extLst>
          </p:cNvPr>
          <p:cNvCxnSpPr/>
          <p:nvPr/>
        </p:nvCxnSpPr>
        <p:spPr bwMode="auto">
          <a:xfrm>
            <a:off x="3203848" y="2708920"/>
            <a:ext cx="3528392"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33C5189D-23EC-4EB3-8475-380C8D34DAC6}"/>
              </a:ext>
            </a:extLst>
          </p:cNvPr>
          <p:cNvCxnSpPr/>
          <p:nvPr/>
        </p:nvCxnSpPr>
        <p:spPr bwMode="auto">
          <a:xfrm>
            <a:off x="3275856" y="3645024"/>
            <a:ext cx="504056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EE080A19-F5A5-4756-ABE9-D1456461EEE2}"/>
              </a:ext>
            </a:extLst>
          </p:cNvPr>
          <p:cNvCxnSpPr/>
          <p:nvPr/>
        </p:nvCxnSpPr>
        <p:spPr bwMode="auto">
          <a:xfrm>
            <a:off x="539552" y="3861048"/>
            <a:ext cx="5616624"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86286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91F25-481D-40CA-BCB9-704829FCD323}"/>
              </a:ext>
            </a:extLst>
          </p:cNvPr>
          <p:cNvSpPr>
            <a:spLocks noGrp="1"/>
          </p:cNvSpPr>
          <p:nvPr>
            <p:ph type="title"/>
          </p:nvPr>
        </p:nvSpPr>
        <p:spPr>
          <a:xfrm>
            <a:off x="228599" y="-99392"/>
            <a:ext cx="8686800" cy="990600"/>
          </a:xfrm>
        </p:spPr>
        <p:txBody>
          <a:bodyPr/>
          <a:lstStyle/>
          <a:p>
            <a:r>
              <a:rPr lang="de-CH" sz="2400" dirty="0"/>
              <a:t>Additional </a:t>
            </a:r>
            <a:r>
              <a:rPr lang="de-CH" sz="2400" dirty="0" err="1"/>
              <a:t>questions</a:t>
            </a:r>
            <a:endParaRPr lang="de-CH" sz="2400" dirty="0"/>
          </a:p>
        </p:txBody>
      </p:sp>
      <p:sp>
        <p:nvSpPr>
          <p:cNvPr id="6" name="Inhaltsplatzhalter 5">
            <a:extLst>
              <a:ext uri="{FF2B5EF4-FFF2-40B4-BE49-F238E27FC236}">
                <a16:creationId xmlns:a16="http://schemas.microsoft.com/office/drawing/2014/main" id="{C8DE7A60-71D0-4B1E-9F22-C4BFF7EC6457}"/>
              </a:ext>
            </a:extLst>
          </p:cNvPr>
          <p:cNvSpPr>
            <a:spLocks noGrp="1"/>
          </p:cNvSpPr>
          <p:nvPr>
            <p:ph idx="1"/>
          </p:nvPr>
        </p:nvSpPr>
        <p:spPr/>
        <p:txBody>
          <a:bodyPr/>
          <a:lstStyle/>
          <a:p>
            <a:endParaRPr lang="de-CH"/>
          </a:p>
        </p:txBody>
      </p:sp>
      <p:pic>
        <p:nvPicPr>
          <p:cNvPr id="8" name="Grafik 7">
            <a:extLst>
              <a:ext uri="{FF2B5EF4-FFF2-40B4-BE49-F238E27FC236}">
                <a16:creationId xmlns:a16="http://schemas.microsoft.com/office/drawing/2014/main" id="{CD5AD336-7652-4542-B83C-E44286D79886}"/>
              </a:ext>
            </a:extLst>
          </p:cNvPr>
          <p:cNvPicPr>
            <a:picLocks noChangeAspect="1"/>
          </p:cNvPicPr>
          <p:nvPr/>
        </p:nvPicPr>
        <p:blipFill>
          <a:blip r:embed="rId3"/>
          <a:stretch>
            <a:fillRect/>
          </a:stretch>
        </p:blipFill>
        <p:spPr>
          <a:xfrm>
            <a:off x="395536" y="886408"/>
            <a:ext cx="3987623" cy="5085184"/>
          </a:xfrm>
          <a:prstGeom prst="rect">
            <a:avLst/>
          </a:prstGeom>
        </p:spPr>
      </p:pic>
      <p:pic>
        <p:nvPicPr>
          <p:cNvPr id="10" name="Grafik 9">
            <a:extLst>
              <a:ext uri="{FF2B5EF4-FFF2-40B4-BE49-F238E27FC236}">
                <a16:creationId xmlns:a16="http://schemas.microsoft.com/office/drawing/2014/main" id="{2720B31F-D62A-423A-9747-39A11BE00F86}"/>
              </a:ext>
            </a:extLst>
          </p:cNvPr>
          <p:cNvPicPr>
            <a:picLocks noChangeAspect="1"/>
          </p:cNvPicPr>
          <p:nvPr/>
        </p:nvPicPr>
        <p:blipFill>
          <a:blip r:embed="rId4"/>
          <a:stretch>
            <a:fillRect/>
          </a:stretch>
        </p:blipFill>
        <p:spPr>
          <a:xfrm>
            <a:off x="4710834" y="1396677"/>
            <a:ext cx="3816424" cy="4064646"/>
          </a:xfrm>
          <a:prstGeom prst="rect">
            <a:avLst/>
          </a:prstGeom>
        </p:spPr>
      </p:pic>
    </p:spTree>
    <p:extLst>
      <p:ext uri="{BB962C8B-B14F-4D97-AF65-F5344CB8AC3E}">
        <p14:creationId xmlns:p14="http://schemas.microsoft.com/office/powerpoint/2010/main" val="910138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1E455-BB84-4C96-8D63-7E4ECA512770}"/>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4ECD1DFD-0673-4CE3-A6B9-20051981913A}"/>
              </a:ext>
            </a:extLst>
          </p:cNvPr>
          <p:cNvSpPr>
            <a:spLocks noGrp="1"/>
          </p:cNvSpPr>
          <p:nvPr>
            <p:ph idx="1"/>
          </p:nvPr>
        </p:nvSpPr>
        <p:spPr/>
        <p:txBody>
          <a:bodyPr/>
          <a:lstStyle/>
          <a:p>
            <a:endParaRPr lang="de-CH" dirty="0"/>
          </a:p>
        </p:txBody>
      </p:sp>
      <p:pic>
        <p:nvPicPr>
          <p:cNvPr id="11" name="Grafik 10">
            <a:extLst>
              <a:ext uri="{FF2B5EF4-FFF2-40B4-BE49-F238E27FC236}">
                <a16:creationId xmlns:a16="http://schemas.microsoft.com/office/drawing/2014/main" id="{007A6CC1-730C-4505-9B8F-E39E05A9E874}"/>
              </a:ext>
            </a:extLst>
          </p:cNvPr>
          <p:cNvPicPr>
            <a:picLocks noChangeAspect="1"/>
          </p:cNvPicPr>
          <p:nvPr/>
        </p:nvPicPr>
        <p:blipFill>
          <a:blip r:embed="rId3"/>
          <a:stretch>
            <a:fillRect/>
          </a:stretch>
        </p:blipFill>
        <p:spPr>
          <a:xfrm>
            <a:off x="375426" y="320824"/>
            <a:ext cx="3987828" cy="5568306"/>
          </a:xfrm>
          <a:prstGeom prst="rect">
            <a:avLst/>
          </a:prstGeom>
        </p:spPr>
      </p:pic>
      <p:pic>
        <p:nvPicPr>
          <p:cNvPr id="13" name="Grafik 12">
            <a:extLst>
              <a:ext uri="{FF2B5EF4-FFF2-40B4-BE49-F238E27FC236}">
                <a16:creationId xmlns:a16="http://schemas.microsoft.com/office/drawing/2014/main" id="{9B2D7100-86F4-4AD8-A4AE-BA5172F0BA35}"/>
              </a:ext>
            </a:extLst>
          </p:cNvPr>
          <p:cNvPicPr>
            <a:picLocks noChangeAspect="1"/>
          </p:cNvPicPr>
          <p:nvPr/>
        </p:nvPicPr>
        <p:blipFill>
          <a:blip r:embed="rId4"/>
          <a:stretch>
            <a:fillRect/>
          </a:stretch>
        </p:blipFill>
        <p:spPr>
          <a:xfrm>
            <a:off x="4694985" y="350168"/>
            <a:ext cx="3888683" cy="5517232"/>
          </a:xfrm>
          <a:prstGeom prst="rect">
            <a:avLst/>
          </a:prstGeom>
        </p:spPr>
      </p:pic>
    </p:spTree>
    <p:extLst>
      <p:ext uri="{BB962C8B-B14F-4D97-AF65-F5344CB8AC3E}">
        <p14:creationId xmlns:p14="http://schemas.microsoft.com/office/powerpoint/2010/main" val="758567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2CFC0-FB76-4BC3-9743-652EA48B4285}"/>
              </a:ext>
            </a:extLst>
          </p:cNvPr>
          <p:cNvSpPr>
            <a:spLocks noGrp="1"/>
          </p:cNvSpPr>
          <p:nvPr>
            <p:ph type="title"/>
          </p:nvPr>
        </p:nvSpPr>
        <p:spPr/>
        <p:txBody>
          <a:bodyPr/>
          <a:lstStyle/>
          <a:p>
            <a:r>
              <a:rPr lang="de-CH" dirty="0"/>
              <a:t>Additional </a:t>
            </a:r>
            <a:r>
              <a:rPr lang="de-CH" dirty="0" err="1"/>
              <a:t>problems</a:t>
            </a:r>
            <a:endParaRPr lang="de-CH" dirty="0"/>
          </a:p>
        </p:txBody>
      </p:sp>
      <p:sp>
        <p:nvSpPr>
          <p:cNvPr id="3" name="Inhaltsplatzhalter 2">
            <a:extLst>
              <a:ext uri="{FF2B5EF4-FFF2-40B4-BE49-F238E27FC236}">
                <a16:creationId xmlns:a16="http://schemas.microsoft.com/office/drawing/2014/main" id="{BB23F90C-3D14-4FCC-BC9F-FF9984F7E84D}"/>
              </a:ext>
            </a:extLst>
          </p:cNvPr>
          <p:cNvSpPr>
            <a:spLocks noGrp="1"/>
          </p:cNvSpPr>
          <p:nvPr>
            <p:ph idx="1"/>
          </p:nvPr>
        </p:nvSpPr>
        <p:spPr/>
        <p:txBody>
          <a:bodyPr/>
          <a:lstStyle/>
          <a:p>
            <a:endParaRPr lang="de-CH" dirty="0"/>
          </a:p>
          <a:p>
            <a:r>
              <a:rPr lang="en-GB" dirty="0"/>
              <a:t>Asymmetric solutions (Cities and rural areas)</a:t>
            </a:r>
          </a:p>
          <a:p>
            <a:endParaRPr lang="en-GB" dirty="0"/>
          </a:p>
          <a:p>
            <a:r>
              <a:rPr lang="en-GB" dirty="0"/>
              <a:t>Federalist countries (Switzerland, Germany, Russia, etc.)</a:t>
            </a:r>
          </a:p>
        </p:txBody>
      </p:sp>
    </p:spTree>
    <p:extLst>
      <p:ext uri="{BB962C8B-B14F-4D97-AF65-F5344CB8AC3E}">
        <p14:creationId xmlns:p14="http://schemas.microsoft.com/office/powerpoint/2010/main" val="819064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en-GB" altLang="fr-FR" sz="2400" dirty="0"/>
              <a:t>26 cantons and 2172 municipalities</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143125"/>
            <a:ext cx="33909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2143125"/>
            <a:ext cx="34194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468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33400" y="1143000"/>
            <a:ext cx="830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r" eaLnBrk="0" fontAlgn="base" hangingPunct="0">
              <a:spcBef>
                <a:spcPct val="0"/>
              </a:spcBef>
              <a:spcAft>
                <a:spcPct val="0"/>
              </a:spcAft>
              <a:defRPr sz="2800">
                <a:solidFill>
                  <a:schemeClr val="tx1"/>
                </a:solidFill>
                <a:latin typeface="Times" pitchFamily="18" charset="0"/>
              </a:defRPr>
            </a:lvl6pPr>
            <a:lvl7pPr marL="2971800" indent="-228600" algn="r" eaLnBrk="0" fontAlgn="base" hangingPunct="0">
              <a:spcBef>
                <a:spcPct val="0"/>
              </a:spcBef>
              <a:spcAft>
                <a:spcPct val="0"/>
              </a:spcAft>
              <a:defRPr sz="2800">
                <a:solidFill>
                  <a:schemeClr val="tx1"/>
                </a:solidFill>
                <a:latin typeface="Times" pitchFamily="18" charset="0"/>
              </a:defRPr>
            </a:lvl7pPr>
            <a:lvl8pPr marL="3429000" indent="-228600" algn="r" eaLnBrk="0" fontAlgn="base" hangingPunct="0">
              <a:spcBef>
                <a:spcPct val="0"/>
              </a:spcBef>
              <a:spcAft>
                <a:spcPct val="0"/>
              </a:spcAft>
              <a:defRPr sz="2800">
                <a:solidFill>
                  <a:schemeClr val="tx1"/>
                </a:solidFill>
                <a:latin typeface="Times" pitchFamily="18" charset="0"/>
              </a:defRPr>
            </a:lvl8pPr>
            <a:lvl9pPr marL="3886200" indent="-228600" algn="r" eaLnBrk="0" fontAlgn="base" hangingPunct="0">
              <a:spcBef>
                <a:spcPct val="0"/>
              </a:spcBef>
              <a:spcAft>
                <a:spcPct val="0"/>
              </a:spcAft>
              <a:defRPr sz="2800">
                <a:solidFill>
                  <a:schemeClr val="tx1"/>
                </a:solidFill>
                <a:latin typeface="Times" pitchFamily="18" charset="0"/>
              </a:defRPr>
            </a:lvl9pPr>
          </a:lstStyle>
          <a:p>
            <a:pPr>
              <a:spcBef>
                <a:spcPct val="50000"/>
              </a:spcBef>
            </a:pPr>
            <a:endParaRPr lang="en-GB" altLang="fr-FR" sz="3200"/>
          </a:p>
        </p:txBody>
      </p:sp>
      <p:sp>
        <p:nvSpPr>
          <p:cNvPr id="10243" name="Text Box 3"/>
          <p:cNvSpPr txBox="1">
            <a:spLocks noChangeArrowheads="1"/>
          </p:cNvSpPr>
          <p:nvPr/>
        </p:nvSpPr>
        <p:spPr bwMode="auto">
          <a:xfrm>
            <a:off x="428625" y="1571625"/>
            <a:ext cx="8382000"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algn="r" eaLnBrk="0" fontAlgn="base" hangingPunct="0">
              <a:spcBef>
                <a:spcPct val="0"/>
              </a:spcBef>
              <a:spcAft>
                <a:spcPct val="0"/>
              </a:spcAft>
              <a:defRPr sz="2800">
                <a:solidFill>
                  <a:schemeClr val="tx1"/>
                </a:solidFill>
                <a:latin typeface="Times" pitchFamily="18" charset="0"/>
              </a:defRPr>
            </a:lvl6pPr>
            <a:lvl7pPr marL="2971800" indent="-228600" algn="r" eaLnBrk="0" fontAlgn="base" hangingPunct="0">
              <a:spcBef>
                <a:spcPct val="0"/>
              </a:spcBef>
              <a:spcAft>
                <a:spcPct val="0"/>
              </a:spcAft>
              <a:defRPr sz="2800">
                <a:solidFill>
                  <a:schemeClr val="tx1"/>
                </a:solidFill>
                <a:latin typeface="Times" pitchFamily="18" charset="0"/>
              </a:defRPr>
            </a:lvl7pPr>
            <a:lvl8pPr marL="3429000" indent="-228600" algn="r" eaLnBrk="0" fontAlgn="base" hangingPunct="0">
              <a:spcBef>
                <a:spcPct val="0"/>
              </a:spcBef>
              <a:spcAft>
                <a:spcPct val="0"/>
              </a:spcAft>
              <a:defRPr sz="2800">
                <a:solidFill>
                  <a:schemeClr val="tx1"/>
                </a:solidFill>
                <a:latin typeface="Times" pitchFamily="18" charset="0"/>
              </a:defRPr>
            </a:lvl8pPr>
            <a:lvl9pPr marL="3886200" indent="-228600" algn="r" eaLnBrk="0" fontAlgn="base" hangingPunct="0">
              <a:spcBef>
                <a:spcPct val="0"/>
              </a:spcBef>
              <a:spcAft>
                <a:spcPct val="0"/>
              </a:spcAft>
              <a:defRPr sz="2800">
                <a:solidFill>
                  <a:schemeClr val="tx1"/>
                </a:solidFill>
                <a:latin typeface="Times" pitchFamily="18" charset="0"/>
              </a:defRPr>
            </a:lvl9pPr>
          </a:lstStyle>
          <a:p>
            <a:pPr algn="l">
              <a:buClr>
                <a:schemeClr val="tx2"/>
              </a:buClr>
              <a:buFont typeface="Wingdings" pitchFamily="2" charset="2"/>
              <a:buChar char="w"/>
            </a:pPr>
            <a:r>
              <a:rPr lang="en-GB" altLang="fr-FR" sz="1800" dirty="0">
                <a:latin typeface="+mj-lt"/>
              </a:rPr>
              <a:t>Public bodies appointed by the public law of the cantons </a:t>
            </a:r>
          </a:p>
          <a:p>
            <a:pPr algn="l">
              <a:spcBef>
                <a:spcPct val="40000"/>
              </a:spcBef>
              <a:buClr>
                <a:schemeClr val="tx2"/>
              </a:buClr>
              <a:buFont typeface="Wingdings" pitchFamily="2" charset="2"/>
              <a:buChar char="w"/>
            </a:pPr>
            <a:r>
              <a:rPr lang="en-GB" altLang="fr-FR" sz="1800" dirty="0">
                <a:latin typeface="+mj-lt"/>
              </a:rPr>
              <a:t>Largely </a:t>
            </a:r>
            <a:r>
              <a:rPr lang="en-GB" altLang="fr-FR" sz="1800" dirty="0">
                <a:solidFill>
                  <a:srgbClr val="FF0000"/>
                </a:solidFill>
                <a:latin typeface="+mj-lt"/>
              </a:rPr>
              <a:t>autonomous</a:t>
            </a:r>
            <a:r>
              <a:rPr lang="de-CH" altLang="fr-FR" sz="1800" dirty="0">
                <a:latin typeface="+mj-lt"/>
              </a:rPr>
              <a:t>:</a:t>
            </a:r>
            <a:r>
              <a:rPr lang="en-GB" altLang="fr-FR" sz="1800" dirty="0">
                <a:latin typeface="+mj-lt"/>
              </a:rPr>
              <a:t> municipalities can choose an appropriate structure, levy taxes, and independently perform tasks </a:t>
            </a:r>
          </a:p>
          <a:p>
            <a:pPr algn="l">
              <a:spcBef>
                <a:spcPct val="40000"/>
              </a:spcBef>
              <a:buClr>
                <a:schemeClr val="tx2"/>
              </a:buClr>
              <a:buFont typeface="Wingdings" pitchFamily="2" charset="2"/>
              <a:buChar char="w"/>
            </a:pPr>
            <a:r>
              <a:rPr lang="en-GB" altLang="fr-FR" sz="1800" dirty="0">
                <a:solidFill>
                  <a:srgbClr val="FF0000"/>
                </a:solidFill>
                <a:latin typeface="+mj-lt"/>
              </a:rPr>
              <a:t>2324 </a:t>
            </a:r>
            <a:r>
              <a:rPr lang="en-GB" altLang="fr-FR" sz="1800" dirty="0">
                <a:solidFill>
                  <a:srgbClr val="000000"/>
                </a:solidFill>
                <a:latin typeface="+mj-lt"/>
              </a:rPr>
              <a:t>(1.1.2015)</a:t>
            </a:r>
            <a:r>
              <a:rPr lang="en-GB" altLang="fr-FR" sz="1800" dirty="0">
                <a:solidFill>
                  <a:srgbClr val="FF0000"/>
                </a:solidFill>
                <a:latin typeface="+mj-lt"/>
              </a:rPr>
              <a:t> </a:t>
            </a:r>
            <a:r>
              <a:rPr lang="en-GB" altLang="fr-FR" sz="1800" dirty="0">
                <a:latin typeface="+mj-lt"/>
              </a:rPr>
              <a:t>municipalities in 26 cantons.</a:t>
            </a:r>
            <a:r>
              <a:rPr lang="en-GB" altLang="fr-FR" sz="1800" dirty="0">
                <a:solidFill>
                  <a:srgbClr val="FF0000"/>
                </a:solidFill>
                <a:latin typeface="+mj-lt"/>
              </a:rPr>
              <a:t> Median: about 1000 residents, </a:t>
            </a:r>
            <a:r>
              <a:rPr lang="en-GB" altLang="fr-FR" sz="1800" dirty="0">
                <a:latin typeface="+mj-lt"/>
              </a:rPr>
              <a:t>Mean: about 2800 residents (</a:t>
            </a:r>
            <a:r>
              <a:rPr lang="en-GB" altLang="fr-FR" sz="1800" dirty="0" err="1">
                <a:latin typeface="+mj-lt"/>
              </a:rPr>
              <a:t>Corippo</a:t>
            </a:r>
            <a:r>
              <a:rPr lang="en-GB" altLang="fr-FR" sz="1800" dirty="0">
                <a:latin typeface="+mj-lt"/>
              </a:rPr>
              <a:t>: less than 20, Zurich: 400’000)</a:t>
            </a:r>
          </a:p>
          <a:p>
            <a:pPr algn="l">
              <a:spcBef>
                <a:spcPct val="40000"/>
              </a:spcBef>
              <a:buClr>
                <a:schemeClr val="tx2"/>
              </a:buClr>
              <a:buFont typeface="Wingdings" pitchFamily="2" charset="2"/>
              <a:buChar char="w"/>
              <a:defRPr/>
            </a:pPr>
            <a:r>
              <a:rPr lang="en-GB" sz="1800" dirty="0">
                <a:solidFill>
                  <a:srgbClr val="FF0000"/>
                </a:solidFill>
                <a:latin typeface="+mj-lt"/>
              </a:rPr>
              <a:t>Origin </a:t>
            </a:r>
            <a:r>
              <a:rPr lang="en-GB" sz="1800" dirty="0">
                <a:latin typeface="+mj-lt"/>
              </a:rPr>
              <a:t>of municipalities between the 14th and 19th century</a:t>
            </a:r>
          </a:p>
          <a:p>
            <a:pPr algn="l">
              <a:spcBef>
                <a:spcPct val="40000"/>
              </a:spcBef>
              <a:buClr>
                <a:schemeClr val="tx2"/>
              </a:buClr>
              <a:buFont typeface="Wingdings" pitchFamily="2" charset="2"/>
              <a:buChar char="w"/>
              <a:defRPr/>
            </a:pPr>
            <a:r>
              <a:rPr lang="de-CH" sz="1800" dirty="0">
                <a:latin typeface="+mj-lt"/>
              </a:rPr>
              <a:t>1874: All </a:t>
            </a:r>
            <a:r>
              <a:rPr lang="de-CH" sz="1800" dirty="0" err="1">
                <a:latin typeface="+mj-lt"/>
              </a:rPr>
              <a:t>citizens</a:t>
            </a:r>
            <a:r>
              <a:rPr lang="de-CH" sz="1800" dirty="0">
                <a:latin typeface="+mj-lt"/>
              </a:rPr>
              <a:t> </a:t>
            </a:r>
            <a:r>
              <a:rPr lang="de-CH" sz="1800" dirty="0" err="1">
                <a:latin typeface="+mj-lt"/>
              </a:rPr>
              <a:t>have</a:t>
            </a:r>
            <a:r>
              <a:rPr lang="de-CH" sz="1800" dirty="0">
                <a:latin typeface="+mj-lt"/>
              </a:rPr>
              <a:t> the same </a:t>
            </a:r>
            <a:r>
              <a:rPr lang="de-CH" sz="1800" dirty="0" err="1">
                <a:latin typeface="+mj-lt"/>
              </a:rPr>
              <a:t>rights</a:t>
            </a:r>
            <a:r>
              <a:rPr lang="de-CH" sz="1800" dirty="0">
                <a:latin typeface="+mj-lt"/>
              </a:rPr>
              <a:t> in all </a:t>
            </a:r>
            <a:r>
              <a:rPr lang="de-CH" sz="1800" dirty="0" err="1">
                <a:latin typeface="+mj-lt"/>
              </a:rPr>
              <a:t>municipalities</a:t>
            </a:r>
            <a:endParaRPr lang="de-CH" sz="1800" dirty="0">
              <a:latin typeface="+mj-lt"/>
            </a:endParaRPr>
          </a:p>
          <a:p>
            <a:pPr algn="l">
              <a:spcBef>
                <a:spcPct val="40000"/>
              </a:spcBef>
              <a:buClr>
                <a:schemeClr val="tx2"/>
              </a:buClr>
              <a:buFont typeface="Wingdings" pitchFamily="2" charset="2"/>
              <a:buChar char="w"/>
              <a:defRPr/>
            </a:pPr>
            <a:r>
              <a:rPr lang="de-CH" sz="1800" dirty="0">
                <a:latin typeface="+mj-lt"/>
              </a:rPr>
              <a:t>1998: First </a:t>
            </a:r>
            <a:r>
              <a:rPr lang="de-CH" sz="1800" dirty="0" err="1">
                <a:latin typeface="+mj-lt"/>
              </a:rPr>
              <a:t>mentionning</a:t>
            </a:r>
            <a:r>
              <a:rPr lang="de-CH" sz="1800" dirty="0">
                <a:latin typeface="+mj-lt"/>
              </a:rPr>
              <a:t> of </a:t>
            </a:r>
            <a:r>
              <a:rPr lang="de-CH" sz="1800" dirty="0" err="1">
                <a:latin typeface="+mj-lt"/>
              </a:rPr>
              <a:t>municipalities</a:t>
            </a:r>
            <a:r>
              <a:rPr lang="de-CH" sz="1800" dirty="0">
                <a:latin typeface="+mj-lt"/>
              </a:rPr>
              <a:t> in the </a:t>
            </a:r>
            <a:r>
              <a:rPr lang="de-CH" sz="1800" dirty="0">
                <a:solidFill>
                  <a:srgbClr val="FF0000"/>
                </a:solidFill>
                <a:latin typeface="+mj-lt"/>
              </a:rPr>
              <a:t>Swiss </a:t>
            </a:r>
            <a:r>
              <a:rPr lang="de-CH" sz="1800" dirty="0" err="1">
                <a:solidFill>
                  <a:srgbClr val="FF0000"/>
                </a:solidFill>
                <a:latin typeface="+mj-lt"/>
              </a:rPr>
              <a:t>Constitution</a:t>
            </a:r>
            <a:r>
              <a:rPr lang="de-CH" sz="1800" dirty="0">
                <a:latin typeface="+mj-lt"/>
              </a:rPr>
              <a:t> (Art. 50) </a:t>
            </a:r>
          </a:p>
          <a:p>
            <a:pPr algn="l">
              <a:spcBef>
                <a:spcPct val="40000"/>
              </a:spcBef>
              <a:buClr>
                <a:schemeClr val="tx2"/>
              </a:buClr>
              <a:buFont typeface="Wingdings" pitchFamily="2" charset="2"/>
              <a:buChar char="w"/>
            </a:pPr>
            <a:endParaRPr lang="de-CH" altLang="fr-FR" sz="2000" dirty="0">
              <a:latin typeface="Verdana" pitchFamily="34" charset="0"/>
            </a:endParaRPr>
          </a:p>
          <a:p>
            <a:pPr>
              <a:buClr>
                <a:schemeClr val="tx2"/>
              </a:buClr>
              <a:buFont typeface="Wingdings" pitchFamily="2" charset="2"/>
              <a:buChar char="w"/>
            </a:pPr>
            <a:endParaRPr lang="en-GB" altLang="fr-FR" sz="2500" dirty="0">
              <a:latin typeface="Arial" charset="0"/>
            </a:endParaRPr>
          </a:p>
        </p:txBody>
      </p:sp>
      <p:sp>
        <p:nvSpPr>
          <p:cNvPr id="4" name="Titel 1"/>
          <p:cNvSpPr txBox="1">
            <a:spLocks/>
          </p:cNvSpPr>
          <p:nvPr/>
        </p:nvSpPr>
        <p:spPr>
          <a:xfrm>
            <a:off x="1214438" y="571500"/>
            <a:ext cx="6692900" cy="304800"/>
          </a:xfrm>
          <a:prstGeom prst="rect">
            <a:avLst/>
          </a:prstGeom>
        </p:spPr>
        <p:txBody>
          <a:bodyPr/>
          <a:lstStyle/>
          <a:p>
            <a:pPr algn="l">
              <a:defRPr/>
            </a:pPr>
            <a:r>
              <a:rPr lang="en-GB" sz="2400" b="1" kern="0" dirty="0">
                <a:solidFill>
                  <a:schemeClr val="tx2"/>
                </a:solidFill>
                <a:latin typeface="+mj-lt"/>
                <a:ea typeface="+mj-ea"/>
                <a:cs typeface="+mj-cs"/>
              </a:rPr>
              <a:t>Characteristics</a:t>
            </a:r>
          </a:p>
        </p:txBody>
      </p:sp>
    </p:spTree>
    <p:extLst>
      <p:ext uri="{BB962C8B-B14F-4D97-AF65-F5344CB8AC3E}">
        <p14:creationId xmlns:p14="http://schemas.microsoft.com/office/powerpoint/2010/main" val="39632860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683568" y="332656"/>
            <a:ext cx="7593013" cy="566737"/>
          </a:xfrm>
        </p:spPr>
        <p:txBody>
          <a:bodyPr/>
          <a:lstStyle/>
          <a:p>
            <a:r>
              <a:rPr lang="en-GB" altLang="de-DE" sz="2400" dirty="0"/>
              <a:t>Autonomy and diversity instead of equality of living conditions</a:t>
            </a:r>
          </a:p>
        </p:txBody>
      </p:sp>
      <p:sp>
        <p:nvSpPr>
          <p:cNvPr id="5" name="Textfeld 4"/>
          <p:cNvSpPr txBox="1"/>
          <p:nvPr/>
        </p:nvSpPr>
        <p:spPr>
          <a:xfrm>
            <a:off x="214313" y="5517232"/>
            <a:ext cx="8358187" cy="523875"/>
          </a:xfrm>
          <a:prstGeom prst="rect">
            <a:avLst/>
          </a:prstGeom>
          <a:noFill/>
        </p:spPr>
        <p:txBody>
          <a:bodyPr>
            <a:spAutoFit/>
          </a:bodyPr>
          <a:lstStyle/>
          <a:p>
            <a:pPr>
              <a:defRPr/>
            </a:pPr>
            <a:r>
              <a:rPr lang="de-CH" sz="1050" dirty="0"/>
              <a:t>Quelle: </a:t>
            </a:r>
            <a:r>
              <a:rPr lang="de-CH" sz="1050" dirty="0" err="1"/>
              <a:t>Stalder</a:t>
            </a:r>
            <a:r>
              <a:rPr lang="de-CH" sz="1050" dirty="0"/>
              <a:t>, Kurt (1999). Föderalismus und Finanzausgleich. Schriftenreihe der Fachgruppe für kantonale Finanzfragen. Solothurn: Verlag </a:t>
            </a:r>
            <a:r>
              <a:rPr lang="de-CH" sz="1050" dirty="0" err="1"/>
              <a:t>FkF</a:t>
            </a:r>
            <a:r>
              <a:rPr lang="de-CH" sz="1050" dirty="0"/>
              <a:t>.</a:t>
            </a:r>
            <a:r>
              <a:rPr lang="de-CH" dirty="0"/>
              <a:t> </a:t>
            </a:r>
          </a:p>
        </p:txBody>
      </p:sp>
      <p:pic>
        <p:nvPicPr>
          <p:cNvPr id="2" name="Grafik 1"/>
          <p:cNvPicPr>
            <a:picLocks noChangeAspect="1"/>
          </p:cNvPicPr>
          <p:nvPr/>
        </p:nvPicPr>
        <p:blipFill>
          <a:blip r:embed="rId3"/>
          <a:stretch>
            <a:fillRect/>
          </a:stretch>
        </p:blipFill>
        <p:spPr>
          <a:xfrm>
            <a:off x="1691680" y="1196752"/>
            <a:ext cx="5832648" cy="4448495"/>
          </a:xfrm>
          <a:prstGeom prst="rect">
            <a:avLst/>
          </a:prstGeom>
        </p:spPr>
      </p:pic>
    </p:spTree>
    <p:extLst>
      <p:ext uri="{BB962C8B-B14F-4D97-AF65-F5344CB8AC3E}">
        <p14:creationId xmlns:p14="http://schemas.microsoft.com/office/powerpoint/2010/main" val="3145542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57200"/>
            <a:ext cx="8807896" cy="990600"/>
          </a:xfrm>
        </p:spPr>
        <p:txBody>
          <a:bodyPr/>
          <a:lstStyle/>
          <a:p>
            <a:r>
              <a:rPr lang="en-GB" sz="2400" dirty="0"/>
              <a:t>Confederation, cantons and municipalities: the three levels of the state</a:t>
            </a:r>
          </a:p>
        </p:txBody>
      </p:sp>
      <p:sp>
        <p:nvSpPr>
          <p:cNvPr id="3" name="Inhaltsplatzhalter 2"/>
          <p:cNvSpPr>
            <a:spLocks noGrp="1"/>
          </p:cNvSpPr>
          <p:nvPr>
            <p:ph idx="1"/>
          </p:nvPr>
        </p:nvSpPr>
        <p:spPr>
          <a:xfrm>
            <a:off x="611560" y="1447800"/>
            <a:ext cx="8064896" cy="4343400"/>
          </a:xfrm>
        </p:spPr>
        <p:txBody>
          <a:bodyPr/>
          <a:lstStyle/>
          <a:p>
            <a:endParaRPr lang="de-CH" dirty="0"/>
          </a:p>
          <a:p>
            <a:endParaRPr lang="de-CH" dirty="0"/>
          </a:p>
          <a:p>
            <a:endParaRPr lang="de-CH" dirty="0"/>
          </a:p>
          <a:p>
            <a:pPr marL="0" indent="0" algn="ctr">
              <a:buNone/>
            </a:pPr>
            <a:r>
              <a:rPr lang="en-GB" dirty="0"/>
              <a:t>Revenue, expenditures and transfers</a:t>
            </a:r>
          </a:p>
        </p:txBody>
      </p:sp>
    </p:spTree>
    <p:extLst>
      <p:ext uri="{BB962C8B-B14F-4D97-AF65-F5344CB8AC3E}">
        <p14:creationId xmlns:p14="http://schemas.microsoft.com/office/powerpoint/2010/main" val="2101782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bwMode="auto">
          <a:xfrm>
            <a:off x="535136" y="958216"/>
            <a:ext cx="1224136" cy="3816424"/>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ヒラギノ角ゴ Pro W3" pitchFamily="1" charset="-128"/>
              </a:rPr>
              <a:t>TVA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ヒラギノ角ゴ Pro W3" pitchFamily="1" charset="-128"/>
              </a:rPr>
              <a:t>Income Tax</a:t>
            </a:r>
          </a:p>
        </p:txBody>
      </p:sp>
      <p:sp>
        <p:nvSpPr>
          <p:cNvPr id="5" name="Abgerundetes Rechteck 4"/>
          <p:cNvSpPr/>
          <p:nvPr/>
        </p:nvSpPr>
        <p:spPr bwMode="auto">
          <a:xfrm>
            <a:off x="7380312" y="260648"/>
            <a:ext cx="1512168" cy="5652628"/>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i="1" dirty="0">
                <a:latin typeface="Arial" charset="0"/>
              </a:rPr>
              <a:t>National tasks:</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defense, IR, social security</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 </a:t>
            </a:r>
            <a:r>
              <a:rPr kumimoji="0" lang="en-US" sz="1800" b="0" i="0" u="none" strike="noStrike" cap="none" normalizeH="0" baseline="0" dirty="0">
                <a:ln>
                  <a:noFill/>
                </a:ln>
                <a:solidFill>
                  <a:schemeClr val="tx1"/>
                </a:solidFill>
                <a:effectLst/>
                <a:latin typeface="Arial" charset="0"/>
              </a:rPr>
              <a:t>_____</a:t>
            </a:r>
            <a:endParaRPr lang="en-US" sz="1800" i="1"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i="1" dirty="0">
                <a:latin typeface="Arial" charset="0"/>
              </a:rPr>
              <a:t>Cantonal tasks:</a:t>
            </a:r>
            <a:endParaRPr lang="en-US" sz="18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education, health, police</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_____</a:t>
            </a:r>
          </a:p>
          <a:p>
            <a:pPr marL="0" marR="0" indent="0" algn="ctr" defTabSz="914400" rtl="0" eaLnBrk="0" fontAlgn="base" latinLnBrk="0" hangingPunct="0">
              <a:lnSpc>
                <a:spcPct val="100000"/>
              </a:lnSpc>
              <a:spcBef>
                <a:spcPct val="0"/>
              </a:spcBef>
              <a:spcAft>
                <a:spcPct val="0"/>
              </a:spcAft>
              <a:buClrTx/>
              <a:buSzTx/>
              <a:buFontTx/>
              <a:buNone/>
              <a:tabLst/>
            </a:pPr>
            <a:r>
              <a:rPr lang="en-US" sz="1800" i="1" dirty="0">
                <a:latin typeface="Arial" charset="0"/>
              </a:rPr>
              <a:t>Local tasks</a:t>
            </a:r>
            <a:endParaRPr lang="en-US" sz="18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primary school,</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social assistance, land use, water, waste etc. </a:t>
            </a:r>
          </a:p>
        </p:txBody>
      </p:sp>
      <p:sp>
        <p:nvSpPr>
          <p:cNvPr id="6" name="Abgerundetes Rechteck 5"/>
          <p:cNvSpPr/>
          <p:nvPr/>
        </p:nvSpPr>
        <p:spPr bwMode="auto">
          <a:xfrm>
            <a:off x="355116" y="5229200"/>
            <a:ext cx="1584176" cy="73808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err="1">
                <a:ln>
                  <a:noFill/>
                </a:ln>
                <a:solidFill>
                  <a:schemeClr val="tx1"/>
                </a:solidFill>
                <a:effectLst/>
                <a:latin typeface="Arial" charset="0"/>
                <a:ea typeface="ヒラギノ角ゴ Pro W3" pitchFamily="1" charset="-128"/>
              </a:rPr>
              <a:t>Citizens</a:t>
            </a:r>
            <a:endParaRPr kumimoji="0" lang="de-CH"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Abgerundetes Rechteck 6"/>
          <p:cNvSpPr/>
          <p:nvPr/>
        </p:nvSpPr>
        <p:spPr bwMode="auto">
          <a:xfrm>
            <a:off x="3455876" y="260648"/>
            <a:ext cx="2232248" cy="122413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a:latin typeface="Arial" charset="0"/>
              </a:rPr>
              <a:t>N</a:t>
            </a:r>
            <a:r>
              <a:rPr kumimoji="0" lang="de-CH" sz="2000" b="0" i="0" u="none" strike="noStrike" cap="none" normalizeH="0" baseline="0" dirty="0">
                <a:ln>
                  <a:noFill/>
                </a:ln>
                <a:solidFill>
                  <a:schemeClr val="tx1"/>
                </a:solidFill>
                <a:effectLst/>
                <a:latin typeface="Arial" charset="0"/>
              </a:rPr>
              <a:t>ational </a:t>
            </a:r>
            <a:r>
              <a:rPr lang="de-CH" sz="2000" dirty="0" err="1">
                <a:latin typeface="Arial" charset="0"/>
              </a:rPr>
              <a:t>g</a:t>
            </a:r>
            <a:r>
              <a:rPr kumimoji="0" lang="de-CH" sz="2000" b="0" i="0" u="none" strike="noStrike" cap="none" normalizeH="0" baseline="0" dirty="0" err="1">
                <a:ln>
                  <a:noFill/>
                </a:ln>
                <a:solidFill>
                  <a:schemeClr val="tx1"/>
                </a:solidFill>
                <a:effectLst/>
                <a:latin typeface="Arial" charset="0"/>
              </a:rPr>
              <a:t>ov</a:t>
            </a:r>
            <a:r>
              <a:rPr kumimoji="0" lang="de-CH" sz="2000" b="0" i="0" u="none" strike="noStrike" cap="none" normalizeH="0" baseline="0" dirty="0">
                <a:ln>
                  <a:noFill/>
                </a:ln>
                <a:solidFill>
                  <a:schemeClr val="tx1"/>
                </a:solidFill>
                <a:effectLst/>
                <a:latin typeface="Arial" charset="0"/>
              </a:rPr>
              <a:t>.</a:t>
            </a:r>
          </a:p>
          <a:p>
            <a:pPr marL="0" marR="0" indent="0" algn="ctr" defTabSz="914400" rtl="0" eaLnBrk="0" fontAlgn="base" latinLnBrk="0" hangingPunct="0">
              <a:lnSpc>
                <a:spcPct val="100000"/>
              </a:lnSpc>
              <a:spcBef>
                <a:spcPct val="0"/>
              </a:spcBef>
              <a:spcAft>
                <a:spcPct val="0"/>
              </a:spcAft>
              <a:buClrTx/>
              <a:buSzTx/>
              <a:buFontTx/>
              <a:buNone/>
              <a:tabLst/>
            </a:pPr>
            <a:r>
              <a:rPr lang="de-CH" sz="1600" dirty="0" err="1">
                <a:latin typeface="Arial" charset="0"/>
              </a:rPr>
              <a:t>rev</a:t>
            </a:r>
            <a:r>
              <a:rPr lang="de-CH" sz="1600" dirty="0">
                <a:latin typeface="Arial" charset="0"/>
              </a:rPr>
              <a:t>.: 64.9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de-CH" sz="1600" dirty="0" err="1">
                <a:latin typeface="Arial" charset="0"/>
              </a:rPr>
              <a:t>exp</a:t>
            </a:r>
            <a:r>
              <a:rPr lang="de-CH" sz="1600" dirty="0">
                <a:latin typeface="Arial" charset="0"/>
              </a:rPr>
              <a:t>.:  64.7 </a:t>
            </a:r>
            <a:r>
              <a:rPr lang="de-CH" sz="1600" dirty="0" err="1">
                <a:latin typeface="Arial" charset="0"/>
              </a:rPr>
              <a:t>mrd.</a:t>
            </a:r>
            <a:endParaRPr kumimoji="0" lang="de-CH" sz="1600" b="0" i="0" u="none" strike="noStrike" cap="none" normalizeH="0" baseline="0" dirty="0">
              <a:ln>
                <a:noFill/>
              </a:ln>
              <a:solidFill>
                <a:schemeClr val="tx1"/>
              </a:solidFill>
              <a:effectLst/>
              <a:latin typeface="Arial" charset="0"/>
            </a:endParaRPr>
          </a:p>
        </p:txBody>
      </p:sp>
      <p:sp>
        <p:nvSpPr>
          <p:cNvPr id="8" name="Abgerundetes Rechteck 7"/>
          <p:cNvSpPr/>
          <p:nvPr/>
        </p:nvSpPr>
        <p:spPr bwMode="auto">
          <a:xfrm>
            <a:off x="3480703" y="2258870"/>
            <a:ext cx="2232248" cy="131414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err="1">
                <a:latin typeface="Arial" charset="0"/>
              </a:rPr>
              <a:t>C</a:t>
            </a:r>
            <a:r>
              <a:rPr kumimoji="0" lang="de-CH" sz="2000" b="0" i="0" u="none" strike="noStrike" cap="none" normalizeH="0" baseline="0" dirty="0" err="1">
                <a:ln>
                  <a:noFill/>
                </a:ln>
                <a:solidFill>
                  <a:schemeClr val="tx1"/>
                </a:solidFill>
                <a:effectLst/>
                <a:latin typeface="Arial" charset="0"/>
              </a:rPr>
              <a:t>antonal</a:t>
            </a:r>
            <a:r>
              <a:rPr kumimoji="0" lang="de-CH" sz="2000" b="0" i="0" u="none" strike="noStrike" cap="none" normalizeH="0" baseline="0" dirty="0">
                <a:ln>
                  <a:noFill/>
                </a:ln>
                <a:solidFill>
                  <a:schemeClr val="tx1"/>
                </a:solidFill>
                <a:effectLst/>
                <a:latin typeface="Arial" charset="0"/>
              </a:rPr>
              <a:t> </a:t>
            </a:r>
            <a:r>
              <a:rPr lang="de-CH" sz="2000" dirty="0" err="1">
                <a:latin typeface="Arial" charset="0"/>
              </a:rPr>
              <a:t>g</a:t>
            </a:r>
            <a:r>
              <a:rPr kumimoji="0" lang="de-CH" sz="2000" b="0" i="0" u="none" strike="noStrike" cap="none" normalizeH="0" baseline="0" dirty="0" err="1">
                <a:ln>
                  <a:noFill/>
                </a:ln>
                <a:solidFill>
                  <a:schemeClr val="tx1"/>
                </a:solidFill>
                <a:effectLst/>
                <a:latin typeface="Arial" charset="0"/>
              </a:rPr>
              <a:t>ovs</a:t>
            </a:r>
            <a:r>
              <a:rPr kumimoji="0" lang="de-CH" sz="2000" b="0" i="0" u="none" strike="noStrike" cap="none" normalizeH="0" baseline="0" dirty="0">
                <a:ln>
                  <a:noFill/>
                </a:ln>
                <a:solidFill>
                  <a:schemeClr val="tx1"/>
                </a:solidFill>
                <a:effectLst/>
                <a:latin typeface="Arial" charset="0"/>
              </a:rPr>
              <a:t>.</a:t>
            </a:r>
          </a:p>
          <a:p>
            <a:pPr algn="ctr"/>
            <a:r>
              <a:rPr lang="de-CH" sz="1600" dirty="0" err="1">
                <a:latin typeface="Arial" charset="0"/>
              </a:rPr>
              <a:t>rev</a:t>
            </a:r>
            <a:r>
              <a:rPr lang="de-CH" sz="1600" dirty="0">
                <a:latin typeface="Arial" charset="0"/>
              </a:rPr>
              <a:t>.: 82.7 </a:t>
            </a:r>
            <a:r>
              <a:rPr lang="de-CH" sz="1600" dirty="0" err="1">
                <a:latin typeface="Arial" charset="0"/>
              </a:rPr>
              <a:t>mrd.</a:t>
            </a:r>
            <a:endParaRPr lang="de-CH" sz="1600" dirty="0">
              <a:latin typeface="Arial" charset="0"/>
            </a:endParaRPr>
          </a:p>
          <a:p>
            <a:pPr algn="ctr"/>
            <a:r>
              <a:rPr lang="de-CH" sz="1600" dirty="0" err="1">
                <a:latin typeface="Arial" charset="0"/>
              </a:rPr>
              <a:t>exp</a:t>
            </a:r>
            <a:r>
              <a:rPr lang="de-CH" sz="1600" dirty="0">
                <a:latin typeface="Arial" charset="0"/>
              </a:rPr>
              <a:t>.:  85.0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dirty="0">
              <a:ln>
                <a:noFill/>
              </a:ln>
              <a:solidFill>
                <a:schemeClr val="tx1"/>
              </a:solidFill>
              <a:effectLst/>
              <a:latin typeface="Arial" charset="0"/>
            </a:endParaRPr>
          </a:p>
        </p:txBody>
      </p:sp>
      <p:sp>
        <p:nvSpPr>
          <p:cNvPr id="10" name="Abgerundetes Rechteck 9"/>
          <p:cNvSpPr/>
          <p:nvPr/>
        </p:nvSpPr>
        <p:spPr bwMode="auto">
          <a:xfrm>
            <a:off x="3480703" y="4329100"/>
            <a:ext cx="2232248" cy="158417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err="1">
                <a:latin typeface="Arial" charset="0"/>
              </a:rPr>
              <a:t>L</a:t>
            </a:r>
            <a:r>
              <a:rPr kumimoji="0" lang="de-CH" sz="2000" b="0" i="0" u="none" strike="noStrike" cap="none" normalizeH="0" baseline="0" dirty="0" err="1">
                <a:ln>
                  <a:noFill/>
                </a:ln>
                <a:solidFill>
                  <a:schemeClr val="tx1"/>
                </a:solidFill>
                <a:effectLst/>
                <a:latin typeface="Arial" charset="0"/>
                <a:ea typeface="ヒラギノ角ゴ Pro W3" pitchFamily="1" charset="-128"/>
              </a:rPr>
              <a:t>ocal</a:t>
            </a:r>
            <a:r>
              <a:rPr kumimoji="0" lang="de-CH" sz="2000" b="0" i="0" u="none" strike="noStrike" cap="none" normalizeH="0" baseline="0" dirty="0">
                <a:ln>
                  <a:noFill/>
                </a:ln>
                <a:solidFill>
                  <a:schemeClr val="tx1"/>
                </a:solidFill>
                <a:effectLst/>
                <a:latin typeface="Arial" charset="0"/>
                <a:ea typeface="ヒラギノ角ゴ Pro W3" pitchFamily="1" charset="-128"/>
              </a:rPr>
              <a:t> </a:t>
            </a:r>
            <a:r>
              <a:rPr kumimoji="0" lang="de-CH" sz="2000" b="0" i="0" u="none" strike="noStrike" cap="none" normalizeH="0" baseline="0" dirty="0" err="1">
                <a:ln>
                  <a:noFill/>
                </a:ln>
                <a:solidFill>
                  <a:schemeClr val="tx1"/>
                </a:solidFill>
                <a:effectLst/>
                <a:latin typeface="Arial" charset="0"/>
                <a:ea typeface="ヒラギノ角ゴ Pro W3" pitchFamily="1" charset="-128"/>
              </a:rPr>
              <a:t>govs</a:t>
            </a:r>
            <a:r>
              <a:rPr kumimoji="0" lang="de-CH" sz="2000" b="0" i="0" u="none" strike="noStrike" cap="none" normalizeH="0" baseline="0" dirty="0">
                <a:ln>
                  <a:noFill/>
                </a:ln>
                <a:solidFill>
                  <a:schemeClr val="tx1"/>
                </a:solidFill>
                <a:effectLst/>
                <a:latin typeface="Arial" charset="0"/>
                <a:ea typeface="ヒラギノ角ゴ Pro W3" pitchFamily="1" charset="-128"/>
              </a:rPr>
              <a:t>.</a:t>
            </a:r>
          </a:p>
          <a:p>
            <a:pPr algn="ctr"/>
            <a:r>
              <a:rPr lang="de-CH" sz="1600" dirty="0" err="1">
                <a:latin typeface="Arial" charset="0"/>
              </a:rPr>
              <a:t>rev</a:t>
            </a:r>
            <a:r>
              <a:rPr lang="de-CH" sz="1600" dirty="0">
                <a:latin typeface="Arial" charset="0"/>
              </a:rPr>
              <a:t>.: 45.5 </a:t>
            </a:r>
            <a:r>
              <a:rPr lang="de-CH" sz="1600" dirty="0" err="1">
                <a:latin typeface="Arial" charset="0"/>
              </a:rPr>
              <a:t>mrd.</a:t>
            </a:r>
            <a:endParaRPr lang="de-CH" sz="1600" dirty="0">
              <a:latin typeface="Arial" charset="0"/>
            </a:endParaRPr>
          </a:p>
          <a:p>
            <a:pPr algn="ctr"/>
            <a:r>
              <a:rPr lang="de-CH" sz="1600" dirty="0" err="1">
                <a:latin typeface="Arial" charset="0"/>
              </a:rPr>
              <a:t>exp</a:t>
            </a:r>
            <a:r>
              <a:rPr lang="de-CH" sz="1600" dirty="0">
                <a:latin typeface="Arial" charset="0"/>
              </a:rPr>
              <a:t>.:  46.1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a:ln>
                <a:noFill/>
              </a:ln>
              <a:solidFill>
                <a:schemeClr val="tx1"/>
              </a:solidFill>
              <a:effectLst/>
              <a:latin typeface="Arial" charset="0"/>
            </a:endParaRPr>
          </a:p>
        </p:txBody>
      </p:sp>
      <p:sp>
        <p:nvSpPr>
          <p:cNvPr id="11" name="Rechteckiger Pfeil 10"/>
          <p:cNvSpPr/>
          <p:nvPr/>
        </p:nvSpPr>
        <p:spPr bwMode="auto">
          <a:xfrm>
            <a:off x="1115616" y="332656"/>
            <a:ext cx="2376264" cy="648072"/>
          </a:xfrm>
          <a:prstGeom prst="bentArrow">
            <a:avLst>
              <a:gd name="adj1" fmla="val 32487"/>
              <a:gd name="adj2" fmla="val 25000"/>
              <a:gd name="adj3" fmla="val 25000"/>
              <a:gd name="adj4" fmla="val 4375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2" name="Pfeil nach rechts 11"/>
          <p:cNvSpPr/>
          <p:nvPr/>
        </p:nvSpPr>
        <p:spPr bwMode="auto">
          <a:xfrm>
            <a:off x="1763688" y="1124744"/>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3" name="Pfeil nach rechts 12"/>
          <p:cNvSpPr/>
          <p:nvPr/>
        </p:nvSpPr>
        <p:spPr bwMode="auto">
          <a:xfrm>
            <a:off x="1776886" y="2726922"/>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4" name="Pfeil nach rechts 13"/>
          <p:cNvSpPr/>
          <p:nvPr/>
        </p:nvSpPr>
        <p:spPr bwMode="auto">
          <a:xfrm>
            <a:off x="1776885" y="4419110"/>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5" name="Pfeil nach rechts 14"/>
          <p:cNvSpPr/>
          <p:nvPr/>
        </p:nvSpPr>
        <p:spPr bwMode="auto">
          <a:xfrm>
            <a:off x="5674602" y="728700"/>
            <a:ext cx="1692188" cy="29727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6" name="Pfeil nach rechts 15"/>
          <p:cNvSpPr/>
          <p:nvPr/>
        </p:nvSpPr>
        <p:spPr bwMode="auto">
          <a:xfrm>
            <a:off x="5726473" y="2599137"/>
            <a:ext cx="1692188" cy="66843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7" name="Pfeil nach rechts 16"/>
          <p:cNvSpPr/>
          <p:nvPr/>
        </p:nvSpPr>
        <p:spPr bwMode="auto">
          <a:xfrm>
            <a:off x="5726473" y="4696619"/>
            <a:ext cx="1692188" cy="39604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8" name="Pfeil nach oben 17"/>
          <p:cNvSpPr/>
          <p:nvPr/>
        </p:nvSpPr>
        <p:spPr bwMode="auto">
          <a:xfrm>
            <a:off x="837203" y="4774640"/>
            <a:ext cx="556825" cy="432048"/>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9" name="Pfeil nach unten 18"/>
          <p:cNvSpPr/>
          <p:nvPr/>
        </p:nvSpPr>
        <p:spPr bwMode="auto">
          <a:xfrm>
            <a:off x="4211960" y="1484784"/>
            <a:ext cx="720080" cy="7740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20" name="Pfeil nach unten 19"/>
          <p:cNvSpPr/>
          <p:nvPr/>
        </p:nvSpPr>
        <p:spPr bwMode="auto">
          <a:xfrm>
            <a:off x="4400901" y="3581887"/>
            <a:ext cx="391852" cy="7740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21" name="Textfeld 20"/>
          <p:cNvSpPr txBox="1"/>
          <p:nvPr/>
        </p:nvSpPr>
        <p:spPr>
          <a:xfrm>
            <a:off x="5674602" y="6024017"/>
            <a:ext cx="3923144" cy="738664"/>
          </a:xfrm>
          <a:prstGeom prst="rect">
            <a:avLst/>
          </a:prstGeom>
          <a:noFill/>
        </p:spPr>
        <p:txBody>
          <a:bodyPr wrap="square" rtlCol="0">
            <a:spAutoFit/>
          </a:bodyPr>
          <a:lstStyle/>
          <a:p>
            <a:pPr algn="l"/>
            <a:r>
              <a:rPr lang="de-CH" sz="1400" dirty="0"/>
              <a:t>1 Mrd.= 1’000’000’000</a:t>
            </a:r>
          </a:p>
          <a:p>
            <a:pPr algn="l"/>
            <a:r>
              <a:rPr lang="de-CH" sz="1400" dirty="0" err="1"/>
              <a:t>Social</a:t>
            </a:r>
            <a:r>
              <a:rPr lang="de-CH" sz="1400" dirty="0"/>
              <a:t> Security not </a:t>
            </a:r>
            <a:r>
              <a:rPr lang="de-CH" sz="1400" dirty="0" err="1"/>
              <a:t>included</a:t>
            </a:r>
            <a:r>
              <a:rPr lang="de-CH" sz="1400" dirty="0"/>
              <a:t> (59.8 </a:t>
            </a:r>
            <a:r>
              <a:rPr lang="de-CH" sz="1400" dirty="0" err="1"/>
              <a:t>mrd.</a:t>
            </a:r>
            <a:r>
              <a:rPr lang="de-CH" sz="1400" dirty="0"/>
              <a:t>)</a:t>
            </a:r>
            <a:br>
              <a:rPr lang="de-CH" sz="1400" dirty="0"/>
            </a:br>
            <a:r>
              <a:rPr lang="de-CH" sz="1400" b="1" dirty="0" err="1"/>
              <a:t>Health</a:t>
            </a:r>
            <a:r>
              <a:rPr lang="de-CH" sz="1400" b="1" dirty="0"/>
              <a:t> </a:t>
            </a:r>
            <a:r>
              <a:rPr lang="de-CH" sz="1400" b="1" dirty="0" err="1"/>
              <a:t>systems</a:t>
            </a:r>
            <a:r>
              <a:rPr lang="de-CH" sz="1400" b="1" dirty="0"/>
              <a:t> </a:t>
            </a:r>
            <a:r>
              <a:rPr lang="de-CH" sz="1400" b="1" dirty="0" err="1"/>
              <a:t>only</a:t>
            </a:r>
            <a:r>
              <a:rPr lang="de-CH" sz="1400" b="1" dirty="0"/>
              <a:t> </a:t>
            </a:r>
            <a:r>
              <a:rPr lang="de-CH" sz="1400" b="1" dirty="0" err="1"/>
              <a:t>partly</a:t>
            </a:r>
            <a:r>
              <a:rPr lang="de-CH" sz="1400" b="1" dirty="0"/>
              <a:t> </a:t>
            </a:r>
            <a:r>
              <a:rPr lang="de-CH" sz="1400" b="1" dirty="0" err="1"/>
              <a:t>included</a:t>
            </a:r>
            <a:endParaRPr lang="de-CH" sz="1400" b="1" dirty="0"/>
          </a:p>
        </p:txBody>
      </p:sp>
      <p:sp>
        <p:nvSpPr>
          <p:cNvPr id="22" name="Textfeld 21"/>
          <p:cNvSpPr txBox="1"/>
          <p:nvPr/>
        </p:nvSpPr>
        <p:spPr>
          <a:xfrm>
            <a:off x="107504" y="242646"/>
            <a:ext cx="729699" cy="584775"/>
          </a:xfrm>
          <a:prstGeom prst="rect">
            <a:avLst/>
          </a:prstGeom>
          <a:noFill/>
        </p:spPr>
        <p:txBody>
          <a:bodyPr wrap="square" rtlCol="0">
            <a:spAutoFit/>
          </a:bodyPr>
          <a:lstStyle/>
          <a:p>
            <a:pPr algn="l"/>
            <a:r>
              <a:rPr lang="de-CH" sz="1800" dirty="0"/>
              <a:t>2014/</a:t>
            </a:r>
            <a:r>
              <a:rPr lang="de-CH" sz="1400" dirty="0"/>
              <a:t>2013</a:t>
            </a:r>
            <a:endParaRPr lang="de-CH" sz="1800" dirty="0"/>
          </a:p>
        </p:txBody>
      </p:sp>
      <p:sp>
        <p:nvSpPr>
          <p:cNvPr id="23" name="Textfeld 22"/>
          <p:cNvSpPr txBox="1"/>
          <p:nvPr/>
        </p:nvSpPr>
        <p:spPr>
          <a:xfrm>
            <a:off x="1980892" y="2463250"/>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42.3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4" name="Textfeld 23"/>
          <p:cNvSpPr txBox="1"/>
          <p:nvPr/>
        </p:nvSpPr>
        <p:spPr>
          <a:xfrm>
            <a:off x="1997136" y="1453364"/>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18.3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5" name="Textfeld 24"/>
          <p:cNvSpPr txBox="1"/>
          <p:nvPr/>
        </p:nvSpPr>
        <p:spPr>
          <a:xfrm>
            <a:off x="2036516" y="75339"/>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22.0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6" name="Textfeld 25"/>
          <p:cNvSpPr txBox="1"/>
          <p:nvPr/>
        </p:nvSpPr>
        <p:spPr>
          <a:xfrm>
            <a:off x="2006883" y="4175211"/>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26.0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7" name="Textfeld 26"/>
          <p:cNvSpPr txBox="1"/>
          <p:nvPr/>
        </p:nvSpPr>
        <p:spPr>
          <a:xfrm>
            <a:off x="4932040" y="1645543"/>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24.7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8" name="Textfeld 27"/>
          <p:cNvSpPr txBox="1"/>
          <p:nvPr/>
        </p:nvSpPr>
        <p:spPr>
          <a:xfrm>
            <a:off x="4932039" y="3769277"/>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9" name="Textfeld 28"/>
          <p:cNvSpPr txBox="1"/>
          <p:nvPr/>
        </p:nvSpPr>
        <p:spPr>
          <a:xfrm>
            <a:off x="6025515" y="2429315"/>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74.1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30" name="Textfeld 29"/>
          <p:cNvSpPr txBox="1"/>
          <p:nvPr/>
        </p:nvSpPr>
        <p:spPr>
          <a:xfrm>
            <a:off x="6025514" y="4454242"/>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37.3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31" name="Textfeld 30"/>
          <p:cNvSpPr txBox="1"/>
          <p:nvPr/>
        </p:nvSpPr>
        <p:spPr>
          <a:xfrm>
            <a:off x="6041343" y="467612"/>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29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8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p:bldP spid="24" grpId="0"/>
      <p:bldP spid="25" grpId="0"/>
      <p:bldP spid="26" grpId="0"/>
      <p:bldP spid="27" grpId="0"/>
      <p:bldP spid="28" grpId="0"/>
      <p:bldP spid="29" grpId="0"/>
      <p:bldP spid="30" grpId="0"/>
      <p:bldP spid="3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50952"/>
            <a:ext cx="8686800" cy="990600"/>
          </a:xfrm>
        </p:spPr>
        <p:txBody>
          <a:bodyPr/>
          <a:lstStyle/>
          <a:p>
            <a:r>
              <a:rPr lang="de-CH" dirty="0"/>
              <a:t>Tasks </a:t>
            </a:r>
            <a:r>
              <a:rPr lang="de-CH" dirty="0" err="1"/>
              <a:t>of</a:t>
            </a:r>
            <a:r>
              <a:rPr lang="de-CH" dirty="0"/>
              <a:t> Swiss </a:t>
            </a:r>
            <a:r>
              <a:rPr lang="de-CH" dirty="0" err="1"/>
              <a:t>municipalities</a:t>
            </a:r>
            <a:endParaRPr lang="de-CH" dirty="0"/>
          </a:p>
        </p:txBody>
      </p:sp>
      <p:sp>
        <p:nvSpPr>
          <p:cNvPr id="3" name="Inhaltsplatzhalter 2"/>
          <p:cNvSpPr>
            <a:spLocks noGrp="1"/>
          </p:cNvSpPr>
          <p:nvPr>
            <p:ph idx="1"/>
          </p:nvPr>
        </p:nvSpPr>
        <p:spPr>
          <a:xfrm>
            <a:off x="228600" y="1268760"/>
            <a:ext cx="8686800" cy="4680520"/>
          </a:xfrm>
        </p:spPr>
        <p:txBody>
          <a:bodyPr/>
          <a:lstStyle/>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Education: kindergarten, primary school, secondary school</a:t>
            </a:r>
          </a:p>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Social welfare and health</a:t>
            </a:r>
          </a:p>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Water, electricity, and traffic</a:t>
            </a:r>
          </a:p>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Planning and construction, sport and culture</a:t>
            </a:r>
          </a:p>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Municipal police (fire, roads, and commerce)</a:t>
            </a:r>
          </a:p>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Naturalisation (“</a:t>
            </a:r>
            <a:r>
              <a:rPr lang="en-GB" altLang="de-DE" dirty="0" err="1">
                <a:latin typeface="Arial" panose="020B0604020202020204" pitchFamily="34" charset="0"/>
              </a:rPr>
              <a:t>swiss</a:t>
            </a:r>
            <a:r>
              <a:rPr lang="en-GB" altLang="de-DE" dirty="0">
                <a:latin typeface="Arial" panose="020B0604020202020204" pitchFamily="34" charset="0"/>
              </a:rPr>
              <a:t> maker”)</a:t>
            </a:r>
          </a:p>
          <a:p>
            <a:pPr eaLnBrk="0" hangingPunct="0">
              <a:spcBef>
                <a:spcPct val="40000"/>
              </a:spcBef>
              <a:buClr>
                <a:schemeClr val="tx2"/>
              </a:buClr>
              <a:buFont typeface="Wingdings" panose="05000000000000000000" pitchFamily="2" charset="2"/>
              <a:buChar char="w"/>
            </a:pPr>
            <a:r>
              <a:rPr lang="en-GB" altLang="de-DE" dirty="0">
                <a:latin typeface="Arial" panose="020B0604020202020204" pitchFamily="34" charset="0"/>
              </a:rPr>
              <a:t>Internal organization, financial </a:t>
            </a:r>
            <a:r>
              <a:rPr lang="en-GB" altLang="de-DE" dirty="0" err="1">
                <a:latin typeface="Arial" panose="020B0604020202020204" pitchFamily="34" charset="0"/>
              </a:rPr>
              <a:t>managemet</a:t>
            </a:r>
            <a:endParaRPr lang="de-CH" altLang="de-DE" dirty="0">
              <a:latin typeface="Arial" panose="020B0604020202020204" pitchFamily="34" charset="0"/>
            </a:endParaRPr>
          </a:p>
          <a:p>
            <a:pPr eaLnBrk="0" hangingPunct="0">
              <a:spcBef>
                <a:spcPct val="40000"/>
              </a:spcBef>
              <a:buClr>
                <a:schemeClr val="tx2"/>
              </a:buClr>
              <a:buFont typeface="Wingdings" panose="05000000000000000000" pitchFamily="2" charset="2"/>
              <a:buChar char="w"/>
            </a:pPr>
            <a:endParaRPr lang="de-CH" altLang="de-DE" dirty="0">
              <a:latin typeface="Arial" panose="020B0604020202020204" pitchFamily="34" charset="0"/>
            </a:endParaRPr>
          </a:p>
          <a:p>
            <a:pPr eaLnBrk="0" hangingPunct="0">
              <a:spcBef>
                <a:spcPct val="40000"/>
              </a:spcBef>
              <a:buClr>
                <a:schemeClr val="tx2"/>
              </a:buClr>
              <a:buFont typeface="Wingdings" panose="05000000000000000000" pitchFamily="2" charset="2"/>
              <a:buChar char="w"/>
            </a:pPr>
            <a:r>
              <a:rPr lang="de-CH" altLang="de-DE" dirty="0" err="1">
                <a:latin typeface="Arial" panose="020B0604020202020204" pitchFamily="34" charset="0"/>
              </a:rPr>
              <a:t>Execution</a:t>
            </a:r>
            <a:r>
              <a:rPr lang="de-CH" altLang="de-DE" dirty="0">
                <a:latin typeface="Arial" panose="020B0604020202020204" pitchFamily="34" charset="0"/>
              </a:rPr>
              <a:t> </a:t>
            </a:r>
            <a:r>
              <a:rPr lang="de-CH" altLang="de-DE" dirty="0" err="1">
                <a:latin typeface="Arial" panose="020B0604020202020204" pitchFamily="34" charset="0"/>
              </a:rPr>
              <a:t>of</a:t>
            </a:r>
            <a:r>
              <a:rPr lang="de-CH" altLang="de-DE" dirty="0">
                <a:latin typeface="Arial" panose="020B0604020202020204" pitchFamily="34" charset="0"/>
              </a:rPr>
              <a:t> </a:t>
            </a:r>
            <a:r>
              <a:rPr lang="de-CH" altLang="de-DE" dirty="0" err="1">
                <a:latin typeface="Arial" panose="020B0604020202020204" pitchFamily="34" charset="0"/>
              </a:rPr>
              <a:t>higher</a:t>
            </a:r>
            <a:r>
              <a:rPr lang="de-CH" altLang="de-DE" dirty="0">
                <a:latin typeface="Arial" panose="020B0604020202020204" pitchFamily="34" charset="0"/>
              </a:rPr>
              <a:t> </a:t>
            </a:r>
            <a:r>
              <a:rPr lang="de-CH" altLang="de-DE" dirty="0" err="1">
                <a:latin typeface="Arial" panose="020B0604020202020204" pitchFamily="34" charset="0"/>
              </a:rPr>
              <a:t>level</a:t>
            </a:r>
            <a:r>
              <a:rPr lang="de-CH" altLang="de-DE" dirty="0">
                <a:latin typeface="Arial" panose="020B0604020202020204" pitchFamily="34" charset="0"/>
              </a:rPr>
              <a:t> </a:t>
            </a:r>
            <a:r>
              <a:rPr lang="de-CH" altLang="de-DE" dirty="0" err="1">
                <a:latin typeface="Arial" panose="020B0604020202020204" pitchFamily="34" charset="0"/>
              </a:rPr>
              <a:t>tasks</a:t>
            </a:r>
            <a:r>
              <a:rPr lang="de-CH" altLang="de-DE" dirty="0">
                <a:latin typeface="Arial" panose="020B0604020202020204" pitchFamily="34" charset="0"/>
              </a:rPr>
              <a:t> </a:t>
            </a:r>
          </a:p>
        </p:txBody>
      </p:sp>
    </p:spTree>
    <p:extLst>
      <p:ext uri="{BB962C8B-B14F-4D97-AF65-F5344CB8AC3E}">
        <p14:creationId xmlns:p14="http://schemas.microsoft.com/office/powerpoint/2010/main" val="492274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three components of a public tasks</a:t>
            </a:r>
          </a:p>
        </p:txBody>
      </p:sp>
      <p:sp>
        <p:nvSpPr>
          <p:cNvPr id="3" name="Inhaltsplatzhalter 2"/>
          <p:cNvSpPr>
            <a:spLocks noGrp="1"/>
          </p:cNvSpPr>
          <p:nvPr>
            <p:ph idx="1"/>
          </p:nvPr>
        </p:nvSpPr>
        <p:spPr>
          <a:xfrm>
            <a:off x="478981" y="1417820"/>
            <a:ext cx="8686800" cy="4343400"/>
          </a:xfrm>
        </p:spPr>
        <p:txBody>
          <a:bodyPr/>
          <a:lstStyle/>
          <a:p>
            <a:endParaRPr lang="de-CH" dirty="0"/>
          </a:p>
          <a:p>
            <a:r>
              <a:rPr lang="en-GB" dirty="0"/>
              <a:t>Deciding/</a:t>
            </a:r>
            <a:r>
              <a:rPr lang="en-GB" b="1" dirty="0"/>
              <a:t>regulating</a:t>
            </a:r>
          </a:p>
          <a:p>
            <a:endParaRPr lang="en-GB" dirty="0"/>
          </a:p>
          <a:p>
            <a:r>
              <a:rPr lang="en-GB" dirty="0"/>
              <a:t>Doing/</a:t>
            </a:r>
            <a:r>
              <a:rPr lang="en-GB" b="1" dirty="0"/>
              <a:t>executing</a:t>
            </a:r>
          </a:p>
          <a:p>
            <a:endParaRPr lang="en-GB" dirty="0"/>
          </a:p>
          <a:p>
            <a:r>
              <a:rPr lang="en-GB" dirty="0"/>
              <a:t>Paying/</a:t>
            </a:r>
            <a:r>
              <a:rPr lang="en-GB" b="1" dirty="0"/>
              <a:t>Funding</a:t>
            </a:r>
          </a:p>
          <a:p>
            <a:endParaRPr lang="en-GB" dirty="0"/>
          </a:p>
          <a:p>
            <a:pPr marL="0" indent="0">
              <a:buNone/>
            </a:pPr>
            <a:r>
              <a:rPr lang="en-GB" b="1" dirty="0">
                <a:solidFill>
                  <a:srgbClr val="C00000"/>
                </a:solidFill>
              </a:rPr>
              <a:t>Who/which level does what?</a:t>
            </a:r>
          </a:p>
        </p:txBody>
      </p:sp>
    </p:spTree>
    <p:extLst>
      <p:ext uri="{BB962C8B-B14F-4D97-AF65-F5344CB8AC3E}">
        <p14:creationId xmlns:p14="http://schemas.microsoft.com/office/powerpoint/2010/main" val="1872019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539552" y="332656"/>
            <a:ext cx="7851192" cy="5119092"/>
          </a:xfrm>
          <a:prstGeom prst="rect">
            <a:avLst/>
          </a:prstGeom>
        </p:spPr>
      </p:pic>
      <p:cxnSp>
        <p:nvCxnSpPr>
          <p:cNvPr id="5" name="Gerader Verbinder 4"/>
          <p:cNvCxnSpPr/>
          <p:nvPr/>
        </p:nvCxnSpPr>
        <p:spPr bwMode="auto">
          <a:xfrm>
            <a:off x="1907704" y="692696"/>
            <a:ext cx="252028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821609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57200"/>
            <a:ext cx="8686800" cy="990600"/>
          </a:xfrm>
        </p:spPr>
        <p:txBody>
          <a:bodyPr/>
          <a:lstStyle/>
          <a:p>
            <a:r>
              <a:rPr lang="de-CH" dirty="0"/>
              <a:t>Central-</a:t>
            </a:r>
            <a:r>
              <a:rPr lang="de-CH" dirty="0" err="1"/>
              <a:t>local</a:t>
            </a:r>
            <a:r>
              <a:rPr lang="de-CH" dirty="0"/>
              <a:t> </a:t>
            </a:r>
            <a:r>
              <a:rPr lang="de-CH" dirty="0" err="1"/>
              <a:t>relations</a:t>
            </a:r>
            <a:r>
              <a:rPr lang="de-CH" dirty="0"/>
              <a:t>: </a:t>
            </a:r>
            <a:r>
              <a:rPr lang="de-CH" dirty="0" err="1"/>
              <a:t>problems</a:t>
            </a:r>
            <a:endParaRPr lang="de-CH" dirty="0"/>
          </a:p>
        </p:txBody>
      </p:sp>
      <p:sp>
        <p:nvSpPr>
          <p:cNvPr id="3" name="Inhaltsplatzhalter 2"/>
          <p:cNvSpPr>
            <a:spLocks noGrp="1"/>
          </p:cNvSpPr>
          <p:nvPr>
            <p:ph idx="1"/>
          </p:nvPr>
        </p:nvSpPr>
        <p:spPr>
          <a:xfrm>
            <a:off x="971600" y="1524000"/>
            <a:ext cx="7943800" cy="4343400"/>
          </a:xfrm>
        </p:spPr>
        <p:txBody>
          <a:bodyPr/>
          <a:lstStyle/>
          <a:p>
            <a:pPr marL="0" indent="0">
              <a:buNone/>
            </a:pPr>
            <a:endParaRPr lang="en-GB" dirty="0"/>
          </a:p>
          <a:p>
            <a:r>
              <a:rPr lang="en-GB" dirty="0"/>
              <a:t>«Who pays the fiddler, calls the tune»</a:t>
            </a:r>
          </a:p>
          <a:p>
            <a:endParaRPr lang="en-GB" dirty="0"/>
          </a:p>
          <a:p>
            <a:r>
              <a:rPr lang="en-GB" dirty="0"/>
              <a:t>Principal-agent problem</a:t>
            </a:r>
          </a:p>
          <a:p>
            <a:endParaRPr lang="en-GB" dirty="0"/>
          </a:p>
          <a:p>
            <a:r>
              <a:rPr lang="en-GB" dirty="0"/>
              <a:t>Executing and funding without deciding is not very satisfying</a:t>
            </a:r>
          </a:p>
          <a:p>
            <a:endParaRPr lang="de-CH" dirty="0"/>
          </a:p>
          <a:p>
            <a:endParaRPr lang="de-CH" dirty="0"/>
          </a:p>
          <a:p>
            <a:pPr marL="0" indent="0">
              <a:buNone/>
            </a:pPr>
            <a:endParaRPr lang="de-CH" dirty="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3918032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57200"/>
            <a:ext cx="8807896" cy="990600"/>
          </a:xfrm>
        </p:spPr>
        <p:txBody>
          <a:bodyPr/>
          <a:lstStyle/>
          <a:p>
            <a:r>
              <a:rPr lang="en-IE" sz="2400" dirty="0"/>
              <a:t>How are the different tasks and rolls allocated to the different levels</a:t>
            </a:r>
            <a:r>
              <a:rPr lang="en-IE" dirty="0"/>
              <a:t>?</a:t>
            </a:r>
          </a:p>
        </p:txBody>
      </p:sp>
      <p:sp>
        <p:nvSpPr>
          <p:cNvPr id="3" name="Inhaltsplatzhalter 2"/>
          <p:cNvSpPr>
            <a:spLocks noGrp="1"/>
          </p:cNvSpPr>
          <p:nvPr>
            <p:ph idx="1"/>
          </p:nvPr>
        </p:nvSpPr>
        <p:spPr/>
        <p:txBody>
          <a:bodyPr/>
          <a:lstStyle/>
          <a:p>
            <a:endParaRPr lang="de-CH" dirty="0"/>
          </a:p>
          <a:p>
            <a:endParaRPr lang="de-CH" dirty="0"/>
          </a:p>
          <a:p>
            <a:endParaRPr lang="de-CH" dirty="0"/>
          </a:p>
          <a:p>
            <a:pPr marL="0" indent="0" algn="ctr">
              <a:buNone/>
            </a:pPr>
            <a:r>
              <a:rPr lang="en-GB" dirty="0"/>
              <a:t>Principle of subsidiarity &amp; principle of fiscal equivalence!</a:t>
            </a:r>
          </a:p>
        </p:txBody>
      </p:sp>
    </p:spTree>
    <p:extLst>
      <p:ext uri="{BB962C8B-B14F-4D97-AF65-F5344CB8AC3E}">
        <p14:creationId xmlns:p14="http://schemas.microsoft.com/office/powerpoint/2010/main" val="1857339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29851"/>
            <a:ext cx="8686800" cy="990600"/>
          </a:xfrm>
        </p:spPr>
        <p:txBody>
          <a:bodyPr/>
          <a:lstStyle/>
          <a:p>
            <a:r>
              <a:rPr lang="de-CH" dirty="0"/>
              <a:t>Different </a:t>
            </a:r>
            <a:r>
              <a:rPr lang="de-CH" dirty="0" err="1"/>
              <a:t>forms</a:t>
            </a:r>
            <a:r>
              <a:rPr lang="de-CH" dirty="0"/>
              <a:t> </a:t>
            </a:r>
            <a:r>
              <a:rPr lang="de-CH" dirty="0" err="1"/>
              <a:t>of</a:t>
            </a:r>
            <a:r>
              <a:rPr lang="de-CH" dirty="0"/>
              <a:t> «</a:t>
            </a:r>
            <a:r>
              <a:rPr lang="de-CH" dirty="0" err="1"/>
              <a:t>cooperation</a:t>
            </a:r>
            <a:r>
              <a:rPr lang="de-CH" dirty="0"/>
              <a:t>»</a:t>
            </a:r>
          </a:p>
        </p:txBody>
      </p:sp>
      <p:pic>
        <p:nvPicPr>
          <p:cNvPr id="4" name="Grafik 3"/>
          <p:cNvPicPr>
            <a:picLocks noChangeAspect="1"/>
          </p:cNvPicPr>
          <p:nvPr/>
        </p:nvPicPr>
        <p:blipFill>
          <a:blip r:embed="rId2"/>
          <a:stretch>
            <a:fillRect/>
          </a:stretch>
        </p:blipFill>
        <p:spPr>
          <a:xfrm>
            <a:off x="2264178" y="1664804"/>
            <a:ext cx="6651222" cy="2952328"/>
          </a:xfrm>
          <a:prstGeom prst="rect">
            <a:avLst/>
          </a:prstGeom>
        </p:spPr>
      </p:pic>
      <p:sp>
        <p:nvSpPr>
          <p:cNvPr id="5" name="Abgerundetes Rechteck 4"/>
          <p:cNvSpPr/>
          <p:nvPr/>
        </p:nvSpPr>
        <p:spPr bwMode="auto">
          <a:xfrm>
            <a:off x="228600" y="2420888"/>
            <a:ext cx="1823120" cy="5040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CH" sz="1800" dirty="0">
                <a:latin typeface="Arial" charset="0"/>
              </a:rPr>
              <a:t>N</a:t>
            </a:r>
            <a:r>
              <a:rPr kumimoji="0" lang="de-CH" sz="1800" b="0" i="0" u="none" strike="noStrike" cap="none" normalizeH="0" baseline="0" dirty="0">
                <a:ln>
                  <a:noFill/>
                </a:ln>
                <a:solidFill>
                  <a:schemeClr val="tx1"/>
                </a:solidFill>
                <a:effectLst/>
                <a:latin typeface="Arial" charset="0"/>
                <a:ea typeface="ヒラギノ角ゴ Pro W3" pitchFamily="1" charset="-128"/>
              </a:rPr>
              <a:t>ational </a:t>
            </a:r>
            <a:r>
              <a:rPr kumimoji="0" lang="de-CH" sz="1800" b="0" i="0" u="none" strike="noStrike" cap="none" normalizeH="0" baseline="0" dirty="0" err="1">
                <a:ln>
                  <a:noFill/>
                </a:ln>
                <a:solidFill>
                  <a:schemeClr val="tx1"/>
                </a:solidFill>
                <a:effectLst/>
                <a:latin typeface="Arial" charset="0"/>
                <a:ea typeface="ヒラギノ角ゴ Pro W3" pitchFamily="1" charset="-128"/>
              </a:rPr>
              <a:t>level</a:t>
            </a:r>
            <a:endParaRPr kumimoji="0" lang="de-CH" sz="1800" b="0" i="0" u="none" strike="noStrike" cap="none" normalizeH="0" baseline="0" dirty="0">
              <a:ln>
                <a:noFill/>
              </a:ln>
              <a:solidFill>
                <a:schemeClr val="tx1"/>
              </a:solidFill>
              <a:effectLst/>
              <a:latin typeface="Arial" charset="0"/>
              <a:ea typeface="ヒラギノ角ゴ Pro W3" pitchFamily="1" charset="-128"/>
            </a:endParaRPr>
          </a:p>
        </p:txBody>
      </p:sp>
      <p:sp>
        <p:nvSpPr>
          <p:cNvPr id="6" name="Abgerundetes Rechteck 5"/>
          <p:cNvSpPr/>
          <p:nvPr/>
        </p:nvSpPr>
        <p:spPr bwMode="auto">
          <a:xfrm>
            <a:off x="228600" y="3501008"/>
            <a:ext cx="1823120" cy="5040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CH" sz="1800" dirty="0" err="1">
                <a:latin typeface="Arial" charset="0"/>
              </a:rPr>
              <a:t>Cantonal</a:t>
            </a:r>
            <a:r>
              <a:rPr lang="de-CH" sz="1800" dirty="0">
                <a:latin typeface="Arial" charset="0"/>
              </a:rPr>
              <a:t> </a:t>
            </a:r>
            <a:r>
              <a:rPr kumimoji="0" lang="de-CH" sz="1800" b="0" i="0" u="none" strike="noStrike" cap="none" normalizeH="0" baseline="0" dirty="0" err="1">
                <a:ln>
                  <a:noFill/>
                </a:ln>
                <a:solidFill>
                  <a:schemeClr val="tx1"/>
                </a:solidFill>
                <a:effectLst/>
                <a:latin typeface="Arial" charset="0"/>
                <a:ea typeface="ヒラギノ角ゴ Pro W3" pitchFamily="1" charset="-128"/>
              </a:rPr>
              <a:t>level</a:t>
            </a:r>
            <a:endParaRPr kumimoji="0" lang="de-CH"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Textfeld 2"/>
          <p:cNvSpPr txBox="1"/>
          <p:nvPr/>
        </p:nvSpPr>
        <p:spPr>
          <a:xfrm>
            <a:off x="1763688" y="4861520"/>
            <a:ext cx="2592288" cy="461665"/>
          </a:xfrm>
          <a:prstGeom prst="rect">
            <a:avLst/>
          </a:prstGeom>
          <a:noFill/>
        </p:spPr>
        <p:txBody>
          <a:bodyPr wrap="square" rtlCol="0">
            <a:spAutoFit/>
          </a:bodyPr>
          <a:lstStyle/>
          <a:p>
            <a:r>
              <a:rPr lang="de-CH" sz="2400" dirty="0">
                <a:latin typeface="Arial" panose="020B0604020202020204" pitchFamily="34" charset="0"/>
                <a:cs typeface="Arial" panose="020B0604020202020204" pitchFamily="34" charset="0"/>
              </a:rPr>
              <a:t>Dual </a:t>
            </a:r>
            <a:r>
              <a:rPr lang="de-CH" sz="2400" dirty="0" err="1">
                <a:latin typeface="Arial" panose="020B0604020202020204" pitchFamily="34" charset="0"/>
                <a:cs typeface="Arial" panose="020B0604020202020204" pitchFamily="34" charset="0"/>
              </a:rPr>
              <a:t>Federalism</a:t>
            </a:r>
            <a:endParaRPr lang="de-CH" sz="2400" dirty="0">
              <a:latin typeface="Arial" panose="020B0604020202020204" pitchFamily="34" charset="0"/>
              <a:cs typeface="Arial" panose="020B0604020202020204" pitchFamily="34" charset="0"/>
            </a:endParaRPr>
          </a:p>
        </p:txBody>
      </p:sp>
      <p:sp>
        <p:nvSpPr>
          <p:cNvPr id="7" name="Textfeld 6"/>
          <p:cNvSpPr txBox="1"/>
          <p:nvPr/>
        </p:nvSpPr>
        <p:spPr>
          <a:xfrm>
            <a:off x="5004048" y="4869160"/>
            <a:ext cx="3528392" cy="461665"/>
          </a:xfrm>
          <a:prstGeom prst="rect">
            <a:avLst/>
          </a:prstGeom>
          <a:noFill/>
        </p:spPr>
        <p:txBody>
          <a:bodyPr wrap="square" rtlCol="0">
            <a:spAutoFit/>
          </a:bodyPr>
          <a:lstStyle/>
          <a:p>
            <a:r>
              <a:rPr lang="de-CH" sz="2400" dirty="0" err="1">
                <a:latin typeface="Arial" panose="020B0604020202020204" pitchFamily="34" charset="0"/>
                <a:cs typeface="Arial" panose="020B0604020202020204" pitchFamily="34" charset="0"/>
              </a:rPr>
              <a:t>Cooperative</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Federalism</a:t>
            </a:r>
            <a:endParaRPr lang="de-CH"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5845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686800" cy="990600"/>
          </a:xfrm>
        </p:spPr>
        <p:txBody>
          <a:bodyPr/>
          <a:lstStyle/>
          <a:p>
            <a:r>
              <a:rPr lang="de-CH" dirty="0"/>
              <a:t>Multi-level </a:t>
            </a:r>
            <a:r>
              <a:rPr lang="de-CH" dirty="0" err="1"/>
              <a:t>governance</a:t>
            </a:r>
            <a:endParaRPr lang="de-CH" dirty="0"/>
          </a:p>
        </p:txBody>
      </p:sp>
      <p:pic>
        <p:nvPicPr>
          <p:cNvPr id="4" name="Grafik 3"/>
          <p:cNvPicPr>
            <a:picLocks noChangeAspect="1"/>
          </p:cNvPicPr>
          <p:nvPr/>
        </p:nvPicPr>
        <p:blipFill>
          <a:blip r:embed="rId2"/>
          <a:stretch>
            <a:fillRect/>
          </a:stretch>
        </p:blipFill>
        <p:spPr>
          <a:xfrm>
            <a:off x="627810" y="1628800"/>
            <a:ext cx="7888379" cy="3200003"/>
          </a:xfrm>
          <a:prstGeom prst="rect">
            <a:avLst/>
          </a:prstGeom>
        </p:spPr>
      </p:pic>
    </p:spTree>
    <p:extLst>
      <p:ext uri="{BB962C8B-B14F-4D97-AF65-F5344CB8AC3E}">
        <p14:creationId xmlns:p14="http://schemas.microsoft.com/office/powerpoint/2010/main" val="5535761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87450" y="714375"/>
            <a:ext cx="7599363" cy="266700"/>
          </a:xfrm>
        </p:spPr>
        <p:txBody>
          <a:bodyPr/>
          <a:lstStyle/>
          <a:p>
            <a:r>
              <a:rPr lang="fr-FR" altLang="de-DE" sz="2600"/>
              <a:t>Enquêtes auprès des secrétaires communaux (1988, 1994, 1998 </a:t>
            </a:r>
            <a:br>
              <a:rPr lang="fr-FR" altLang="de-DE" sz="2600"/>
            </a:br>
            <a:r>
              <a:rPr lang="fr-FR" altLang="de-DE" sz="2600"/>
              <a:t>                     et 2005, 2009)</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436563" y="1085850"/>
            <a:ext cx="379412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6"/>
          <p:cNvSpPr>
            <a:spLocks noGrp="1" noChangeArrowheads="1"/>
          </p:cNvSpPr>
          <p:nvPr>
            <p:ph type="sldNum" sz="quarter" idx="12"/>
          </p:nvPr>
        </p:nvSpPr>
        <p:spPr>
          <a:xfrm>
            <a:off x="3203575" y="6165850"/>
            <a:ext cx="2016125" cy="336550"/>
          </a:xfrm>
          <a:noFill/>
        </p:spPr>
        <p:txBody>
          <a:bodyPr anchor="t"/>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algn="r">
              <a:spcBef>
                <a:spcPct val="0"/>
              </a:spcBef>
              <a:buFontTx/>
              <a:buNone/>
            </a:pPr>
            <a:r>
              <a:rPr lang="fr-FR" altLang="fr-FR" sz="1200"/>
              <a:t>| </a:t>
            </a:r>
            <a:r>
              <a:rPr lang="fr-FR" altLang="fr-FR" sz="1200">
                <a:solidFill>
                  <a:schemeClr val="bg2"/>
                </a:solidFill>
              </a:rPr>
              <a:t>Diapositive </a:t>
            </a:r>
            <a:fld id="{B81A1FF8-0DD1-43A9-9C09-D9C18222FC20}" type="slidenum">
              <a:rPr lang="fr-FR" altLang="fr-FR" sz="1200">
                <a:solidFill>
                  <a:schemeClr val="bg2"/>
                </a:solidFill>
              </a:rPr>
              <a:pPr algn="r">
                <a:spcBef>
                  <a:spcPct val="0"/>
                </a:spcBef>
                <a:buFontTx/>
                <a:buNone/>
              </a:pPr>
              <a:t>84</a:t>
            </a:fld>
            <a:r>
              <a:rPr lang="fr-FR" altLang="fr-FR" sz="1200">
                <a:solidFill>
                  <a:schemeClr val="bg2"/>
                </a:solidFill>
              </a:rPr>
              <a:t> </a:t>
            </a:r>
            <a:r>
              <a:rPr lang="fr-FR" altLang="fr-FR" sz="1200"/>
              <a:t>|</a:t>
            </a:r>
          </a:p>
        </p:txBody>
      </p:sp>
    </p:spTree>
    <p:extLst>
      <p:ext uri="{BB962C8B-B14F-4D97-AF65-F5344CB8AC3E}">
        <p14:creationId xmlns:p14="http://schemas.microsoft.com/office/powerpoint/2010/main" val="11133267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itel 1"/>
          <p:cNvSpPr>
            <a:spLocks noGrp="1"/>
          </p:cNvSpPr>
          <p:nvPr>
            <p:ph type="title"/>
          </p:nvPr>
        </p:nvSpPr>
        <p:spPr bwMode="auto">
          <a:xfrm>
            <a:off x="395536" y="188640"/>
            <a:ext cx="8424936" cy="36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H" altLang="de-DE" sz="2400" dirty="0"/>
              <a:t>Autonomie selon la taille de la commune</a:t>
            </a:r>
            <a:endParaRPr lang="fr-CH" altLang="fr-FR" sz="2400" dirty="0"/>
          </a:p>
        </p:txBody>
      </p:sp>
      <p:sp>
        <p:nvSpPr>
          <p:cNvPr id="6" name="Textfeld 5"/>
          <p:cNvSpPr txBox="1"/>
          <p:nvPr/>
        </p:nvSpPr>
        <p:spPr>
          <a:xfrm>
            <a:off x="2140917" y="5445224"/>
            <a:ext cx="4786313" cy="338137"/>
          </a:xfrm>
          <a:prstGeom prst="rect">
            <a:avLst/>
          </a:prstGeom>
          <a:noFill/>
        </p:spPr>
        <p:txBody>
          <a:bodyPr>
            <a:spAutoFit/>
          </a:bodyPr>
          <a:lstStyle/>
          <a:p>
            <a:pPr eaLnBrk="1" hangingPunct="1">
              <a:defRPr/>
            </a:pPr>
            <a:r>
              <a:rPr lang="de-CH" sz="1600" dirty="0" err="1">
                <a:latin typeface="+mj-lt"/>
              </a:rPr>
              <a:t>Communes</a:t>
            </a:r>
            <a:r>
              <a:rPr lang="de-CH" sz="1600" dirty="0">
                <a:latin typeface="+mj-lt"/>
              </a:rPr>
              <a:t> </a:t>
            </a:r>
            <a:r>
              <a:rPr lang="de-CH" sz="1600" dirty="0" err="1">
                <a:latin typeface="+mj-lt"/>
              </a:rPr>
              <a:t>comparables</a:t>
            </a:r>
            <a:r>
              <a:rPr lang="de-CH" sz="1600" dirty="0">
                <a:latin typeface="+mj-lt"/>
              </a:rPr>
              <a:t>, N= 741</a:t>
            </a:r>
          </a:p>
        </p:txBody>
      </p:sp>
      <p:pic>
        <p:nvPicPr>
          <p:cNvPr id="44134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836712"/>
            <a:ext cx="4849341" cy="445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9697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619672" y="1484784"/>
            <a:ext cx="5976664" cy="4070315"/>
          </a:xfrm>
          <a:prstGeom prst="rect">
            <a:avLst/>
          </a:prstGeom>
        </p:spPr>
      </p:pic>
      <p:sp>
        <p:nvSpPr>
          <p:cNvPr id="2" name="Titre 1"/>
          <p:cNvSpPr>
            <a:spLocks noGrp="1"/>
          </p:cNvSpPr>
          <p:nvPr>
            <p:ph type="title"/>
          </p:nvPr>
        </p:nvSpPr>
        <p:spPr>
          <a:xfrm>
            <a:off x="228600" y="203102"/>
            <a:ext cx="8686800" cy="990600"/>
          </a:xfrm>
        </p:spPr>
        <p:txBody>
          <a:bodyPr/>
          <a:lstStyle/>
          <a:p>
            <a:r>
              <a:rPr lang="fr-CH" dirty="0"/>
              <a:t>Questions and Discussion</a:t>
            </a:r>
            <a:endParaRPr lang="en-GB" dirty="0"/>
          </a:p>
        </p:txBody>
      </p:sp>
      <p:sp>
        <p:nvSpPr>
          <p:cNvPr id="4" name="Espace réservé de la date 3"/>
          <p:cNvSpPr>
            <a:spLocks noGrp="1"/>
          </p:cNvSpPr>
          <p:nvPr>
            <p:ph type="dt" sz="half" idx="10"/>
          </p:nvPr>
        </p:nvSpPr>
        <p:spPr/>
        <p:txBody>
          <a:bodyPr/>
          <a:lstStyle/>
          <a:p>
            <a:pPr>
              <a:defRPr/>
            </a:pPr>
            <a:r>
              <a:rPr lang="en-US" altLang="fr-FR" dirty="0"/>
              <a:t>June, 29th 2019</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86</a:t>
            </a:fld>
            <a:endParaRPr lang="fr-FR" altLang="fr-FR"/>
          </a:p>
        </p:txBody>
      </p:sp>
      <p:sp>
        <p:nvSpPr>
          <p:cNvPr id="9" name="Espace réservé du pied de page 4">
            <a:extLst>
              <a:ext uri="{FF2B5EF4-FFF2-40B4-BE49-F238E27FC236}">
                <a16:creationId xmlns:a16="http://schemas.microsoft.com/office/drawing/2014/main" id="{68140427-2E61-4312-8E42-757330FD7472}"/>
              </a:ext>
            </a:extLst>
          </p:cNvPr>
          <p:cNvSpPr>
            <a:spLocks noGrp="1"/>
          </p:cNvSpPr>
          <p:nvPr>
            <p:ph type="ftr" sz="quarter" idx="11"/>
          </p:nvPr>
        </p:nvSpPr>
        <p:spPr>
          <a:xfrm>
            <a:off x="3276600" y="6210300"/>
            <a:ext cx="4175720" cy="457200"/>
          </a:xfrm>
        </p:spPr>
        <p:txBody>
          <a:bodyPr/>
          <a:lstStyle/>
          <a:p>
            <a:pPr>
              <a:defRPr/>
            </a:pPr>
            <a:r>
              <a:rPr lang="en-US" altLang="fr-FR" dirty="0"/>
              <a:t>Local Autonomy Index – Comparative Study of 39 European Countries (1990-2014)</a:t>
            </a:r>
          </a:p>
        </p:txBody>
      </p:sp>
      <p:sp>
        <p:nvSpPr>
          <p:cNvPr id="3" name="Espace réservé du contenu 2"/>
          <p:cNvSpPr>
            <a:spLocks noGrp="1"/>
          </p:cNvSpPr>
          <p:nvPr>
            <p:ph idx="1"/>
          </p:nvPr>
        </p:nvSpPr>
        <p:spPr>
          <a:xfrm>
            <a:off x="228600" y="1052736"/>
            <a:ext cx="8686800" cy="4581749"/>
          </a:xfrm>
        </p:spPr>
        <p:txBody>
          <a:bodyPr/>
          <a:lstStyle/>
          <a:p>
            <a:endParaRPr lang="en-GB" dirty="0"/>
          </a:p>
          <a:p>
            <a:endParaRPr lang="en-GB" dirty="0"/>
          </a:p>
          <a:p>
            <a:pPr marL="0" indent="0">
              <a:buNone/>
            </a:pPr>
            <a:endParaRPr lang="en-GB" dirty="0"/>
          </a:p>
          <a:p>
            <a:pPr marL="0" indent="0">
              <a:buNone/>
            </a:pPr>
            <a:endParaRPr lang="en-GB" dirty="0"/>
          </a:p>
          <a:p>
            <a:endParaRPr lang="en-GB" dirty="0"/>
          </a:p>
          <a:p>
            <a:endParaRPr lang="en-GB" dirty="0"/>
          </a:p>
          <a:p>
            <a:endParaRPr lang="en-GB" dirty="0"/>
          </a:p>
          <a:p>
            <a:endParaRPr lang="en-GB" dirty="0"/>
          </a:p>
          <a:p>
            <a:pPr marL="0" indent="0" algn="r">
              <a:buNone/>
            </a:pPr>
            <a:r>
              <a:rPr lang="en-GB" dirty="0"/>
              <a:t>Thank you for your attention!</a:t>
            </a:r>
          </a:p>
          <a:p>
            <a:pPr marL="0" indent="0" algn="r">
              <a:buNone/>
            </a:pPr>
            <a:r>
              <a:rPr lang="en-GB" sz="1200" dirty="0"/>
              <a:t>andreas.ladner@unil.ch</a:t>
            </a:r>
          </a:p>
          <a:p>
            <a:pPr marL="0" indent="0" algn="r">
              <a:buNone/>
            </a:pPr>
            <a:endParaRPr lang="en-GB" dirty="0"/>
          </a:p>
        </p:txBody>
      </p:sp>
    </p:spTree>
    <p:extLst>
      <p:ext uri="{BB962C8B-B14F-4D97-AF65-F5344CB8AC3E}">
        <p14:creationId xmlns:p14="http://schemas.microsoft.com/office/powerpoint/2010/main" val="619159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88640"/>
            <a:ext cx="8686800" cy="990600"/>
          </a:xfrm>
        </p:spPr>
        <p:txBody>
          <a:bodyPr/>
          <a:lstStyle/>
          <a:p>
            <a:r>
              <a:rPr lang="en-US" sz="2400" dirty="0"/>
              <a:t>A codebook inspired to some extent by the RAI</a:t>
            </a:r>
            <a:endParaRPr lang="en-US" sz="1800" dirty="0"/>
          </a:p>
        </p:txBody>
      </p:sp>
      <p:graphicFrame>
        <p:nvGraphicFramePr>
          <p:cNvPr id="4" name="Espace réservé du contenu 3"/>
          <p:cNvGraphicFramePr>
            <a:graphicFrameLocks noGrp="1"/>
          </p:cNvGraphicFramePr>
          <p:nvPr>
            <p:ph idx="1"/>
          </p:nvPr>
        </p:nvGraphicFramePr>
        <p:xfrm>
          <a:off x="129952" y="1124744"/>
          <a:ext cx="8884096" cy="4521653"/>
        </p:xfrm>
        <a:graphic>
          <a:graphicData uri="http://schemas.openxmlformats.org/drawingml/2006/table">
            <a:tbl>
              <a:tblPr firstRow="1" bandRow="1">
                <a:tableStyleId>{5C22544A-7EE6-4342-B048-85BDC9FD1C3A}</a:tableStyleId>
              </a:tblPr>
              <a:tblGrid>
                <a:gridCol w="4442048">
                  <a:extLst>
                    <a:ext uri="{9D8B030D-6E8A-4147-A177-3AD203B41FA5}">
                      <a16:colId xmlns:a16="http://schemas.microsoft.com/office/drawing/2014/main" val="20000"/>
                    </a:ext>
                  </a:extLst>
                </a:gridCol>
                <a:gridCol w="4442048">
                  <a:extLst>
                    <a:ext uri="{9D8B030D-6E8A-4147-A177-3AD203B41FA5}">
                      <a16:colId xmlns:a16="http://schemas.microsoft.com/office/drawing/2014/main" val="20001"/>
                    </a:ext>
                  </a:extLst>
                </a:gridCol>
              </a:tblGrid>
              <a:tr h="276030">
                <a:tc>
                  <a:txBody>
                    <a:bodyPr/>
                    <a:lstStyle/>
                    <a:p>
                      <a:pPr algn="ctr">
                        <a:lnSpc>
                          <a:spcPct val="115000"/>
                        </a:lnSpc>
                        <a:spcAft>
                          <a:spcPts val="1000"/>
                        </a:spcAft>
                      </a:pPr>
                      <a:r>
                        <a:rPr lang="en-US" sz="1600" b="1" dirty="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rPr>
                        <a:t>RAI</a:t>
                      </a:r>
                      <a:endParaRPr lang="en-GB" sz="2400" b="1" dirty="0">
                        <a:solidFill>
                          <a:schemeClr val="accent6"/>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600" b="1" dirty="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rPr>
                        <a:t>LAI</a:t>
                      </a:r>
                      <a:endParaRPr lang="en-GB" sz="2400" b="1" dirty="0">
                        <a:solidFill>
                          <a:schemeClr val="accent6"/>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7023">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SELF-RULE</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SELF-RULE</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2700">
                <a:tc>
                  <a:txBody>
                    <a:bodyPr/>
                    <a:lstStyle/>
                    <a:p>
                      <a:r>
                        <a:rPr lang="en-US" sz="1050" b="1" kern="1200" dirty="0" err="1">
                          <a:solidFill>
                            <a:schemeClr val="dk1"/>
                          </a:solidFill>
                          <a:effectLst/>
                          <a:latin typeface="+mn-lt"/>
                          <a:ea typeface="+mn-ea"/>
                          <a:cs typeface="+mn-cs"/>
                        </a:rPr>
                        <a:t>tier_instdepth</a:t>
                      </a:r>
                      <a:r>
                        <a:rPr lang="en-US" sz="1050" b="1" kern="1200" dirty="0">
                          <a:solidFill>
                            <a:schemeClr val="dk1"/>
                          </a:solidFill>
                          <a:effectLst/>
                          <a:latin typeface="+mn-lt"/>
                          <a:ea typeface="+mn-ea"/>
                          <a:cs typeface="+mn-cs"/>
                        </a:rPr>
                        <a:t> </a:t>
                      </a:r>
                      <a:r>
                        <a:rPr lang="en-US" sz="1050" kern="1200" dirty="0">
                          <a:solidFill>
                            <a:schemeClr val="dk1"/>
                          </a:solidFill>
                          <a:effectLst/>
                          <a:latin typeface="+mn-lt"/>
                          <a:ea typeface="+mn-ea"/>
                          <a:cs typeface="+mn-cs"/>
                        </a:rPr>
                        <a:t> </a:t>
                      </a:r>
                      <a:r>
                        <a:rPr lang="en-US" sz="1050" b="1" kern="1200" dirty="0">
                          <a:solidFill>
                            <a:schemeClr val="dk1"/>
                          </a:solidFill>
                          <a:effectLst/>
                          <a:latin typeface="+mn-lt"/>
                          <a:ea typeface="+mn-ea"/>
                          <a:cs typeface="+mn-cs"/>
                        </a:rPr>
                        <a:t>0-3 The extent to which a regional government is autonomous rather than deconcentrated:</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 no functioning general-purpose administration at regional level</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1: deconcentrated, general-purpose, administration</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2: non-deconcentrated, general–purpose, administration subject to central government veto</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3: non-deconcentrated, general–purpose, administration *not* subject to central government veto.</a:t>
                      </a:r>
                      <a:endParaRPr lang="en-GB" sz="105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kern="1200" dirty="0">
                          <a:solidFill>
                            <a:schemeClr val="dk1"/>
                          </a:solidFill>
                          <a:effectLst/>
                          <a:latin typeface="+mn-lt"/>
                          <a:ea typeface="+mn-ea"/>
                          <a:cs typeface="+mn-cs"/>
                        </a:rPr>
                        <a:t>Institutional depth (0-3)</a:t>
                      </a:r>
                      <a:r>
                        <a:rPr lang="en-GB" sz="1050" b="1" kern="1200" dirty="0">
                          <a:solidFill>
                            <a:schemeClr val="dk1"/>
                          </a:solidFill>
                          <a:effectLst/>
                          <a:latin typeface="+mn-lt"/>
                          <a:ea typeface="+mn-ea"/>
                          <a:cs typeface="+mn-cs"/>
                        </a:rPr>
                        <a:t>: The extent to which local government is formally autonomous and can choose which tasks to perform</a:t>
                      </a:r>
                      <a:endParaRPr lang="en-GB" sz="1050" kern="1200" dirty="0">
                        <a:solidFill>
                          <a:schemeClr val="dk1"/>
                        </a:solidFill>
                        <a:effectLst/>
                        <a:latin typeface="+mn-lt"/>
                        <a:ea typeface="+mn-ea"/>
                        <a:cs typeface="+mn-cs"/>
                      </a:endParaRPr>
                    </a:p>
                    <a:p>
                      <a:r>
                        <a:rPr lang="en-GB" sz="1050" kern="1200" dirty="0">
                          <a:solidFill>
                            <a:schemeClr val="dk1"/>
                          </a:solidFill>
                          <a:effectLst/>
                          <a:latin typeface="+mn-lt"/>
                          <a:ea typeface="+mn-ea"/>
                          <a:cs typeface="+mn-cs"/>
                        </a:rPr>
                        <a:t>0 local authorities can only perform mandated tasks</a:t>
                      </a:r>
                    </a:p>
                    <a:p>
                      <a:r>
                        <a:rPr lang="en-GB" sz="1050" kern="1200" dirty="0">
                          <a:solidFill>
                            <a:schemeClr val="dk1"/>
                          </a:solidFill>
                          <a:effectLst/>
                          <a:latin typeface="+mn-lt"/>
                          <a:ea typeface="+mn-ea"/>
                          <a:cs typeface="+mn-cs"/>
                        </a:rPr>
                        <a:t>1 local authorities can choose from a very narrow, predefined scope of tasks</a:t>
                      </a:r>
                    </a:p>
                    <a:p>
                      <a:r>
                        <a:rPr lang="en-GB" sz="1050" kern="1200" dirty="0">
                          <a:solidFill>
                            <a:schemeClr val="dk1"/>
                          </a:solidFill>
                          <a:effectLst/>
                          <a:latin typeface="+mn-lt"/>
                          <a:ea typeface="+mn-ea"/>
                          <a:cs typeface="+mn-cs"/>
                        </a:rPr>
                        <a:t>2 local authorities are explicitly autonomous and can choose from a wide scope of predefined tasks</a:t>
                      </a:r>
                    </a:p>
                    <a:p>
                      <a:r>
                        <a:rPr lang="en-GB" sz="1050" kern="1200" dirty="0">
                          <a:solidFill>
                            <a:schemeClr val="dk1"/>
                          </a:solidFill>
                          <a:effectLst/>
                          <a:latin typeface="+mn-lt"/>
                          <a:ea typeface="+mn-ea"/>
                          <a:cs typeface="+mn-cs"/>
                        </a:rPr>
                        <a:t>3 local authorities are free to take on any new tasks (residual competencies) not assigned to other levels of government</a:t>
                      </a:r>
                    </a:p>
                    <a:p>
                      <a:r>
                        <a:rPr lang="en-GB" sz="1100" b="1" i="1" kern="1200" dirty="0">
                          <a:solidFill>
                            <a:schemeClr val="accent6"/>
                          </a:solidFill>
                          <a:effectLst/>
                          <a:latin typeface="+mn-lt"/>
                          <a:ea typeface="+mn-ea"/>
                          <a:cs typeface="+mn-cs"/>
                        </a:rPr>
                        <a:t>Conceptually related to RAI but different operationalisation</a:t>
                      </a:r>
                      <a:endParaRPr lang="en-GB" sz="1100" b="1" dirty="0">
                        <a:solidFill>
                          <a:schemeClr val="accent6"/>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42488">
                <a:tc>
                  <a:txBody>
                    <a:bodyPr/>
                    <a:lstStyle/>
                    <a:p>
                      <a:r>
                        <a:rPr lang="en-US" sz="1050" b="1" kern="1200" dirty="0" err="1">
                          <a:solidFill>
                            <a:schemeClr val="dk1"/>
                          </a:solidFill>
                          <a:effectLst/>
                          <a:latin typeface="+mn-lt"/>
                          <a:ea typeface="+mn-ea"/>
                          <a:cs typeface="+mn-cs"/>
                        </a:rPr>
                        <a:t>tier_policy</a:t>
                      </a:r>
                      <a:r>
                        <a:rPr lang="en-US" sz="1050" b="1" kern="1200" dirty="0">
                          <a:solidFill>
                            <a:schemeClr val="dk1"/>
                          </a:solidFill>
                          <a:effectLst/>
                          <a:latin typeface="+mn-lt"/>
                          <a:ea typeface="+mn-ea"/>
                          <a:cs typeface="+mn-cs"/>
                        </a:rPr>
                        <a:t> 0-4 The range of policies for which a regional government is responsible:</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 very weak authoritative competence in a), b), c), d) whereby a) economic policy; b) cultural-educational policy; c) welfare policy;  d) one of the following: residual powers, police, own institutional set–up, local government</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1: authoritative competencies in one of a), b), c) or d)</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2: authoritative competencies in at least two of a), b), c), or d)</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3: authoritative competencies in d) and at least two of a), b), or c)</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4: criteria for 3 plus authority over immigration or citizenship.</a:t>
                      </a:r>
                      <a:endParaRPr lang="en-GB" sz="105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dirty="0"/>
                        <a:t>Policy scope (0-4)</a:t>
                      </a:r>
                      <a:r>
                        <a:rPr lang="en-GB" sz="1050" b="1" dirty="0"/>
                        <a:t>: Range of functions (tasks) where local government is effectively involved in the delivery of the services (be it through their own financial resources and/or through their own staff) </a:t>
                      </a:r>
                    </a:p>
                    <a:p>
                      <a:r>
                        <a:rPr lang="en-GB" sz="1050" dirty="0"/>
                        <a:t>Not at all; partly; fully responsible for:</a:t>
                      </a:r>
                    </a:p>
                    <a:p>
                      <a:pPr>
                        <a:lnSpc>
                          <a:spcPct val="150000"/>
                        </a:lnSpc>
                      </a:pPr>
                      <a:r>
                        <a:rPr lang="en-GB" sz="1050" dirty="0"/>
                        <a:t>Education (0-2), Social assistance (0-2),	Health (0-2),</a:t>
                      </a:r>
                    </a:p>
                    <a:p>
                      <a:pPr>
                        <a:lnSpc>
                          <a:spcPct val="150000"/>
                        </a:lnSpc>
                      </a:pPr>
                      <a:r>
                        <a:rPr lang="en-GB" sz="1050" dirty="0"/>
                        <a:t>Land-use</a:t>
                      </a:r>
                      <a:r>
                        <a:rPr lang="en-GB" sz="1050" baseline="0" dirty="0"/>
                        <a:t> </a:t>
                      </a:r>
                      <a:r>
                        <a:rPr lang="en-GB" sz="1050" dirty="0"/>
                        <a:t>(0-2), Public transport  (0-1),	Housing (0-1),</a:t>
                      </a:r>
                    </a:p>
                    <a:p>
                      <a:pPr>
                        <a:lnSpc>
                          <a:spcPct val="150000"/>
                        </a:lnSpc>
                      </a:pPr>
                      <a:r>
                        <a:rPr lang="en-GB" sz="1050" dirty="0"/>
                        <a:t>Police</a:t>
                      </a:r>
                      <a:r>
                        <a:rPr lang="en-GB" sz="1050" baseline="0" dirty="0"/>
                        <a:t> </a:t>
                      </a:r>
                      <a:r>
                        <a:rPr lang="en-GB" sz="1050" dirty="0"/>
                        <a:t>(0-1),</a:t>
                      </a:r>
                      <a:r>
                        <a:rPr lang="en-GB" sz="1050" baseline="0" dirty="0"/>
                        <a:t> </a:t>
                      </a:r>
                      <a:r>
                        <a:rPr lang="en-GB" sz="1050" dirty="0"/>
                        <a:t>Caring functions (0-1)		</a:t>
                      </a:r>
                    </a:p>
                    <a:p>
                      <a:pPr marL="0" algn="l" defTabSz="914400" rtl="0" eaLnBrk="1" latinLnBrk="0" hangingPunct="1"/>
                      <a:endParaRPr lang="en-GB" sz="1100" b="1" i="1" kern="1200" dirty="0">
                        <a:solidFill>
                          <a:schemeClr val="accent6"/>
                        </a:solidFill>
                        <a:effectLst/>
                        <a:latin typeface="+mn-lt"/>
                        <a:ea typeface="+mn-ea"/>
                        <a:cs typeface="+mn-cs"/>
                      </a:endParaRPr>
                    </a:p>
                    <a:p>
                      <a:pPr marL="0" algn="l" defTabSz="914400" rtl="0" eaLnBrk="1" latinLnBrk="0" hangingPunct="1"/>
                      <a:r>
                        <a:rPr lang="en-GB" sz="1100" b="1" i="1" kern="1200" dirty="0">
                          <a:solidFill>
                            <a:schemeClr val="accent6"/>
                          </a:solidFill>
                          <a:effectLst/>
                          <a:latin typeface="+mn-lt"/>
                          <a:ea typeface="+mn-ea"/>
                          <a:cs typeface="+mn-cs"/>
                        </a:rPr>
                        <a:t>Conceptually related but different coding</a:t>
                      </a:r>
                      <a:endParaRPr lang="en-GB" sz="16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87</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Tree>
    <p:extLst>
      <p:ext uri="{BB962C8B-B14F-4D97-AF65-F5344CB8AC3E}">
        <p14:creationId xmlns:p14="http://schemas.microsoft.com/office/powerpoint/2010/main" val="136739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29952" y="163730"/>
          <a:ext cx="8884096" cy="5851733"/>
        </p:xfrm>
        <a:graphic>
          <a:graphicData uri="http://schemas.openxmlformats.org/drawingml/2006/table">
            <a:tbl>
              <a:tblPr firstRow="1" bandRow="1">
                <a:tableStyleId>{5C22544A-7EE6-4342-B048-85BDC9FD1C3A}</a:tableStyleId>
              </a:tblPr>
              <a:tblGrid>
                <a:gridCol w="4442048">
                  <a:extLst>
                    <a:ext uri="{9D8B030D-6E8A-4147-A177-3AD203B41FA5}">
                      <a16:colId xmlns:a16="http://schemas.microsoft.com/office/drawing/2014/main" val="20000"/>
                    </a:ext>
                  </a:extLst>
                </a:gridCol>
                <a:gridCol w="4442048">
                  <a:extLst>
                    <a:ext uri="{9D8B030D-6E8A-4147-A177-3AD203B41FA5}">
                      <a16:colId xmlns:a16="http://schemas.microsoft.com/office/drawing/2014/main" val="20001"/>
                    </a:ext>
                  </a:extLst>
                </a:gridCol>
              </a:tblGrid>
              <a:tr h="204487">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SELF-RULE (NEXT)</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SELF-RULE (NEXT)</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73864">
                <a:tc>
                  <a:txBody>
                    <a:bodyPr/>
                    <a:lstStyle/>
                    <a:p>
                      <a:r>
                        <a:rPr lang="en-GB" sz="1100" b="1" i="1" kern="1200" dirty="0">
                          <a:solidFill>
                            <a:schemeClr val="accent6"/>
                          </a:solidFill>
                          <a:effectLst/>
                          <a:latin typeface="+mn-lt"/>
                          <a:ea typeface="+mn-ea"/>
                          <a:cs typeface="+mn-cs"/>
                        </a:rPr>
                        <a:t>Not included in the RAI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kern="1200" dirty="0">
                          <a:solidFill>
                            <a:schemeClr val="dk1"/>
                          </a:solidFill>
                          <a:effectLst/>
                          <a:latin typeface="+mn-lt"/>
                          <a:ea typeface="+mn-ea"/>
                          <a:cs typeface="+mn-cs"/>
                        </a:rPr>
                        <a:t>Effective political discretion (0-4)</a:t>
                      </a:r>
                      <a:r>
                        <a:rPr lang="en-GB" sz="1050" b="1" u="none" kern="1200" dirty="0">
                          <a:solidFill>
                            <a:schemeClr val="dk1"/>
                          </a:solidFill>
                          <a:effectLst/>
                          <a:latin typeface="+mn-lt"/>
                          <a:ea typeface="+mn-ea"/>
                          <a:cs typeface="+mn-cs"/>
                        </a:rPr>
                        <a:t>: The extent to which local government has real influence (can decide on service aspects) over these functions</a:t>
                      </a:r>
                    </a:p>
                    <a:p>
                      <a:r>
                        <a:rPr lang="en-GB" sz="1050" b="0" u="none" kern="1200" dirty="0">
                          <a:solidFill>
                            <a:schemeClr val="dk1"/>
                          </a:solidFill>
                          <a:effectLst/>
                          <a:latin typeface="+mn-lt"/>
                          <a:ea typeface="+mn-ea"/>
                          <a:cs typeface="+mn-cs"/>
                        </a:rPr>
                        <a:t>No, some, or real authoritative decision-making in:</a:t>
                      </a:r>
                    </a:p>
                    <a:p>
                      <a:pPr>
                        <a:lnSpc>
                          <a:spcPct val="150000"/>
                        </a:lnSpc>
                      </a:pPr>
                      <a:r>
                        <a:rPr lang="en-GB" sz="1050" b="0" u="none" kern="1200" dirty="0">
                          <a:solidFill>
                            <a:schemeClr val="dk1"/>
                          </a:solidFill>
                          <a:effectLst/>
                          <a:latin typeface="+mn-lt"/>
                          <a:ea typeface="+mn-ea"/>
                          <a:cs typeface="+mn-cs"/>
                        </a:rPr>
                        <a:t>Education</a:t>
                      </a:r>
                      <a:r>
                        <a:rPr lang="en-GB" sz="1050" b="0" u="none" kern="1200" baseline="0" dirty="0">
                          <a:solidFill>
                            <a:schemeClr val="dk1"/>
                          </a:solidFill>
                          <a:effectLst/>
                          <a:latin typeface="+mn-lt"/>
                          <a:ea typeface="+mn-ea"/>
                          <a:cs typeface="+mn-cs"/>
                        </a:rPr>
                        <a:t> </a:t>
                      </a:r>
                      <a:r>
                        <a:rPr lang="en-GB" sz="1050" b="0" u="none" kern="1200" dirty="0">
                          <a:solidFill>
                            <a:schemeClr val="dk1"/>
                          </a:solidFill>
                          <a:effectLst/>
                          <a:latin typeface="+mn-lt"/>
                          <a:ea typeface="+mn-ea"/>
                          <a:cs typeface="+mn-cs"/>
                        </a:rPr>
                        <a:t>(0-2), Social assistance (0-2),	Health (0-2),</a:t>
                      </a:r>
                    </a:p>
                    <a:p>
                      <a:pPr>
                        <a:lnSpc>
                          <a:spcPct val="150000"/>
                        </a:lnSpc>
                      </a:pPr>
                      <a:r>
                        <a:rPr lang="en-GB" sz="1050" b="0" u="none" kern="1200" dirty="0">
                          <a:solidFill>
                            <a:schemeClr val="dk1"/>
                          </a:solidFill>
                          <a:effectLst/>
                          <a:latin typeface="+mn-lt"/>
                          <a:ea typeface="+mn-ea"/>
                          <a:cs typeface="+mn-cs"/>
                        </a:rPr>
                        <a:t>Land-use</a:t>
                      </a:r>
                      <a:r>
                        <a:rPr lang="en-GB" sz="1050" b="0" u="none" kern="1200" baseline="0" dirty="0">
                          <a:solidFill>
                            <a:schemeClr val="dk1"/>
                          </a:solidFill>
                          <a:effectLst/>
                          <a:latin typeface="+mn-lt"/>
                          <a:ea typeface="+mn-ea"/>
                          <a:cs typeface="+mn-cs"/>
                        </a:rPr>
                        <a:t> </a:t>
                      </a:r>
                      <a:r>
                        <a:rPr lang="en-GB" sz="1050" b="0" u="none" kern="1200" dirty="0">
                          <a:solidFill>
                            <a:schemeClr val="dk1"/>
                          </a:solidFill>
                          <a:effectLst/>
                          <a:latin typeface="+mn-lt"/>
                          <a:ea typeface="+mn-ea"/>
                          <a:cs typeface="+mn-cs"/>
                        </a:rPr>
                        <a:t>(0-2), Public transport (0-1), Housing (0-1),</a:t>
                      </a:r>
                    </a:p>
                    <a:p>
                      <a:pPr>
                        <a:lnSpc>
                          <a:spcPct val="150000"/>
                        </a:lnSpc>
                      </a:pPr>
                      <a:r>
                        <a:rPr lang="en-GB" sz="1050" b="0" u="none" kern="1200" dirty="0">
                          <a:solidFill>
                            <a:schemeClr val="dk1"/>
                          </a:solidFill>
                          <a:effectLst/>
                          <a:latin typeface="+mn-lt"/>
                          <a:ea typeface="+mn-ea"/>
                          <a:cs typeface="+mn-cs"/>
                        </a:rPr>
                        <a:t>Police (0-1), Caring functions (0-1)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76261">
                <a:tc>
                  <a:txBody>
                    <a:bodyPr/>
                    <a:lstStyle/>
                    <a:p>
                      <a:r>
                        <a:rPr lang="en-US" sz="1050" b="1" kern="1200" dirty="0" err="1">
                          <a:solidFill>
                            <a:schemeClr val="dk1"/>
                          </a:solidFill>
                          <a:effectLst/>
                          <a:latin typeface="+mn-lt"/>
                          <a:ea typeface="+mn-ea"/>
                          <a:cs typeface="+mn-cs"/>
                        </a:rPr>
                        <a:t>tier_fiscauto</a:t>
                      </a:r>
                      <a:r>
                        <a:rPr lang="en-US" sz="1050" b="1" kern="1200" dirty="0">
                          <a:solidFill>
                            <a:schemeClr val="dk1"/>
                          </a:solidFill>
                          <a:effectLst/>
                          <a:latin typeface="+mn-lt"/>
                          <a:ea typeface="+mn-ea"/>
                          <a:cs typeface="+mn-cs"/>
                        </a:rPr>
                        <a:t> 0-4 The extent to which a regional government can independently tax its population:</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 central government sets base and rate of all regional taxes</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1: regional government sets the rate of minor taxes</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2: regional government sets base and rate of minor taxes</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3: regional government sets the rate of at least one major tax: personal income, corporate, value added, or sales tax</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4: regional government sets base and rate of at least one major tax.</a:t>
                      </a:r>
                      <a:endParaRPr lang="en-GB" sz="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kern="1200" dirty="0">
                          <a:solidFill>
                            <a:schemeClr val="dk1"/>
                          </a:solidFill>
                          <a:effectLst/>
                          <a:latin typeface="+mn-lt"/>
                          <a:ea typeface="+mn-ea"/>
                          <a:cs typeface="+mn-cs"/>
                        </a:rPr>
                        <a:t>Fiscal autonomy (0-4)</a:t>
                      </a:r>
                      <a:r>
                        <a:rPr lang="en-GB" sz="1050" b="1" kern="1200" dirty="0">
                          <a:solidFill>
                            <a:schemeClr val="dk1"/>
                          </a:solidFill>
                          <a:effectLst/>
                          <a:latin typeface="+mn-lt"/>
                          <a:ea typeface="+mn-ea"/>
                          <a:cs typeface="+mn-cs"/>
                        </a:rPr>
                        <a:t>: The extent to which local government can independently tax its population</a:t>
                      </a:r>
                      <a:endParaRPr lang="en-GB" sz="1050" kern="1200" dirty="0">
                        <a:solidFill>
                          <a:schemeClr val="dk1"/>
                        </a:solidFill>
                        <a:effectLst/>
                        <a:latin typeface="+mn-lt"/>
                        <a:ea typeface="+mn-ea"/>
                        <a:cs typeface="+mn-cs"/>
                      </a:endParaRPr>
                    </a:p>
                    <a:p>
                      <a:r>
                        <a:rPr lang="en-GB" sz="1100" b="1" i="1" kern="1200" dirty="0">
                          <a:solidFill>
                            <a:schemeClr val="accent6"/>
                          </a:solidFill>
                          <a:effectLst/>
                          <a:latin typeface="+mn-lt"/>
                          <a:ea typeface="+mn-ea"/>
                          <a:cs typeface="+mn-cs"/>
                        </a:rPr>
                        <a:t>Same coding</a:t>
                      </a:r>
                    </a:p>
                    <a:p>
                      <a:endParaRPr lang="en-GB"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15417">
                <a:tc>
                  <a:txBody>
                    <a:bodyPr/>
                    <a:lstStyle/>
                    <a:p>
                      <a:r>
                        <a:rPr lang="en-US" sz="1050" b="1" kern="1200" dirty="0" err="1">
                          <a:solidFill>
                            <a:schemeClr val="dk1"/>
                          </a:solidFill>
                          <a:effectLst/>
                          <a:latin typeface="+mn-lt"/>
                          <a:ea typeface="+mn-ea"/>
                          <a:cs typeface="+mn-cs"/>
                        </a:rPr>
                        <a:t>tier_borrowauto</a:t>
                      </a:r>
                      <a:r>
                        <a:rPr lang="en-US" sz="1050" b="1" kern="1200" dirty="0">
                          <a:solidFill>
                            <a:schemeClr val="dk1"/>
                          </a:solidFill>
                          <a:effectLst/>
                          <a:latin typeface="+mn-lt"/>
                          <a:ea typeface="+mn-ea"/>
                          <a:cs typeface="+mn-cs"/>
                        </a:rPr>
                        <a:t> 0-3 The extent to which a regional government can borrow:</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 the regional government does not borrow (e.g. centrally imposed rules prohibit borrowing)</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1: the regional government may borrow under prior authorization (ex ante) by the central government and with one or more of the following centrally imposed restrictions: a. golden rule (e.g. no borrowing to cover current account deficits) b. no foreign borrowing or borrowing from the central bank c. no borrowing above a ceiling d. borrowing is limited to specific purposes</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2: the regional government may borrow without prior authorization (ex post) and under one or more of a), b), c), d), e)</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3: the regional government may borrow without centrally imposed restrictions.</a:t>
                      </a:r>
                      <a:endParaRPr lang="en-GB" sz="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b="1" u="sng" kern="1200" dirty="0">
                          <a:solidFill>
                            <a:schemeClr val="dk1"/>
                          </a:solidFill>
                          <a:effectLst/>
                          <a:latin typeface="+mn-lt"/>
                          <a:ea typeface="+mn-ea"/>
                          <a:cs typeface="+mn-cs"/>
                        </a:rPr>
                        <a:t>Borrowing autonomy (0-3)</a:t>
                      </a:r>
                      <a:r>
                        <a:rPr lang="en-US" sz="1050" b="1" kern="1200" dirty="0">
                          <a:solidFill>
                            <a:schemeClr val="dk1"/>
                          </a:solidFill>
                          <a:effectLst/>
                          <a:latin typeface="+mn-lt"/>
                          <a:ea typeface="+mn-ea"/>
                          <a:cs typeface="+mn-cs"/>
                        </a:rPr>
                        <a:t>:  The extent to which local government can borrow</a:t>
                      </a:r>
                      <a:endParaRPr lang="en-GB" sz="1050" kern="1200" dirty="0">
                        <a:solidFill>
                          <a:schemeClr val="dk1"/>
                        </a:solidFill>
                        <a:effectLst/>
                        <a:latin typeface="+mn-lt"/>
                        <a:ea typeface="+mn-ea"/>
                        <a:cs typeface="+mn-cs"/>
                      </a:endParaRPr>
                    </a:p>
                    <a:p>
                      <a:r>
                        <a:rPr lang="en-US" sz="1100" b="1" i="1" kern="1200" dirty="0">
                          <a:solidFill>
                            <a:schemeClr val="accent6"/>
                          </a:solidFill>
                          <a:effectLst/>
                          <a:latin typeface="+mn-lt"/>
                          <a:ea typeface="+mn-ea"/>
                          <a:cs typeface="+mn-cs"/>
                        </a:rPr>
                        <a:t>Same coding</a:t>
                      </a:r>
                      <a:endParaRPr lang="en-GB" sz="1100" b="1" i="1" kern="1200" dirty="0">
                        <a:solidFill>
                          <a:schemeClr val="accent6"/>
                        </a:solidFill>
                        <a:effectLst/>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88</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Tree>
    <p:extLst>
      <p:ext uri="{BB962C8B-B14F-4D97-AF65-F5344CB8AC3E}">
        <p14:creationId xmlns:p14="http://schemas.microsoft.com/office/powerpoint/2010/main" val="29972769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29952" y="20839"/>
          <a:ext cx="8884096" cy="6017217"/>
        </p:xfrm>
        <a:graphic>
          <a:graphicData uri="http://schemas.openxmlformats.org/drawingml/2006/table">
            <a:tbl>
              <a:tblPr firstRow="1" bandRow="1">
                <a:tableStyleId>{5C22544A-7EE6-4342-B048-85BDC9FD1C3A}</a:tableStyleId>
              </a:tblPr>
              <a:tblGrid>
                <a:gridCol w="4442048">
                  <a:extLst>
                    <a:ext uri="{9D8B030D-6E8A-4147-A177-3AD203B41FA5}">
                      <a16:colId xmlns:a16="http://schemas.microsoft.com/office/drawing/2014/main" val="20000"/>
                    </a:ext>
                  </a:extLst>
                </a:gridCol>
                <a:gridCol w="4442048">
                  <a:extLst>
                    <a:ext uri="{9D8B030D-6E8A-4147-A177-3AD203B41FA5}">
                      <a16:colId xmlns:a16="http://schemas.microsoft.com/office/drawing/2014/main" val="20001"/>
                    </a:ext>
                  </a:extLst>
                </a:gridCol>
              </a:tblGrid>
              <a:tr h="203157">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SELF-RULE (NEXT)</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SELF-RULE (NEXT) </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8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Not included in the RAI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b="1" u="sng" kern="1200" dirty="0">
                          <a:solidFill>
                            <a:schemeClr val="dk1"/>
                          </a:solidFill>
                          <a:effectLst/>
                          <a:latin typeface="+mn-lt"/>
                          <a:ea typeface="+mn-ea"/>
                          <a:cs typeface="+mn-cs"/>
                        </a:rPr>
                        <a:t>Financial transfer system (0-3)</a:t>
                      </a:r>
                      <a:r>
                        <a:rPr lang="en-US" sz="1050" b="1" kern="1200" dirty="0">
                          <a:solidFill>
                            <a:schemeClr val="dk1"/>
                          </a:solidFill>
                          <a:effectLst/>
                          <a:latin typeface="+mn-lt"/>
                          <a:ea typeface="+mn-ea"/>
                          <a:cs typeface="+mn-cs"/>
                        </a:rPr>
                        <a:t>:  The proportion of unconditional financial transfers to total financial transfers received by the local government</a:t>
                      </a:r>
                      <a:endParaRPr lang="en-GB" sz="1050" kern="1200" dirty="0">
                        <a:solidFill>
                          <a:schemeClr val="dk1"/>
                        </a:solidFill>
                        <a:effectLst/>
                        <a:latin typeface="+mn-lt"/>
                        <a:ea typeface="+mn-ea"/>
                        <a:cs typeface="+mn-cs"/>
                      </a:endParaRPr>
                    </a:p>
                    <a:p>
                      <a:r>
                        <a:rPr lang="en-GB" sz="1050" kern="1200" dirty="0">
                          <a:solidFill>
                            <a:schemeClr val="dk1"/>
                          </a:solidFill>
                          <a:effectLst/>
                          <a:latin typeface="+mn-lt"/>
                          <a:ea typeface="+mn-ea"/>
                          <a:cs typeface="+mn-cs"/>
                        </a:rPr>
                        <a:t>0 conditional transfers are dominant (unconditional = 0-40% of total transfers)</a:t>
                      </a:r>
                    </a:p>
                    <a:p>
                      <a:r>
                        <a:rPr lang="en-GB" sz="1050" kern="1200" dirty="0">
                          <a:solidFill>
                            <a:schemeClr val="dk1"/>
                          </a:solidFill>
                          <a:effectLst/>
                          <a:latin typeface="+mn-lt"/>
                          <a:ea typeface="+mn-ea"/>
                          <a:cs typeface="+mn-cs"/>
                        </a:rPr>
                        <a:t>1 there is largely a balance between conditional and unconditional financial transfers (unconditional = 40-60%)</a:t>
                      </a:r>
                    </a:p>
                    <a:p>
                      <a:r>
                        <a:rPr lang="en-GB" sz="1050" kern="1200" dirty="0">
                          <a:solidFill>
                            <a:schemeClr val="dk1"/>
                          </a:solidFill>
                          <a:effectLst/>
                          <a:latin typeface="+mn-lt"/>
                          <a:ea typeface="+mn-ea"/>
                          <a:cs typeface="+mn-cs"/>
                        </a:rPr>
                        <a:t>2 unconditional financial transfers are dominant (unconditional = 60-80%)</a:t>
                      </a:r>
                    </a:p>
                    <a:p>
                      <a:r>
                        <a:rPr lang="en-GB" sz="1050" kern="1200" dirty="0">
                          <a:solidFill>
                            <a:schemeClr val="dk1"/>
                          </a:solidFill>
                          <a:effectLst/>
                          <a:latin typeface="+mn-lt"/>
                          <a:ea typeface="+mn-ea"/>
                          <a:cs typeface="+mn-cs"/>
                        </a:rPr>
                        <a:t>3 nearly all transfers are unconditional (unconditional = 80-100%)</a:t>
                      </a:r>
                      <a:endParaRPr lang="en-GB" sz="600" b="0" u="none"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70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Not included in the RAI</a:t>
                      </a:r>
                    </a:p>
                    <a:p>
                      <a:endParaRPr lang="en-GB" sz="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b="1" u="sng" kern="1200" dirty="0">
                          <a:solidFill>
                            <a:schemeClr val="dk1"/>
                          </a:solidFill>
                          <a:effectLst/>
                          <a:latin typeface="+mn-lt"/>
                          <a:ea typeface="+mn-ea"/>
                          <a:cs typeface="+mn-cs"/>
                        </a:rPr>
                        <a:t>Financial self-reliance (0-4)</a:t>
                      </a:r>
                      <a:r>
                        <a:rPr lang="en-US" sz="1050" b="1" kern="1200" dirty="0">
                          <a:solidFill>
                            <a:schemeClr val="dk1"/>
                          </a:solidFill>
                          <a:effectLst/>
                          <a:latin typeface="+mn-lt"/>
                          <a:ea typeface="+mn-ea"/>
                          <a:cs typeface="+mn-cs"/>
                        </a:rPr>
                        <a:t>: The proportion of local government revenues derived from own/local sources (taxes, fees, charges)</a:t>
                      </a:r>
                      <a:endParaRPr lang="en-GB" sz="1050" kern="1200" dirty="0">
                        <a:solidFill>
                          <a:schemeClr val="dk1"/>
                        </a:solidFill>
                        <a:effectLst/>
                        <a:latin typeface="+mn-lt"/>
                        <a:ea typeface="+mn-ea"/>
                        <a:cs typeface="+mn-cs"/>
                      </a:endParaRPr>
                    </a:p>
                    <a:p>
                      <a:r>
                        <a:rPr lang="en-GB" sz="1050" kern="1200" dirty="0">
                          <a:solidFill>
                            <a:schemeClr val="dk1"/>
                          </a:solidFill>
                          <a:effectLst/>
                          <a:latin typeface="+mn-lt"/>
                          <a:ea typeface="+mn-ea"/>
                          <a:cs typeface="+mn-cs"/>
                        </a:rPr>
                        <a:t>0 own sources yield less than 10% of total revenues</a:t>
                      </a:r>
                    </a:p>
                    <a:p>
                      <a:r>
                        <a:rPr lang="en-GB" sz="1050" kern="1200" dirty="0">
                          <a:solidFill>
                            <a:schemeClr val="dk1"/>
                          </a:solidFill>
                          <a:effectLst/>
                          <a:latin typeface="+mn-lt"/>
                          <a:ea typeface="+mn-ea"/>
                          <a:cs typeface="+mn-cs"/>
                        </a:rPr>
                        <a:t>1 own sources yield 10-25%</a:t>
                      </a:r>
                    </a:p>
                    <a:p>
                      <a:r>
                        <a:rPr lang="en-GB" sz="1050" kern="1200" dirty="0">
                          <a:solidFill>
                            <a:schemeClr val="dk1"/>
                          </a:solidFill>
                          <a:effectLst/>
                          <a:latin typeface="+mn-lt"/>
                          <a:ea typeface="+mn-ea"/>
                          <a:cs typeface="+mn-cs"/>
                        </a:rPr>
                        <a:t>2 own sources yield 25-50%</a:t>
                      </a:r>
                    </a:p>
                    <a:p>
                      <a:r>
                        <a:rPr lang="en-GB" sz="1050" kern="1200" dirty="0">
                          <a:solidFill>
                            <a:schemeClr val="dk1"/>
                          </a:solidFill>
                          <a:effectLst/>
                          <a:latin typeface="+mn-lt"/>
                          <a:ea typeface="+mn-ea"/>
                          <a:cs typeface="+mn-cs"/>
                        </a:rPr>
                        <a:t>3 own sources yield more than 50%</a:t>
                      </a:r>
                      <a:endParaRPr lang="en-GB"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422234">
                <a:tc>
                  <a:txBody>
                    <a:bodyPr/>
                    <a:lstStyle/>
                    <a:p>
                      <a:r>
                        <a:rPr lang="en-US" sz="1050" b="1" kern="1200" dirty="0" err="1">
                          <a:solidFill>
                            <a:schemeClr val="dk1"/>
                          </a:solidFill>
                          <a:effectLst/>
                          <a:latin typeface="+mn-lt"/>
                          <a:ea typeface="+mn-ea"/>
                          <a:cs typeface="+mn-cs"/>
                        </a:rPr>
                        <a:t>tier_rep</a:t>
                      </a:r>
                      <a:r>
                        <a:rPr lang="en-US" sz="1050" b="1" kern="1200" dirty="0">
                          <a:solidFill>
                            <a:schemeClr val="dk1"/>
                          </a:solidFill>
                          <a:effectLst/>
                          <a:latin typeface="+mn-lt"/>
                          <a:ea typeface="+mn-ea"/>
                          <a:cs typeface="+mn-cs"/>
                        </a:rPr>
                        <a:t> 0-4 The extent to which a region has an independent legislature and executive, which is the sum of assembly and executive.</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Assembly:</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 no regional assembly</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1: indirectly elected assembly</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2: directly elected assembly</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Executive:</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 regional executive appointed by central government</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1: dual executive appointed by central government and regional assembly</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2: regional executive is appointed by regional assembly or directly elected</a:t>
                      </a:r>
                      <a:endParaRPr lang="en-GB" sz="1050" kern="1200" dirty="0">
                        <a:solidFill>
                          <a:schemeClr val="dk1"/>
                        </a:solidFill>
                        <a:effectLst/>
                        <a:latin typeface="+mn-lt"/>
                        <a:ea typeface="+mn-ea"/>
                        <a:cs typeface="+mn-cs"/>
                      </a:endParaRPr>
                    </a:p>
                    <a:p>
                      <a:endParaRPr lang="en-GB" sz="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kern="1200" dirty="0">
                          <a:solidFill>
                            <a:schemeClr val="dk1"/>
                          </a:solidFill>
                          <a:effectLst/>
                          <a:latin typeface="+mn-lt"/>
                          <a:ea typeface="+mn-ea"/>
                          <a:cs typeface="+mn-cs"/>
                        </a:rPr>
                        <a:t>Organisational autonomy (0-4)</a:t>
                      </a:r>
                      <a:r>
                        <a:rPr lang="en-GB" sz="1050" b="1" kern="1200" dirty="0">
                          <a:solidFill>
                            <a:schemeClr val="dk1"/>
                          </a:solidFill>
                          <a:effectLst/>
                          <a:latin typeface="+mn-lt"/>
                          <a:ea typeface="+mn-ea"/>
                          <a:cs typeface="+mn-cs"/>
                        </a:rPr>
                        <a:t>: The extent to which local government is free to decide about its own organisation and electoral system</a:t>
                      </a:r>
                    </a:p>
                    <a:p>
                      <a:r>
                        <a:rPr lang="en-GB" sz="1050" kern="1200" dirty="0">
                          <a:solidFill>
                            <a:schemeClr val="dk1"/>
                          </a:solidFill>
                          <a:effectLst/>
                          <a:latin typeface="+mn-lt"/>
                          <a:ea typeface="+mn-ea"/>
                          <a:cs typeface="+mn-cs"/>
                        </a:rPr>
                        <a:t>Local Executive and election system:</a:t>
                      </a:r>
                    </a:p>
                    <a:p>
                      <a:r>
                        <a:rPr lang="en-GB" sz="1000" kern="1200" dirty="0">
                          <a:solidFill>
                            <a:schemeClr val="dk1"/>
                          </a:solidFill>
                          <a:effectLst/>
                          <a:latin typeface="+mn-lt"/>
                          <a:ea typeface="+mn-ea"/>
                          <a:cs typeface="+mn-cs"/>
                        </a:rPr>
                        <a:t>0 local executives are appointed by higher-level authorities and local authorities cannot determine core elements of their political systems (electoral districts, number of seats, electoral system)</a:t>
                      </a:r>
                    </a:p>
                    <a:p>
                      <a:r>
                        <a:rPr lang="en-GB" sz="1000" kern="1200" dirty="0">
                          <a:solidFill>
                            <a:schemeClr val="dk1"/>
                          </a:solidFill>
                          <a:effectLst/>
                          <a:latin typeface="+mn-lt"/>
                          <a:ea typeface="+mn-ea"/>
                          <a:cs typeface="+mn-cs"/>
                        </a:rPr>
                        <a:t>1 executives are elected by the municipal council or directly by citizens</a:t>
                      </a:r>
                    </a:p>
                    <a:p>
                      <a:r>
                        <a:rPr lang="en-GB" sz="1000" kern="1200" dirty="0">
                          <a:solidFill>
                            <a:schemeClr val="dk1"/>
                          </a:solidFill>
                          <a:effectLst/>
                          <a:latin typeface="+mn-lt"/>
                          <a:ea typeface="+mn-ea"/>
                          <a:cs typeface="+mn-cs"/>
                        </a:rPr>
                        <a:t>2 executives are elected by the citizens or the council and the municipality may decide some elements of the electoral system</a:t>
                      </a:r>
                    </a:p>
                    <a:p>
                      <a:r>
                        <a:rPr lang="en-GB" sz="1050" kern="1200" dirty="0">
                          <a:solidFill>
                            <a:schemeClr val="dk1"/>
                          </a:solidFill>
                          <a:effectLst/>
                          <a:latin typeface="+mn-lt"/>
                          <a:ea typeface="+mn-ea"/>
                          <a:cs typeface="+mn-cs"/>
                        </a:rPr>
                        <a:t>Staff and local structures:</a:t>
                      </a:r>
                    </a:p>
                    <a:p>
                      <a:r>
                        <a:rPr lang="en-GB" sz="1000" kern="1200" dirty="0">
                          <a:solidFill>
                            <a:schemeClr val="dk1"/>
                          </a:solidFill>
                          <a:effectLst/>
                          <a:latin typeface="+mn-lt"/>
                          <a:ea typeface="+mn-ea"/>
                          <a:cs typeface="+mn-cs"/>
                        </a:rPr>
                        <a:t>Local authorities: Hire their own staff (0-0.5); Fix the salary of their employees (0-0.5); Choose their organisational structure (0-0.5); Establish legal entities and municipal enterprises (0-0.5)</a:t>
                      </a:r>
                    </a:p>
                    <a:p>
                      <a:r>
                        <a:rPr lang="en-GB" sz="1100" b="1" i="1" kern="1200" dirty="0">
                          <a:solidFill>
                            <a:schemeClr val="accent6"/>
                          </a:solidFill>
                          <a:effectLst/>
                          <a:latin typeface="+mn-lt"/>
                          <a:ea typeface="+mn-ea"/>
                          <a:cs typeface="+mn-cs"/>
                        </a:rPr>
                        <a:t>Conceptually related but different operationalisation and coding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89</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Tree>
    <p:extLst>
      <p:ext uri="{BB962C8B-B14F-4D97-AF65-F5344CB8AC3E}">
        <p14:creationId xmlns:p14="http://schemas.microsoft.com/office/powerpoint/2010/main" val="265970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467544" y="457200"/>
            <a:ext cx="8212806" cy="3105030"/>
          </a:xfrm>
          <a:prstGeom prst="rect">
            <a:avLst/>
          </a:prstGeom>
        </p:spPr>
      </p:pic>
      <p:pic>
        <p:nvPicPr>
          <p:cNvPr id="5" name="Grafik 4"/>
          <p:cNvPicPr>
            <a:picLocks noChangeAspect="1"/>
          </p:cNvPicPr>
          <p:nvPr/>
        </p:nvPicPr>
        <p:blipFill>
          <a:blip r:embed="rId3"/>
          <a:stretch>
            <a:fillRect/>
          </a:stretch>
        </p:blipFill>
        <p:spPr>
          <a:xfrm>
            <a:off x="323528" y="3559778"/>
            <a:ext cx="8136904" cy="965919"/>
          </a:xfrm>
          <a:prstGeom prst="rect">
            <a:avLst/>
          </a:prstGeom>
        </p:spPr>
      </p:pic>
      <p:cxnSp>
        <p:nvCxnSpPr>
          <p:cNvPr id="6" name="Gerader Verbinder 5"/>
          <p:cNvCxnSpPr/>
          <p:nvPr/>
        </p:nvCxnSpPr>
        <p:spPr bwMode="auto">
          <a:xfrm>
            <a:off x="899592" y="1340768"/>
            <a:ext cx="6552728"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p:cNvCxnSpPr/>
          <p:nvPr/>
        </p:nvCxnSpPr>
        <p:spPr bwMode="auto">
          <a:xfrm>
            <a:off x="2051720" y="2204864"/>
            <a:ext cx="4536504"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00204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29952" y="-27384"/>
          <a:ext cx="8884096" cy="6037517"/>
        </p:xfrm>
        <a:graphic>
          <a:graphicData uri="http://schemas.openxmlformats.org/drawingml/2006/table">
            <a:tbl>
              <a:tblPr firstRow="1" bandRow="1">
                <a:tableStyleId>{5C22544A-7EE6-4342-B048-85BDC9FD1C3A}</a:tableStyleId>
              </a:tblPr>
              <a:tblGrid>
                <a:gridCol w="4442048">
                  <a:extLst>
                    <a:ext uri="{9D8B030D-6E8A-4147-A177-3AD203B41FA5}">
                      <a16:colId xmlns:a16="http://schemas.microsoft.com/office/drawing/2014/main" val="20000"/>
                    </a:ext>
                  </a:extLst>
                </a:gridCol>
                <a:gridCol w="4442048">
                  <a:extLst>
                    <a:ext uri="{9D8B030D-6E8A-4147-A177-3AD203B41FA5}">
                      <a16:colId xmlns:a16="http://schemas.microsoft.com/office/drawing/2014/main" val="20001"/>
                    </a:ext>
                  </a:extLst>
                </a:gridCol>
              </a:tblGrid>
              <a:tr h="238261">
                <a:tc>
                  <a:txBody>
                    <a:bodyPr/>
                    <a:lstStyle/>
                    <a:p>
                      <a:pPr algn="ctr">
                        <a:lnSpc>
                          <a:spcPct val="115000"/>
                        </a:lnSpc>
                        <a:spcAft>
                          <a:spcPts val="1000"/>
                        </a:spcAft>
                      </a:pPr>
                      <a:r>
                        <a:rPr lang="en-US" sz="1600" b="1" dirty="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rPr>
                        <a:t>RAI</a:t>
                      </a:r>
                      <a:endParaRPr lang="en-GB" sz="2400" b="1" dirty="0">
                        <a:solidFill>
                          <a:schemeClr val="accent6"/>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600" b="1" dirty="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rPr>
                        <a:t>LAI</a:t>
                      </a:r>
                      <a:endParaRPr lang="en-GB" sz="2400" b="1" dirty="0">
                        <a:solidFill>
                          <a:schemeClr val="accent6"/>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1649">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SHARED-RULE</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200" b="1"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INTERACTIVE-RULE</a:t>
                      </a:r>
                      <a:endParaRPr lang="en-GB" sz="1800" b="1" dirty="0">
                        <a:solidFill>
                          <a:schemeClr val="bg2"/>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63377">
                <a:tc>
                  <a:txBody>
                    <a:bodyPr/>
                    <a:lstStyle/>
                    <a:p>
                      <a:r>
                        <a:rPr lang="en-US" sz="1050" b="1" kern="1200" dirty="0" err="1">
                          <a:solidFill>
                            <a:schemeClr val="dk1"/>
                          </a:solidFill>
                          <a:effectLst/>
                          <a:latin typeface="+mn-lt"/>
                          <a:ea typeface="+mn-ea"/>
                          <a:cs typeface="+mn-cs"/>
                        </a:rPr>
                        <a:t>tier_lawmaking</a:t>
                      </a:r>
                      <a:r>
                        <a:rPr lang="en-US" sz="1050" b="1" kern="1200" dirty="0">
                          <a:solidFill>
                            <a:schemeClr val="dk1"/>
                          </a:solidFill>
                          <a:effectLst/>
                          <a:latin typeface="+mn-lt"/>
                          <a:ea typeface="+mn-ea"/>
                          <a:cs typeface="+mn-cs"/>
                        </a:rPr>
                        <a:t> 0-2 </a:t>
                      </a:r>
                      <a:endParaRPr lang="en-GB" sz="1050" b="1"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The extent to which regional representatives co–determine national legislation, which is the sum of </a:t>
                      </a:r>
                      <a:r>
                        <a:rPr lang="en-US" sz="1050" kern="1200" dirty="0" err="1">
                          <a:solidFill>
                            <a:schemeClr val="dk1"/>
                          </a:solidFill>
                          <a:effectLst/>
                          <a:latin typeface="+mn-lt"/>
                          <a:ea typeface="+mn-ea"/>
                          <a:cs typeface="+mn-cs"/>
                        </a:rPr>
                        <a:t>law_a</a:t>
                      </a:r>
                      <a:r>
                        <a:rPr lang="en-US" sz="1050" kern="1200" dirty="0">
                          <a:solidFill>
                            <a:schemeClr val="dk1"/>
                          </a:solidFill>
                          <a:effectLst/>
                          <a:latin typeface="+mn-lt"/>
                          <a:ea typeface="+mn-ea"/>
                          <a:cs typeface="+mn-cs"/>
                        </a:rPr>
                        <a:t> to </a:t>
                      </a:r>
                      <a:r>
                        <a:rPr lang="en-US" sz="1050" kern="1200" dirty="0" err="1">
                          <a:solidFill>
                            <a:schemeClr val="dk1"/>
                          </a:solidFill>
                          <a:effectLst/>
                          <a:latin typeface="+mn-lt"/>
                          <a:ea typeface="+mn-ea"/>
                          <a:cs typeface="+mn-cs"/>
                        </a:rPr>
                        <a:t>law_f</a:t>
                      </a:r>
                      <a:r>
                        <a:rPr lang="en-US" sz="1050" kern="1200" dirty="0">
                          <a:solidFill>
                            <a:schemeClr val="dk1"/>
                          </a:solidFill>
                          <a:effectLst/>
                          <a:latin typeface="+mn-lt"/>
                          <a:ea typeface="+mn-ea"/>
                          <a:cs typeface="+mn-cs"/>
                        </a:rPr>
                        <a:t>.</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0.5 regions are units of rep in national legislature</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0.5 regional government designate representatives in national legislature</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0.5 regions have majority representation national legislature based on regional representation</a:t>
                      </a:r>
                      <a:endParaRPr lang="en-GB" sz="1050" kern="1200" dirty="0">
                        <a:solidFill>
                          <a:schemeClr val="dk1"/>
                        </a:solidFill>
                        <a:effectLst/>
                        <a:latin typeface="+mn-lt"/>
                        <a:ea typeface="+mn-ea"/>
                        <a:cs typeface="+mn-cs"/>
                      </a:endParaRPr>
                    </a:p>
                    <a:p>
                      <a:r>
                        <a:rPr lang="en-US" sz="1050" kern="1200" dirty="0">
                          <a:solidFill>
                            <a:schemeClr val="dk1"/>
                          </a:solidFill>
                          <a:effectLst/>
                          <a:latin typeface="+mn-lt"/>
                          <a:ea typeface="+mn-ea"/>
                          <a:cs typeface="+mn-cs"/>
                        </a:rPr>
                        <a:t>0.5 the legislature based on regional representation has extensive legislative authority</a:t>
                      </a:r>
                      <a:endParaRPr lang="en-GB" sz="1050" kern="1200" dirty="0">
                        <a:solidFill>
                          <a:schemeClr val="dk1"/>
                        </a:solidFill>
                        <a:effectLst/>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kern="1200" dirty="0">
                          <a:solidFill>
                            <a:schemeClr val="dk1"/>
                          </a:solidFill>
                          <a:effectLst/>
                          <a:latin typeface="+mn-lt"/>
                          <a:ea typeface="+mn-ea"/>
                          <a:cs typeface="+mn-cs"/>
                        </a:rPr>
                        <a:t>Legal protection (0-3)</a:t>
                      </a:r>
                      <a:r>
                        <a:rPr lang="en-GB" sz="1050" b="1" kern="1200" dirty="0">
                          <a:solidFill>
                            <a:schemeClr val="dk1"/>
                          </a:solidFill>
                          <a:effectLst/>
                          <a:latin typeface="+mn-lt"/>
                          <a:ea typeface="+mn-ea"/>
                          <a:cs typeface="+mn-cs"/>
                        </a:rPr>
                        <a:t>:  Existence of constitutional or legal means to assert local autonomy</a:t>
                      </a:r>
                      <a:endParaRPr lang="en-GB" sz="1050" kern="1200" dirty="0">
                        <a:solidFill>
                          <a:schemeClr val="dk1"/>
                        </a:solidFill>
                        <a:effectLst/>
                        <a:latin typeface="+mn-lt"/>
                        <a:ea typeface="+mn-ea"/>
                        <a:cs typeface="+mn-cs"/>
                      </a:endParaRPr>
                    </a:p>
                    <a:p>
                      <a:r>
                        <a:rPr lang="en-GB" sz="1050" kern="1200" dirty="0">
                          <a:solidFill>
                            <a:schemeClr val="dk1"/>
                          </a:solidFill>
                          <a:effectLst/>
                          <a:latin typeface="+mn-lt"/>
                          <a:ea typeface="+mn-ea"/>
                          <a:cs typeface="+mn-cs"/>
                        </a:rPr>
                        <a:t>0 no legal remedy for the protection of local autonomy exists</a:t>
                      </a:r>
                    </a:p>
                    <a:p>
                      <a:r>
                        <a:rPr lang="en-GB" sz="1050" kern="1200" dirty="0">
                          <a:solidFill>
                            <a:schemeClr val="dk1"/>
                          </a:solidFill>
                          <a:effectLst/>
                          <a:latin typeface="+mn-lt"/>
                          <a:ea typeface="+mn-ea"/>
                          <a:cs typeface="+mn-cs"/>
                        </a:rPr>
                        <a:t>1 constitutional clauses or other statutory regulations protect local self-government</a:t>
                      </a:r>
                    </a:p>
                    <a:p>
                      <a:r>
                        <a:rPr lang="en-GB" sz="1050" kern="1200" dirty="0">
                          <a:solidFill>
                            <a:schemeClr val="dk1"/>
                          </a:solidFill>
                          <a:effectLst/>
                          <a:latin typeface="+mn-lt"/>
                          <a:ea typeface="+mn-ea"/>
                          <a:cs typeface="+mn-cs"/>
                        </a:rPr>
                        <a:t>2 local authorities have recourse to the judicial system to settle disputes with higher authorities (e.g. through constitutional courts, administrative courts or tribunals, or ordinary courts)</a:t>
                      </a:r>
                    </a:p>
                    <a:p>
                      <a:r>
                        <a:rPr lang="en-GB" sz="1050" kern="1200" dirty="0">
                          <a:solidFill>
                            <a:schemeClr val="dk1"/>
                          </a:solidFill>
                          <a:effectLst/>
                          <a:latin typeface="+mn-lt"/>
                          <a:ea typeface="+mn-ea"/>
                          <a:cs typeface="+mn-cs"/>
                        </a:rPr>
                        <a:t>3 remedies of types 1 and 2 above, plus other means that protect local autonomy such as e.g. listing of all municipalities in the constitution or the impossibility to force them to merge</a:t>
                      </a:r>
                    </a:p>
                    <a:p>
                      <a:r>
                        <a:rPr lang="en-GB" sz="1100" b="1" i="1" kern="1200" dirty="0">
                          <a:solidFill>
                            <a:schemeClr val="accent6"/>
                          </a:solidFill>
                          <a:effectLst/>
                          <a:latin typeface="+mn-lt"/>
                          <a:ea typeface="+mn-ea"/>
                          <a:cs typeface="+mn-cs"/>
                        </a:rPr>
                        <a:t>Indirectly related to RAI through focus on legal processes of influence open to LG, but different since RAI item is about formal participation in law-making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63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Not included in the RAI</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b="1" u="sng" kern="1200" dirty="0">
                          <a:solidFill>
                            <a:schemeClr val="dk1"/>
                          </a:solidFill>
                          <a:effectLst/>
                          <a:latin typeface="+mn-lt"/>
                          <a:ea typeface="+mn-ea"/>
                          <a:cs typeface="+mn-cs"/>
                        </a:rPr>
                        <a:t>Administrative supervision (0-3)</a:t>
                      </a:r>
                      <a:r>
                        <a:rPr lang="en-GB" sz="1050" b="1" kern="1200" dirty="0">
                          <a:solidFill>
                            <a:schemeClr val="dk1"/>
                          </a:solidFill>
                          <a:effectLst/>
                          <a:latin typeface="+mn-lt"/>
                          <a:ea typeface="+mn-ea"/>
                          <a:cs typeface="+mn-cs"/>
                        </a:rPr>
                        <a:t>: Unobtrusive administrative supervision of local government</a:t>
                      </a:r>
                      <a:endParaRPr lang="en-GB" sz="1050" kern="1200" dirty="0">
                        <a:solidFill>
                          <a:schemeClr val="dk1"/>
                        </a:solidFill>
                        <a:effectLst/>
                        <a:latin typeface="+mn-lt"/>
                        <a:ea typeface="+mn-ea"/>
                        <a:cs typeface="+mn-cs"/>
                      </a:endParaRPr>
                    </a:p>
                    <a:p>
                      <a:r>
                        <a:rPr lang="en-GB" sz="1050" kern="1200" dirty="0">
                          <a:solidFill>
                            <a:schemeClr val="dk1"/>
                          </a:solidFill>
                          <a:effectLst/>
                          <a:latin typeface="+mn-lt"/>
                          <a:ea typeface="+mn-ea"/>
                          <a:cs typeface="+mn-cs"/>
                        </a:rPr>
                        <a:t>0 administrative supervision reviews legality as well as merits/expediency of municipal decisions</a:t>
                      </a:r>
                    </a:p>
                    <a:p>
                      <a:r>
                        <a:rPr lang="en-GB" sz="1050" kern="1200" dirty="0">
                          <a:solidFill>
                            <a:schemeClr val="dk1"/>
                          </a:solidFill>
                          <a:effectLst/>
                          <a:latin typeface="+mn-lt"/>
                          <a:ea typeface="+mn-ea"/>
                          <a:cs typeface="+mn-cs"/>
                        </a:rPr>
                        <a:t>1 administrative supervision covers details of accounts and spending priorities</a:t>
                      </a:r>
                    </a:p>
                    <a:p>
                      <a:r>
                        <a:rPr lang="en-GB" sz="1050" kern="1200" dirty="0">
                          <a:solidFill>
                            <a:schemeClr val="dk1"/>
                          </a:solidFill>
                          <a:effectLst/>
                          <a:latin typeface="+mn-lt"/>
                          <a:ea typeface="+mn-ea"/>
                          <a:cs typeface="+mn-cs"/>
                        </a:rPr>
                        <a:t>2 administrative supervision only aims at ensuring compliance with law (legality of local decisions)</a:t>
                      </a:r>
                    </a:p>
                    <a:p>
                      <a:r>
                        <a:rPr lang="en-GB" sz="1050" kern="1200" dirty="0">
                          <a:solidFill>
                            <a:schemeClr val="dk1"/>
                          </a:solidFill>
                          <a:effectLst/>
                          <a:latin typeface="+mn-lt"/>
                          <a:ea typeface="+mn-ea"/>
                          <a:cs typeface="+mn-cs"/>
                        </a:rPr>
                        <a:t>3 there is very limited administrative supervision</a:t>
                      </a:r>
                      <a:endParaRPr lang="en-GB"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63377">
                <a:tc>
                  <a:txBody>
                    <a:bodyPr/>
                    <a:lstStyle/>
                    <a:p>
                      <a:r>
                        <a:rPr lang="en-US" sz="1050" b="1" kern="1200" dirty="0" err="1">
                          <a:effectLst/>
                        </a:rPr>
                        <a:t>tier_executive</a:t>
                      </a:r>
                      <a:r>
                        <a:rPr lang="en-US" sz="1050" b="1" kern="1200" dirty="0">
                          <a:effectLst/>
                        </a:rPr>
                        <a:t> control 0-2 </a:t>
                      </a:r>
                      <a:endParaRPr lang="en-GB" sz="1050" b="1" kern="1200" dirty="0">
                        <a:effectLst/>
                      </a:endParaRPr>
                    </a:p>
                    <a:p>
                      <a:r>
                        <a:rPr lang="en-US" sz="1050" kern="1200" dirty="0">
                          <a:effectLst/>
                        </a:rPr>
                        <a:t>The extent to which a regional government co–determines national policy in intergovernmental meetings, which is the maximum value of </a:t>
                      </a:r>
                      <a:r>
                        <a:rPr lang="en-US" sz="1050" kern="1200" dirty="0" err="1">
                          <a:effectLst/>
                        </a:rPr>
                        <a:t>execcon_multi</a:t>
                      </a:r>
                      <a:r>
                        <a:rPr lang="en-US" sz="1050" kern="1200" dirty="0">
                          <a:effectLst/>
                        </a:rPr>
                        <a:t> (lateral) and </a:t>
                      </a:r>
                      <a:r>
                        <a:rPr lang="en-US" sz="1050" kern="1200" dirty="0" err="1">
                          <a:effectLst/>
                        </a:rPr>
                        <a:t>execcon_bi</a:t>
                      </a:r>
                      <a:r>
                        <a:rPr lang="en-US" sz="1050" kern="1200" dirty="0">
                          <a:effectLst/>
                        </a:rPr>
                        <a:t> (lateral).</a:t>
                      </a:r>
                      <a:endParaRPr lang="en-GB" sz="1050" kern="1200" dirty="0">
                        <a:effectLst/>
                      </a:endParaRPr>
                    </a:p>
                    <a:p>
                      <a:r>
                        <a:rPr lang="en-US" sz="1050" kern="1200" dirty="0">
                          <a:effectLst/>
                        </a:rPr>
                        <a:t>0 no routine meetings between central and regional government to negotiate policy</a:t>
                      </a:r>
                      <a:endParaRPr lang="en-GB" sz="1050" kern="1200" dirty="0">
                        <a:effectLst/>
                      </a:endParaRPr>
                    </a:p>
                    <a:p>
                      <a:r>
                        <a:rPr lang="en-US" sz="1050" kern="1200" dirty="0">
                          <a:effectLst/>
                        </a:rPr>
                        <a:t>1 routine meetings between central and regional government without legally binding authority</a:t>
                      </a:r>
                      <a:endParaRPr lang="en-GB" sz="1050" kern="1200" dirty="0">
                        <a:effectLs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b="1" u="sng" kern="1200" dirty="0">
                          <a:effectLst/>
                        </a:rPr>
                        <a:t>Central or regional access (0-3)</a:t>
                      </a:r>
                      <a:r>
                        <a:rPr lang="en-US" sz="1050" b="1" kern="1200" dirty="0">
                          <a:effectLst/>
                        </a:rPr>
                        <a:t>: </a:t>
                      </a:r>
                      <a:r>
                        <a:rPr lang="en-US" sz="1050" kern="1200" dirty="0">
                          <a:effectLst/>
                        </a:rPr>
                        <a:t>the extent to which local authorities are consulted to influence higher level governments’ policy-making</a:t>
                      </a:r>
                      <a:endParaRPr lang="en-GB" sz="1050" kern="1200" dirty="0">
                        <a:effectLst/>
                      </a:endParaRPr>
                    </a:p>
                    <a:p>
                      <a:r>
                        <a:rPr lang="en-GB" sz="1050" kern="1200" dirty="0">
                          <a:effectLst/>
                        </a:rPr>
                        <a:t>0 local authorities are never consulted by higher level governments and there are no formal mechanisms of representation</a:t>
                      </a:r>
                    </a:p>
                    <a:p>
                      <a:r>
                        <a:rPr lang="en-GB" sz="1050" kern="1200" dirty="0">
                          <a:effectLst/>
                        </a:rPr>
                        <a:t>1 local authorities are consulted and/or have access to higher-level decision-making through formal representation but influence is limited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90</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Tree>
    <p:extLst>
      <p:ext uri="{BB962C8B-B14F-4D97-AF65-F5344CB8AC3E}">
        <p14:creationId xmlns:p14="http://schemas.microsoft.com/office/powerpoint/2010/main" val="36395231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29952" y="116564"/>
          <a:ext cx="8884096" cy="4483481"/>
        </p:xfrm>
        <a:graphic>
          <a:graphicData uri="http://schemas.openxmlformats.org/drawingml/2006/table">
            <a:tbl>
              <a:tblPr firstRow="1" bandRow="1">
                <a:tableStyleId>{5C22544A-7EE6-4342-B048-85BDC9FD1C3A}</a:tableStyleId>
              </a:tblPr>
              <a:tblGrid>
                <a:gridCol w="4442048">
                  <a:extLst>
                    <a:ext uri="{9D8B030D-6E8A-4147-A177-3AD203B41FA5}">
                      <a16:colId xmlns:a16="http://schemas.microsoft.com/office/drawing/2014/main" val="20000"/>
                    </a:ext>
                  </a:extLst>
                </a:gridCol>
                <a:gridCol w="4442048">
                  <a:extLst>
                    <a:ext uri="{9D8B030D-6E8A-4147-A177-3AD203B41FA5}">
                      <a16:colId xmlns:a16="http://schemas.microsoft.com/office/drawing/2014/main" val="20001"/>
                    </a:ext>
                  </a:extLst>
                </a:gridCol>
              </a:tblGrid>
              <a:tr h="178760">
                <a:tc>
                  <a:txBody>
                    <a:bodyPr/>
                    <a:lstStyle/>
                    <a:p>
                      <a:pPr algn="ctr">
                        <a:lnSpc>
                          <a:spcPct val="115000"/>
                        </a:lnSpc>
                        <a:spcAft>
                          <a:spcPts val="1000"/>
                        </a:spcAft>
                      </a:pPr>
                      <a:r>
                        <a:rPr lang="en-US" sz="1200" b="1" kern="1200"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SHARED-RULE (NEXT)</a:t>
                      </a:r>
                      <a:endParaRPr lang="en-GB" sz="1200" b="1" kern="1200"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n-US" sz="1200" b="1" kern="1200"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rPr>
                        <a:t>INTERACTIVE-RULE (NEXT)</a:t>
                      </a:r>
                      <a:endParaRPr lang="en-GB" sz="1200" b="1" kern="1200" dirty="0">
                        <a:solidFill>
                          <a:schemeClr val="bg2"/>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13892">
                <a:tc>
                  <a:txBody>
                    <a:bodyPr/>
                    <a:lstStyle/>
                    <a:p>
                      <a:r>
                        <a:rPr lang="en-US" sz="1050" kern="1200" dirty="0">
                          <a:effectLst/>
                        </a:rPr>
                        <a:t>2 routine meetings between central and regional government with legally binding authority</a:t>
                      </a:r>
                      <a:endParaRPr lang="en-GB" sz="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kern="1200" dirty="0">
                          <a:effectLst/>
                        </a:rPr>
                        <a:t>2 local authorities are regularly consulted through permanent consultation channels and have substantial influence</a:t>
                      </a:r>
                    </a:p>
                    <a:p>
                      <a:r>
                        <a:rPr lang="en-GB" sz="1050" kern="1200" dirty="0">
                          <a:effectLst/>
                        </a:rPr>
                        <a:t>3 local authorities are either consulted or have access to higher-level decision-making through formal representation; and substantial influence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Conceptually related but different operationalisation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err="1">
                          <a:effectLst/>
                        </a:rPr>
                        <a:t>tier_fiscal</a:t>
                      </a:r>
                      <a:r>
                        <a:rPr lang="en-US" sz="1050" b="1" kern="1200" dirty="0">
                          <a:effectLst/>
                        </a:rPr>
                        <a:t> control 0-2</a:t>
                      </a:r>
                      <a:endParaRPr lang="en-GB" sz="1050" b="1" i="1"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Not included in the LAI</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err="1">
                          <a:effectLst/>
                        </a:rPr>
                        <a:t>tier_borrowing</a:t>
                      </a:r>
                      <a:r>
                        <a:rPr lang="en-US" sz="1050" b="1" kern="1200" dirty="0">
                          <a:effectLst/>
                        </a:rPr>
                        <a:t> control 0-2</a:t>
                      </a:r>
                      <a:endParaRPr lang="en-GB" sz="1400" b="1" i="1"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Not included in the LAI</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err="1">
                          <a:effectLst/>
                        </a:rPr>
                        <a:t>tier_constitutional</a:t>
                      </a:r>
                      <a:r>
                        <a:rPr lang="en-US" sz="1050" b="1" kern="1200" dirty="0">
                          <a:effectLst/>
                        </a:rPr>
                        <a:t> reform 0-4</a:t>
                      </a:r>
                      <a:endParaRPr lang="en-GB" sz="1400" b="1" i="1"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kern="1200" dirty="0">
                          <a:solidFill>
                            <a:schemeClr val="accent6"/>
                          </a:solidFill>
                          <a:effectLst/>
                          <a:latin typeface="+mn-lt"/>
                          <a:ea typeface="+mn-ea"/>
                          <a:cs typeface="+mn-cs"/>
                        </a:rPr>
                        <a:t>Not included in the LAI</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i="1"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effectLst/>
                        </a:rPr>
                        <a:t>tier_selfrule</a:t>
                      </a:r>
                      <a:r>
                        <a:rPr lang="en-US" sz="1100" b="1" kern="1200" dirty="0">
                          <a:effectLst/>
                        </a:rPr>
                        <a:t> 0-18 The authority exercised by a regional government over those who live </a:t>
                      </a:r>
                      <a:r>
                        <a:rPr lang="en-US" sz="1100" b="1" i="1" kern="1200" dirty="0">
                          <a:effectLst/>
                        </a:rPr>
                        <a:t>in the region</a:t>
                      </a:r>
                      <a:r>
                        <a:rPr lang="en-US" sz="1100" kern="1200" dirty="0">
                          <a:effectLst/>
                        </a:rPr>
                        <a:t>, which is the sum of </a:t>
                      </a:r>
                      <a:r>
                        <a:rPr lang="en-US" sz="1100" kern="1200" dirty="0" err="1">
                          <a:effectLst/>
                        </a:rPr>
                        <a:t>tier_instdepth</a:t>
                      </a:r>
                      <a:r>
                        <a:rPr lang="en-US" sz="1100" kern="1200" dirty="0">
                          <a:effectLst/>
                        </a:rPr>
                        <a:t>, </a:t>
                      </a:r>
                      <a:r>
                        <a:rPr lang="en-US" sz="1100" kern="1200" dirty="0" err="1">
                          <a:effectLst/>
                        </a:rPr>
                        <a:t>tier_policy</a:t>
                      </a:r>
                      <a:r>
                        <a:rPr lang="en-US" sz="1100" kern="1200" dirty="0">
                          <a:effectLst/>
                        </a:rPr>
                        <a:t>, </a:t>
                      </a:r>
                      <a:r>
                        <a:rPr lang="en-US" sz="1100" kern="1200" dirty="0" err="1">
                          <a:effectLst/>
                        </a:rPr>
                        <a:t>tier_fiscauto</a:t>
                      </a:r>
                      <a:r>
                        <a:rPr lang="en-US" sz="1100" kern="1200" dirty="0">
                          <a:effectLst/>
                        </a:rPr>
                        <a:t>, </a:t>
                      </a:r>
                      <a:r>
                        <a:rPr lang="en-US" sz="1100" kern="1200" dirty="0" err="1">
                          <a:effectLst/>
                        </a:rPr>
                        <a:t>tier_borrowauto</a:t>
                      </a:r>
                      <a:r>
                        <a:rPr lang="en-US" sz="1100" kern="1200" dirty="0">
                          <a:effectLst/>
                        </a:rPr>
                        <a:t>, and </a:t>
                      </a:r>
                      <a:r>
                        <a:rPr lang="en-US" sz="1100" kern="1200" dirty="0" err="1">
                          <a:effectLst/>
                        </a:rPr>
                        <a:t>tier_rep</a:t>
                      </a:r>
                      <a:r>
                        <a:rPr lang="en-US" sz="1100" kern="1200" dirty="0">
                          <a:effectLst/>
                        </a:rPr>
                        <a:t>.</a:t>
                      </a:r>
                      <a:endParaRPr lang="en-GB" sz="1000" i="1"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effectLst/>
                        </a:rPr>
                        <a:t>Self-rule (0-28)</a:t>
                      </a:r>
                      <a:r>
                        <a:rPr lang="en-US" sz="1100" b="1" kern="1200" dirty="0">
                          <a:effectLst/>
                        </a:rPr>
                        <a:t>: The sum of the above indices pertaining to self-rule</a:t>
                      </a:r>
                      <a:r>
                        <a:rPr lang="en-US" sz="1100" kern="1200" dirty="0">
                          <a:effectLst/>
                        </a:rPr>
                        <a:t>, i.e. institutional</a:t>
                      </a:r>
                      <a:r>
                        <a:rPr lang="en-US" sz="1100" kern="1200" baseline="0" dirty="0">
                          <a:effectLst/>
                        </a:rPr>
                        <a:t> depth, policy scope, effective political discretion, fiscal autonomy, financial transfer system, financial self-reliance, borrowing autonomy, and organisational autonomy</a:t>
                      </a:r>
                      <a:endParaRPr lang="en-GB" sz="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dk1"/>
                          </a:solidFill>
                          <a:effectLst/>
                          <a:latin typeface="+mn-lt"/>
                          <a:ea typeface="+mn-ea"/>
                          <a:cs typeface="+mn-cs"/>
                        </a:rPr>
                        <a:t>tier_sharedrule</a:t>
                      </a:r>
                      <a:r>
                        <a:rPr lang="en-US" sz="1100" b="1" kern="1200" dirty="0">
                          <a:solidFill>
                            <a:schemeClr val="dk1"/>
                          </a:solidFill>
                          <a:effectLst/>
                          <a:latin typeface="+mn-lt"/>
                          <a:ea typeface="+mn-ea"/>
                          <a:cs typeface="+mn-cs"/>
                        </a:rPr>
                        <a:t> 0-12 The authority exercised by a regional government or its  representatives in </a:t>
                      </a:r>
                      <a:r>
                        <a:rPr lang="en-US" sz="1100" b="1" i="1" kern="1200" dirty="0">
                          <a:solidFill>
                            <a:schemeClr val="dk1"/>
                          </a:solidFill>
                          <a:effectLst/>
                          <a:latin typeface="+mn-lt"/>
                          <a:ea typeface="+mn-ea"/>
                          <a:cs typeface="+mn-cs"/>
                        </a:rPr>
                        <a:t>the country as a whole</a:t>
                      </a:r>
                      <a:r>
                        <a:rPr lang="en-US" sz="1100" b="1"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 which is the sum of </a:t>
                      </a:r>
                      <a:r>
                        <a:rPr lang="en-US" sz="1100" kern="1200" dirty="0" err="1">
                          <a:solidFill>
                            <a:schemeClr val="dk1"/>
                          </a:solidFill>
                          <a:effectLst/>
                          <a:latin typeface="+mn-lt"/>
                          <a:ea typeface="+mn-ea"/>
                          <a:cs typeface="+mn-cs"/>
                        </a:rPr>
                        <a:t>tier_lawmaking</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tier_execcon</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tier_fisccon</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tier_borrowcon</a:t>
                      </a:r>
                      <a:r>
                        <a:rPr lang="en-US" sz="1100" kern="1200" dirty="0">
                          <a:solidFill>
                            <a:schemeClr val="dk1"/>
                          </a:solidFill>
                          <a:effectLst/>
                          <a:latin typeface="+mn-lt"/>
                          <a:ea typeface="+mn-ea"/>
                          <a:cs typeface="+mn-cs"/>
                        </a:rPr>
                        <a:t>, and </a:t>
                      </a:r>
                      <a:r>
                        <a:rPr lang="en-US" sz="1100" kern="1200" dirty="0" err="1">
                          <a:solidFill>
                            <a:schemeClr val="dk1"/>
                          </a:solidFill>
                          <a:effectLst/>
                          <a:latin typeface="+mn-lt"/>
                          <a:ea typeface="+mn-ea"/>
                          <a:cs typeface="+mn-cs"/>
                        </a:rPr>
                        <a:t>tier_constit</a:t>
                      </a:r>
                      <a:r>
                        <a:rPr lang="en-US" sz="1100" kern="1200" dirty="0">
                          <a:solidFill>
                            <a:schemeClr val="dk1"/>
                          </a:solidFill>
                          <a:effectLst/>
                          <a:latin typeface="+mn-lt"/>
                          <a:ea typeface="+mn-ea"/>
                          <a:cs typeface="+mn-cs"/>
                        </a:rPr>
                        <a:t>.</a:t>
                      </a:r>
                      <a:endParaRPr lang="en-GB" sz="500" i="1"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solidFill>
                            <a:schemeClr val="dk1"/>
                          </a:solidFill>
                          <a:effectLst/>
                          <a:latin typeface="+mn-lt"/>
                          <a:ea typeface="+mn-ea"/>
                          <a:cs typeface="+mn-cs"/>
                        </a:rPr>
                        <a:t>Interactive rule (0-9)</a:t>
                      </a:r>
                      <a:r>
                        <a:rPr lang="en-US" sz="1100" b="1" kern="1200" dirty="0">
                          <a:solidFill>
                            <a:schemeClr val="dk1"/>
                          </a:solidFill>
                          <a:effectLst/>
                          <a:latin typeface="+mn-lt"/>
                          <a:ea typeface="+mn-ea"/>
                          <a:cs typeface="+mn-cs"/>
                        </a:rPr>
                        <a:t>: The sum of the above indices pertaining to interactive rule</a:t>
                      </a:r>
                      <a:r>
                        <a:rPr lang="en-US" sz="1100" b="0" kern="1200" dirty="0">
                          <a:solidFill>
                            <a:schemeClr val="dk1"/>
                          </a:solidFill>
                          <a:effectLst/>
                          <a:latin typeface="+mn-lt"/>
                          <a:ea typeface="+mn-ea"/>
                          <a:cs typeface="+mn-cs"/>
                        </a:rPr>
                        <a:t>, i.e. legal protection,</a:t>
                      </a:r>
                      <a:r>
                        <a:rPr lang="en-US" sz="1100" b="0" kern="1200" baseline="0" dirty="0">
                          <a:solidFill>
                            <a:schemeClr val="dk1"/>
                          </a:solidFill>
                          <a:effectLst/>
                          <a:latin typeface="+mn-lt"/>
                          <a:ea typeface="+mn-ea"/>
                          <a:cs typeface="+mn-cs"/>
                        </a:rPr>
                        <a:t> administrative supervision, and central or regional access</a:t>
                      </a:r>
                      <a:endParaRPr lang="en-GB" sz="3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tier_RAI</a:t>
                      </a:r>
                      <a:r>
                        <a:rPr lang="en-US" sz="1200" b="1" i="0" kern="1200" dirty="0">
                          <a:solidFill>
                            <a:schemeClr val="dk1"/>
                          </a:solidFill>
                          <a:effectLst/>
                          <a:latin typeface="+mn-lt"/>
                          <a:ea typeface="+mn-ea"/>
                          <a:cs typeface="+mn-cs"/>
                        </a:rPr>
                        <a:t> 0-27 Regional authority index</a:t>
                      </a:r>
                      <a:r>
                        <a:rPr lang="en-US" sz="1200" i="0" kern="1200" dirty="0">
                          <a:solidFill>
                            <a:schemeClr val="dk1"/>
                          </a:solidFill>
                          <a:effectLst/>
                          <a:latin typeface="+mn-lt"/>
                          <a:ea typeface="+mn-ea"/>
                          <a:cs typeface="+mn-cs"/>
                        </a:rPr>
                        <a:t>, which is the sum of </a:t>
                      </a:r>
                      <a:r>
                        <a:rPr lang="en-US" sz="1200" i="0" kern="1200" dirty="0" err="1">
                          <a:solidFill>
                            <a:schemeClr val="dk1"/>
                          </a:solidFill>
                          <a:effectLst/>
                          <a:latin typeface="+mn-lt"/>
                          <a:ea typeface="+mn-ea"/>
                          <a:cs typeface="+mn-cs"/>
                        </a:rPr>
                        <a:t>tier_selfrule</a:t>
                      </a:r>
                      <a:r>
                        <a:rPr lang="en-US" sz="1200" i="0" kern="1200" dirty="0">
                          <a:solidFill>
                            <a:schemeClr val="dk1"/>
                          </a:solidFill>
                          <a:effectLst/>
                          <a:latin typeface="+mn-lt"/>
                          <a:ea typeface="+mn-ea"/>
                          <a:cs typeface="+mn-cs"/>
                        </a:rPr>
                        <a:t> and </a:t>
                      </a:r>
                      <a:r>
                        <a:rPr lang="en-US" sz="1200" i="0" kern="1200" dirty="0" err="1">
                          <a:solidFill>
                            <a:schemeClr val="dk1"/>
                          </a:solidFill>
                          <a:effectLst/>
                          <a:latin typeface="+mn-lt"/>
                          <a:ea typeface="+mn-ea"/>
                          <a:cs typeface="+mn-cs"/>
                        </a:rPr>
                        <a:t>tier_shared</a:t>
                      </a:r>
                      <a:r>
                        <a:rPr lang="en-US" sz="1200" i="0" kern="1200" dirty="0">
                          <a:solidFill>
                            <a:schemeClr val="dk1"/>
                          </a:solidFill>
                          <a:effectLst/>
                          <a:latin typeface="+mn-lt"/>
                          <a:ea typeface="+mn-ea"/>
                          <a:cs typeface="+mn-cs"/>
                        </a:rPr>
                        <a:t> rule.</a:t>
                      </a:r>
                      <a:endParaRPr lang="en-GB" sz="300" i="0" kern="1200" dirty="0">
                        <a:solidFill>
                          <a:schemeClr val="accent6"/>
                        </a:solidFill>
                        <a:effectLst/>
                        <a:latin typeface="+mn-lt"/>
                        <a:ea typeface="+mn-ea"/>
                        <a:cs typeface="+mn-cs"/>
                      </a:endParaRPr>
                    </a:p>
                  </a:txBody>
                  <a:tcPr>
                    <a:lnT w="12700" cap="flat" cmpd="sng" algn="ctr">
                      <a:solidFill>
                        <a:schemeClr val="tx1"/>
                      </a:solidFill>
                      <a:prstDash val="solid"/>
                      <a:round/>
                      <a:headEnd type="none" w="med" len="med"/>
                      <a:tailEnd type="none" w="med" len="med"/>
                    </a:lnT>
                    <a:solidFill>
                      <a:schemeClr val="bg1">
                        <a:lumMod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kern="1200" dirty="0">
                          <a:solidFill>
                            <a:schemeClr val="dk1"/>
                          </a:solidFill>
                          <a:effectLst/>
                          <a:latin typeface="+mn-lt"/>
                          <a:ea typeface="+mn-ea"/>
                          <a:cs typeface="+mn-cs"/>
                        </a:rPr>
                        <a:t>Local autonomy</a:t>
                      </a:r>
                      <a:r>
                        <a:rPr lang="en-US" sz="1200" b="1" i="0" u="sng" kern="1200" baseline="0" dirty="0">
                          <a:solidFill>
                            <a:schemeClr val="dk1"/>
                          </a:solidFill>
                          <a:effectLst/>
                          <a:latin typeface="+mn-lt"/>
                          <a:ea typeface="+mn-ea"/>
                          <a:cs typeface="+mn-cs"/>
                        </a:rPr>
                        <a:t> (0-37)</a:t>
                      </a:r>
                      <a:r>
                        <a:rPr lang="en-US" sz="1200" b="1" i="0" kern="1200" dirty="0">
                          <a:solidFill>
                            <a:schemeClr val="dk1"/>
                          </a:solidFill>
                          <a:effectLst/>
                          <a:latin typeface="+mn-lt"/>
                          <a:ea typeface="+mn-ea"/>
                          <a:cs typeface="+mn-cs"/>
                        </a:rPr>
                        <a:t>: The sum of self-rule and interactive rule</a:t>
                      </a:r>
                      <a:endParaRPr lang="en-GB" sz="300" i="0" dirty="0"/>
                    </a:p>
                  </a:txBody>
                  <a:tcPr>
                    <a:lnT w="12700" cap="flat" cmpd="sng" algn="ctr">
                      <a:solidFill>
                        <a:schemeClr val="tx1"/>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10008"/>
                  </a:ext>
                </a:extLst>
              </a:tr>
            </a:tbl>
          </a:graphicData>
        </a:graphic>
      </p:graphicFrame>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91</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
        <p:nvSpPr>
          <p:cNvPr id="2" name="ZoneTexte 1"/>
          <p:cNvSpPr txBox="1"/>
          <p:nvPr/>
        </p:nvSpPr>
        <p:spPr>
          <a:xfrm>
            <a:off x="129952" y="4767489"/>
            <a:ext cx="4442048" cy="1446550"/>
          </a:xfrm>
          <a:prstGeom prst="rect">
            <a:avLst/>
          </a:prstGeom>
          <a:noFill/>
        </p:spPr>
        <p:txBody>
          <a:bodyPr wrap="square" rtlCol="0">
            <a:spAutoFit/>
          </a:bodyPr>
          <a:lstStyle/>
          <a:p>
            <a:r>
              <a:rPr lang="fr-CH" sz="800" dirty="0">
                <a:solidFill>
                  <a:schemeClr val="dk1"/>
                </a:solidFill>
                <a:latin typeface="+mn-lt"/>
                <a:ea typeface="+mn-ea"/>
              </a:rPr>
              <a:t>Source: </a:t>
            </a:r>
            <a:r>
              <a:rPr lang="en-US" sz="800" dirty="0">
                <a:solidFill>
                  <a:schemeClr val="dk1"/>
                </a:solidFill>
                <a:latin typeface="+mn-lt"/>
                <a:ea typeface="+mn-ea"/>
              </a:rPr>
              <a:t>Codebook Regional Authority Index (RAI)</a:t>
            </a:r>
          </a:p>
          <a:p>
            <a:r>
              <a:rPr lang="en-US" sz="800" dirty="0">
                <a:solidFill>
                  <a:schemeClr val="dk1"/>
                </a:solidFill>
                <a:latin typeface="+mn-lt"/>
                <a:ea typeface="+mn-ea"/>
              </a:rPr>
              <a:t>Regional Scores Dataset version July 2015, </a:t>
            </a:r>
            <a:r>
              <a:rPr lang="en-US" sz="800" dirty="0">
                <a:solidFill>
                  <a:schemeClr val="dk1"/>
                </a:solidFill>
                <a:latin typeface="+mn-lt"/>
                <a:ea typeface="+mn-ea"/>
                <a:hlinkClick r:id="rId3"/>
              </a:rPr>
              <a:t>http://www.arjanschakel.nl/data/RAI_region_scores_2015_codebook.pdf</a:t>
            </a:r>
            <a:endParaRPr lang="en-US" sz="800" dirty="0">
              <a:solidFill>
                <a:schemeClr val="dk1"/>
              </a:solidFill>
              <a:latin typeface="+mn-lt"/>
              <a:ea typeface="+mn-ea"/>
            </a:endParaRPr>
          </a:p>
          <a:p>
            <a:endParaRPr lang="en-US" sz="800" dirty="0">
              <a:solidFill>
                <a:schemeClr val="dk1"/>
              </a:solidFill>
              <a:latin typeface="+mn-lt"/>
              <a:ea typeface="+mn-ea"/>
            </a:endParaRPr>
          </a:p>
          <a:p>
            <a:r>
              <a:rPr lang="en-US" sz="800" dirty="0">
                <a:solidFill>
                  <a:schemeClr val="dk1"/>
                </a:solidFill>
                <a:latin typeface="+mn-lt"/>
                <a:ea typeface="+mn-ea"/>
              </a:rPr>
              <a:t>See also: Hooghe, Liesbet, Gary Marks, Arjan H. Schakel, Sandra Chapman </a:t>
            </a:r>
            <a:r>
              <a:rPr lang="en-US" sz="800" dirty="0" err="1">
                <a:solidFill>
                  <a:schemeClr val="dk1"/>
                </a:solidFill>
                <a:latin typeface="+mn-lt"/>
                <a:ea typeface="+mn-ea"/>
              </a:rPr>
              <a:t>Osterkatz</a:t>
            </a:r>
            <a:r>
              <a:rPr lang="en-US" sz="800" dirty="0">
                <a:solidFill>
                  <a:schemeClr val="dk1"/>
                </a:solidFill>
                <a:latin typeface="+mn-lt"/>
                <a:ea typeface="+mn-ea"/>
              </a:rPr>
              <a:t>, Sara </a:t>
            </a:r>
            <a:r>
              <a:rPr lang="en-US" sz="800" dirty="0" err="1">
                <a:solidFill>
                  <a:schemeClr val="dk1"/>
                </a:solidFill>
                <a:latin typeface="+mn-lt"/>
                <a:ea typeface="+mn-ea"/>
              </a:rPr>
              <a:t>Niedzwiecki</a:t>
            </a:r>
            <a:r>
              <a:rPr lang="en-US" sz="800" dirty="0">
                <a:solidFill>
                  <a:schemeClr val="dk1"/>
                </a:solidFill>
                <a:latin typeface="+mn-lt"/>
                <a:ea typeface="+mn-ea"/>
              </a:rPr>
              <a:t>, Sarah </a:t>
            </a:r>
            <a:r>
              <a:rPr lang="en-US" sz="800" dirty="0" err="1">
                <a:solidFill>
                  <a:schemeClr val="dk1"/>
                </a:solidFill>
                <a:latin typeface="+mn-lt"/>
                <a:ea typeface="+mn-ea"/>
              </a:rPr>
              <a:t>Shair-Rosenfield</a:t>
            </a:r>
            <a:r>
              <a:rPr lang="en-US" sz="800" dirty="0">
                <a:solidFill>
                  <a:schemeClr val="dk1"/>
                </a:solidFill>
                <a:latin typeface="+mn-lt"/>
                <a:ea typeface="+mn-ea"/>
              </a:rPr>
              <a:t> (2016), </a:t>
            </a:r>
            <a:r>
              <a:rPr lang="en-US" sz="800" i="1" dirty="0">
                <a:solidFill>
                  <a:schemeClr val="dk1"/>
                </a:solidFill>
                <a:latin typeface="+mn-lt"/>
                <a:ea typeface="+mn-ea"/>
              </a:rPr>
              <a:t>A </a:t>
            </a:r>
            <a:r>
              <a:rPr lang="en-US" sz="800" i="1" dirty="0" err="1">
                <a:solidFill>
                  <a:schemeClr val="dk1"/>
                </a:solidFill>
                <a:latin typeface="+mn-lt"/>
                <a:ea typeface="+mn-ea"/>
              </a:rPr>
              <a:t>Postfunctionalist</a:t>
            </a:r>
            <a:r>
              <a:rPr lang="en-US" sz="800" i="1" dirty="0">
                <a:solidFill>
                  <a:schemeClr val="dk1"/>
                </a:solidFill>
                <a:latin typeface="+mn-lt"/>
                <a:ea typeface="+mn-ea"/>
              </a:rPr>
              <a:t> Theory of Governance. Volume I: Measuring Regional Authority</a:t>
            </a:r>
            <a:r>
              <a:rPr lang="en-US" sz="800" dirty="0">
                <a:solidFill>
                  <a:schemeClr val="dk1"/>
                </a:solidFill>
                <a:latin typeface="+mn-lt"/>
                <a:ea typeface="+mn-ea"/>
              </a:rPr>
              <a:t>, Oxford: Oxford University Press.</a:t>
            </a:r>
          </a:p>
          <a:p>
            <a:endParaRPr lang="en-GB" dirty="0"/>
          </a:p>
        </p:txBody>
      </p:sp>
      <p:sp>
        <p:nvSpPr>
          <p:cNvPr id="7" name="ZoneTexte 6"/>
          <p:cNvSpPr txBox="1"/>
          <p:nvPr/>
        </p:nvSpPr>
        <p:spPr>
          <a:xfrm>
            <a:off x="4572000" y="4760565"/>
            <a:ext cx="4442048" cy="1692771"/>
          </a:xfrm>
          <a:prstGeom prst="rect">
            <a:avLst/>
          </a:prstGeom>
          <a:noFill/>
        </p:spPr>
        <p:txBody>
          <a:bodyPr wrap="square" rtlCol="0">
            <a:spAutoFit/>
          </a:bodyPr>
          <a:lstStyle/>
          <a:p>
            <a:r>
              <a:rPr lang="fr-CH" sz="800" dirty="0">
                <a:solidFill>
                  <a:schemeClr val="dk1"/>
                </a:solidFill>
                <a:latin typeface="+mn-lt"/>
                <a:ea typeface="+mn-ea"/>
              </a:rPr>
              <a:t>Source: </a:t>
            </a:r>
            <a:r>
              <a:rPr lang="en-US" sz="800" dirty="0">
                <a:solidFill>
                  <a:schemeClr val="dk1"/>
                </a:solidFill>
                <a:latin typeface="+mn-lt"/>
                <a:ea typeface="+mn-ea"/>
              </a:rPr>
              <a:t>Codebook Local Autonomy Index (LAI)</a:t>
            </a:r>
          </a:p>
          <a:p>
            <a:r>
              <a:rPr lang="en-US" sz="800" dirty="0">
                <a:solidFill>
                  <a:schemeClr val="dk1"/>
                </a:solidFill>
                <a:latin typeface="+mn-lt"/>
                <a:ea typeface="+mn-ea"/>
              </a:rPr>
              <a:t>Ladner, Andreas, Nicolas Keuffer, Harald Baldersheim (2015), </a:t>
            </a:r>
            <a:r>
              <a:rPr lang="en-GB" sz="800" i="1" dirty="0">
                <a:solidFill>
                  <a:schemeClr val="dk1"/>
                </a:solidFill>
                <a:latin typeface="+mn-lt"/>
                <a:ea typeface="+mn-ea"/>
              </a:rPr>
              <a:t>Local autonomy Index for European countries (1990–2014). Release 1.0.</a:t>
            </a:r>
            <a:r>
              <a:rPr lang="en-GB" sz="800" dirty="0">
                <a:solidFill>
                  <a:schemeClr val="dk1"/>
                </a:solidFill>
                <a:latin typeface="+mn-lt"/>
                <a:ea typeface="+mn-ea"/>
              </a:rPr>
              <a:t>, Brussels: European Commission.</a:t>
            </a:r>
            <a:endParaRPr lang="en-US" sz="800" dirty="0">
              <a:solidFill>
                <a:schemeClr val="dk1"/>
              </a:solidFill>
              <a:latin typeface="+mn-lt"/>
              <a:ea typeface="+mn-ea"/>
            </a:endParaRPr>
          </a:p>
          <a:p>
            <a:r>
              <a:rPr lang="en-US" sz="800" dirty="0">
                <a:solidFill>
                  <a:schemeClr val="dk1"/>
                </a:solidFill>
                <a:latin typeface="+mn-lt"/>
                <a:ea typeface="+mn-ea"/>
                <a:hlinkClick r:id="rId4"/>
              </a:rPr>
              <a:t>http://ec.europa.eu/regional_policy/en/information/publications/studies/2015/self-rule-index-for-local-authorities-release-1-0</a:t>
            </a:r>
            <a:r>
              <a:rPr lang="en-US" sz="800" dirty="0">
                <a:solidFill>
                  <a:schemeClr val="dk1"/>
                </a:solidFill>
                <a:latin typeface="+mn-lt"/>
                <a:ea typeface="+mn-ea"/>
              </a:rPr>
              <a:t> </a:t>
            </a:r>
          </a:p>
          <a:p>
            <a:endParaRPr lang="en-US" sz="800" dirty="0">
              <a:solidFill>
                <a:schemeClr val="dk1"/>
              </a:solidFill>
              <a:latin typeface="+mn-lt"/>
              <a:ea typeface="+mn-ea"/>
            </a:endParaRPr>
          </a:p>
          <a:p>
            <a:r>
              <a:rPr lang="en-US" sz="800" dirty="0">
                <a:solidFill>
                  <a:schemeClr val="dk1"/>
                </a:solidFill>
                <a:latin typeface="+mn-lt"/>
                <a:ea typeface="+mn-ea"/>
              </a:rPr>
              <a:t>See also: </a:t>
            </a:r>
            <a:r>
              <a:rPr lang="en-GB" sz="800" dirty="0">
                <a:solidFill>
                  <a:schemeClr val="dk1"/>
                </a:solidFill>
                <a:latin typeface="+mn-lt"/>
                <a:ea typeface="+mn-ea"/>
              </a:rPr>
              <a:t> Ladner, Andreas</a:t>
            </a:r>
            <a:r>
              <a:rPr lang="en-GB" sz="800">
                <a:solidFill>
                  <a:schemeClr val="dk1"/>
                </a:solidFill>
                <a:latin typeface="+mn-lt"/>
                <a:ea typeface="+mn-ea"/>
              </a:rPr>
              <a:t>, Nicolas </a:t>
            </a:r>
            <a:r>
              <a:rPr lang="en-GB" sz="800" dirty="0">
                <a:solidFill>
                  <a:schemeClr val="dk1"/>
                </a:solidFill>
                <a:latin typeface="+mn-lt"/>
                <a:ea typeface="+mn-ea"/>
              </a:rPr>
              <a:t>Keuffer</a:t>
            </a:r>
            <a:r>
              <a:rPr lang="en-GB" sz="800">
                <a:solidFill>
                  <a:schemeClr val="dk1"/>
                </a:solidFill>
                <a:latin typeface="+mn-lt"/>
                <a:ea typeface="+mn-ea"/>
              </a:rPr>
              <a:t>, Harald </a:t>
            </a:r>
            <a:r>
              <a:rPr lang="en-GB" sz="800" dirty="0">
                <a:solidFill>
                  <a:schemeClr val="dk1"/>
                </a:solidFill>
                <a:latin typeface="+mn-lt"/>
                <a:ea typeface="+mn-ea"/>
              </a:rPr>
              <a:t>Baldersheim (2016), "Measuring Local Autonomy in 39 Countries (1990–2014)", </a:t>
            </a:r>
            <a:r>
              <a:rPr lang="en-GB" sz="800" i="1" dirty="0">
                <a:solidFill>
                  <a:schemeClr val="dk1"/>
                </a:solidFill>
                <a:latin typeface="+mn-lt"/>
                <a:ea typeface="+mn-ea"/>
              </a:rPr>
              <a:t>Regional &amp; Federal Studies</a:t>
            </a:r>
            <a:r>
              <a:rPr lang="en-GB" sz="800" dirty="0">
                <a:solidFill>
                  <a:schemeClr val="dk1"/>
                </a:solidFill>
                <a:latin typeface="+mn-lt"/>
                <a:ea typeface="+mn-ea"/>
              </a:rPr>
              <a:t>, Vol. 26 No. 3, pp. 321-357</a:t>
            </a:r>
            <a:r>
              <a:rPr lang="nb-NO" sz="800" dirty="0">
                <a:solidFill>
                  <a:schemeClr val="dk1"/>
                </a:solidFill>
                <a:latin typeface="+mn-lt"/>
                <a:ea typeface="+mn-ea"/>
              </a:rPr>
              <a:t>.</a:t>
            </a:r>
            <a:endParaRPr lang="en-GB" sz="800" dirty="0">
              <a:solidFill>
                <a:schemeClr val="dk1"/>
              </a:solidFill>
              <a:latin typeface="+mn-lt"/>
              <a:ea typeface="+mn-ea"/>
            </a:endParaRPr>
          </a:p>
          <a:p>
            <a:endParaRPr lang="en-GB" dirty="0"/>
          </a:p>
        </p:txBody>
      </p:sp>
    </p:spTree>
    <p:extLst>
      <p:ext uri="{BB962C8B-B14F-4D97-AF65-F5344CB8AC3E}">
        <p14:creationId xmlns:p14="http://schemas.microsoft.com/office/powerpoint/2010/main" val="42583520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Appendix II) Ranking LAI 2014 and changes between 1990 and 2014</a:t>
            </a:r>
          </a:p>
        </p:txBody>
      </p:sp>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92</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sp>
        <p:nvSpPr>
          <p:cNvPr id="13" name="Rectangle 12"/>
          <p:cNvSpPr/>
          <p:nvPr/>
        </p:nvSpPr>
        <p:spPr>
          <a:xfrm>
            <a:off x="590672" y="5655466"/>
            <a:ext cx="8013775" cy="215444"/>
          </a:xfrm>
          <a:prstGeom prst="rect">
            <a:avLst/>
          </a:prstGeom>
        </p:spPr>
        <p:txBody>
          <a:bodyPr wrap="square">
            <a:spAutoFit/>
          </a:bodyPr>
          <a:lstStyle/>
          <a:p>
            <a:r>
              <a:rPr lang="en-GB" sz="800" dirty="0"/>
              <a:t>Notes: Sorted by 2014; For Albania, Latvia, Malta, Romania and Ukraine there is no data for 1990; The first years of measurement are: 1992, 1991, 1993, 1992 and 1991.</a:t>
            </a:r>
          </a:p>
        </p:txBody>
      </p:sp>
      <p:graphicFrame>
        <p:nvGraphicFramePr>
          <p:cNvPr id="18" name="Tableau 17"/>
          <p:cNvGraphicFramePr>
            <a:graphicFrameLocks noGrp="1"/>
          </p:cNvGraphicFramePr>
          <p:nvPr/>
        </p:nvGraphicFramePr>
        <p:xfrm>
          <a:off x="590673" y="1768419"/>
          <a:ext cx="8013775" cy="3735705"/>
        </p:xfrm>
        <a:graphic>
          <a:graphicData uri="http://schemas.openxmlformats.org/drawingml/2006/table">
            <a:tbl>
              <a:tblPr/>
              <a:tblGrid>
                <a:gridCol w="1078603">
                  <a:extLst>
                    <a:ext uri="{9D8B030D-6E8A-4147-A177-3AD203B41FA5}">
                      <a16:colId xmlns:a16="http://schemas.microsoft.com/office/drawing/2014/main" val="20000"/>
                    </a:ext>
                  </a:extLst>
                </a:gridCol>
                <a:gridCol w="945291">
                  <a:extLst>
                    <a:ext uri="{9D8B030D-6E8A-4147-A177-3AD203B41FA5}">
                      <a16:colId xmlns:a16="http://schemas.microsoft.com/office/drawing/2014/main" val="20001"/>
                    </a:ext>
                  </a:extLst>
                </a:gridCol>
                <a:gridCol w="969531">
                  <a:extLst>
                    <a:ext uri="{9D8B030D-6E8A-4147-A177-3AD203B41FA5}">
                      <a16:colId xmlns:a16="http://schemas.microsoft.com/office/drawing/2014/main" val="20002"/>
                    </a:ext>
                  </a:extLst>
                </a:gridCol>
                <a:gridCol w="945291">
                  <a:extLst>
                    <a:ext uri="{9D8B030D-6E8A-4147-A177-3AD203B41FA5}">
                      <a16:colId xmlns:a16="http://schemas.microsoft.com/office/drawing/2014/main" val="20003"/>
                    </a:ext>
                  </a:extLst>
                </a:gridCol>
                <a:gridCol w="96954">
                  <a:extLst>
                    <a:ext uri="{9D8B030D-6E8A-4147-A177-3AD203B41FA5}">
                      <a16:colId xmlns:a16="http://schemas.microsoft.com/office/drawing/2014/main" val="20004"/>
                    </a:ext>
                  </a:extLst>
                </a:gridCol>
                <a:gridCol w="1081632">
                  <a:extLst>
                    <a:ext uri="{9D8B030D-6E8A-4147-A177-3AD203B41FA5}">
                      <a16:colId xmlns:a16="http://schemas.microsoft.com/office/drawing/2014/main" val="20005"/>
                    </a:ext>
                  </a:extLst>
                </a:gridCol>
                <a:gridCol w="969531">
                  <a:extLst>
                    <a:ext uri="{9D8B030D-6E8A-4147-A177-3AD203B41FA5}">
                      <a16:colId xmlns:a16="http://schemas.microsoft.com/office/drawing/2014/main" val="20006"/>
                    </a:ext>
                  </a:extLst>
                </a:gridCol>
                <a:gridCol w="969531">
                  <a:extLst>
                    <a:ext uri="{9D8B030D-6E8A-4147-A177-3AD203B41FA5}">
                      <a16:colId xmlns:a16="http://schemas.microsoft.com/office/drawing/2014/main" val="20007"/>
                    </a:ext>
                  </a:extLst>
                </a:gridCol>
                <a:gridCol w="957411">
                  <a:extLst>
                    <a:ext uri="{9D8B030D-6E8A-4147-A177-3AD203B41FA5}">
                      <a16:colId xmlns:a16="http://schemas.microsoft.com/office/drawing/2014/main" val="20008"/>
                    </a:ext>
                  </a:extLst>
                </a:gridCol>
              </a:tblGrid>
              <a:tr h="184068">
                <a:tc>
                  <a:txBody>
                    <a:bodyPr/>
                    <a:lstStyle/>
                    <a:p>
                      <a:pPr algn="l" fontAlgn="b"/>
                      <a:r>
                        <a:rPr lang="en-GB" sz="1200" b="1" i="0" u="none" strike="noStrike" dirty="0">
                          <a:solidFill>
                            <a:srgbClr val="000000"/>
                          </a:solidFill>
                          <a:effectLst/>
                          <a:latin typeface="Calibri" panose="020F0502020204030204" pitchFamily="34" charset="0"/>
                        </a:rPr>
                        <a:t>Countries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LAI_2014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LAI_1990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dirty="0">
                          <a:solidFill>
                            <a:srgbClr val="000000"/>
                          </a:solidFill>
                          <a:effectLst/>
                          <a:latin typeface="Calibri" panose="020F0502020204030204" pitchFamily="34" charset="0"/>
                        </a:rPr>
                        <a:t>Countries (next)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LAI_2014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LAI_1990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200" b="1" i="0" u="none" strike="noStrike">
                          <a:solidFill>
                            <a:srgbClr val="000000"/>
                          </a:solidFill>
                          <a:effectLst/>
                          <a:latin typeface="Calibri" panose="020F0502020204030204" pitchFamily="34" charset="0"/>
                        </a:rPr>
                        <a:t>Changes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173467">
                <a:tc>
                  <a:txBody>
                    <a:bodyPr/>
                    <a:lstStyle/>
                    <a:p>
                      <a:pPr algn="l" fontAlgn="b"/>
                      <a:r>
                        <a:rPr lang="en-GB" sz="1100" b="0" i="0" u="none" strike="noStrike" dirty="0">
                          <a:solidFill>
                            <a:srgbClr val="000000"/>
                          </a:solidFill>
                          <a:effectLst/>
                          <a:latin typeface="Calibri" panose="020F0502020204030204" pitchFamily="34" charset="0"/>
                        </a:rPr>
                        <a:t>Switzerland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79.64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78.42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Netherlands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59.56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Calibri" panose="020F0502020204030204" pitchFamily="34" charset="0"/>
                        </a:rPr>
                        <a:t>53.55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Calibri" panose="020F0502020204030204" pitchFamily="34" charset="0"/>
                        </a:rPr>
                        <a:t>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73467">
                <a:tc>
                  <a:txBody>
                    <a:bodyPr/>
                    <a:lstStyle/>
                    <a:p>
                      <a:pPr algn="l" fontAlgn="b"/>
                      <a:r>
                        <a:rPr lang="en-GB" sz="1100" b="0" i="0" u="none" strike="noStrike" dirty="0">
                          <a:solidFill>
                            <a:srgbClr val="000000"/>
                          </a:solidFill>
                          <a:effectLst/>
                          <a:latin typeface="Calibri" panose="020F0502020204030204" pitchFamily="34" charset="0"/>
                        </a:rPr>
                        <a:t>Finland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79.36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75.19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Macedonia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59.27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33.41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3467">
                <a:tc>
                  <a:txBody>
                    <a:bodyPr/>
                    <a:lstStyle/>
                    <a:p>
                      <a:pPr algn="l" fontAlgn="b"/>
                      <a:r>
                        <a:rPr lang="en-GB" sz="1100" b="0" i="0" u="none" strike="noStrike" dirty="0">
                          <a:solidFill>
                            <a:srgbClr val="000000"/>
                          </a:solidFill>
                          <a:effectLst/>
                          <a:latin typeface="Calibri" panose="020F0502020204030204" pitchFamily="34" charset="0"/>
                        </a:rPr>
                        <a:t>Iceland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9.72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Romania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28.88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3467">
                <a:tc>
                  <a:txBody>
                    <a:bodyPr/>
                    <a:lstStyle/>
                    <a:p>
                      <a:pPr algn="l" fontAlgn="b"/>
                      <a:r>
                        <a:rPr lang="en-GB" sz="1100" b="0" i="0" u="none" strike="noStrike" dirty="0">
                          <a:solidFill>
                            <a:srgbClr val="000000"/>
                          </a:solidFill>
                          <a:effectLst/>
                          <a:latin typeface="Calibri" panose="020F0502020204030204" pitchFamily="34" charset="0"/>
                        </a:rPr>
                        <a:t>Sweden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73.73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Croatia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56.74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40.99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15.75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3467">
                <a:tc>
                  <a:txBody>
                    <a:bodyPr/>
                    <a:lstStyle/>
                    <a:p>
                      <a:pPr algn="l" fontAlgn="b"/>
                      <a:r>
                        <a:rPr lang="en-GB" sz="1100" b="0" i="0" u="none" strike="noStrike" dirty="0">
                          <a:solidFill>
                            <a:srgbClr val="000000"/>
                          </a:solidFill>
                          <a:effectLst/>
                          <a:latin typeface="Calibri" panose="020F0502020204030204" pitchFamily="34" charset="0"/>
                        </a:rPr>
                        <a:t>Denmark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Calibri" panose="020F0502020204030204" pitchFamily="34" charset="0"/>
                        </a:rPr>
                        <a:t>75.76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dirty="0">
                          <a:solidFill>
                            <a:srgbClr val="000000"/>
                          </a:solidFill>
                          <a:effectLst/>
                          <a:latin typeface="Calibri" panose="020F0502020204030204" pitchFamily="34" charset="0"/>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Luxembourg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3467">
                <a:tc>
                  <a:txBody>
                    <a:bodyPr/>
                    <a:lstStyle/>
                    <a:p>
                      <a:pPr algn="l" fontAlgn="b"/>
                      <a:r>
                        <a:rPr lang="en-GB" sz="1100" b="0" i="0" u="none" strike="noStrike" dirty="0">
                          <a:solidFill>
                            <a:srgbClr val="000000"/>
                          </a:solidFill>
                          <a:effectLst/>
                          <a:latin typeface="Calibri" panose="020F0502020204030204" pitchFamily="34" charset="0"/>
                        </a:rPr>
                        <a:t>Poland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74.11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Spain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60.57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-5.59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3467">
                <a:tc>
                  <a:txBody>
                    <a:bodyPr/>
                    <a:lstStyle/>
                    <a:p>
                      <a:pPr algn="l" fontAlgn="b"/>
                      <a:r>
                        <a:rPr lang="en-GB" sz="1100" b="0" i="0" u="none" strike="noStrike" dirty="0">
                          <a:solidFill>
                            <a:srgbClr val="000000"/>
                          </a:solidFill>
                          <a:effectLst/>
                          <a:latin typeface="Calibri" panose="020F0502020204030204" pitchFamily="34" charset="0"/>
                        </a:rPr>
                        <a:t>Germany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73.54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Latvia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54.29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51.34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3467">
                <a:tc>
                  <a:txBody>
                    <a:bodyPr/>
                    <a:lstStyle/>
                    <a:p>
                      <a:pPr algn="l" fontAlgn="b"/>
                      <a:r>
                        <a:rPr lang="en-GB" sz="1100" b="0" i="0" u="none" strike="noStrike" dirty="0">
                          <a:solidFill>
                            <a:srgbClr val="000000"/>
                          </a:solidFill>
                          <a:effectLst/>
                          <a:latin typeface="Calibri" panose="020F0502020204030204" pitchFamily="34" charset="0"/>
                        </a:rPr>
                        <a:t>Norway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73.92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8.79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Hungary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3467">
                <a:tc>
                  <a:txBody>
                    <a:bodyPr/>
                    <a:lstStyle/>
                    <a:p>
                      <a:pPr algn="l" fontAlgn="b"/>
                      <a:r>
                        <a:rPr lang="en-GB" sz="1100" b="0" i="0" u="none" strike="noStrike" dirty="0">
                          <a:solidFill>
                            <a:srgbClr val="000000"/>
                          </a:solidFill>
                          <a:effectLst/>
                          <a:latin typeface="Calibri" panose="020F0502020204030204" pitchFamily="34" charset="0"/>
                        </a:rPr>
                        <a:t>Liechtenstein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69.38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72.68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Albania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50.63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37.17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3467">
                <a:tc>
                  <a:txBody>
                    <a:bodyPr/>
                    <a:lstStyle/>
                    <a:p>
                      <a:pPr algn="l" fontAlgn="b"/>
                      <a:r>
                        <a:rPr lang="en-GB" sz="1100" b="0" i="0" u="none" strike="noStrike" dirty="0">
                          <a:solidFill>
                            <a:srgbClr val="000000"/>
                          </a:solidFill>
                          <a:effectLst/>
                          <a:latin typeface="Calibri" panose="020F0502020204030204" pitchFamily="34" charset="0"/>
                        </a:rPr>
                        <a:t>Italy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68.18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51.10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Slovenia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48.92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25.36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3467">
                <a:tc>
                  <a:txBody>
                    <a:bodyPr/>
                    <a:lstStyle/>
                    <a:p>
                      <a:pPr algn="l" fontAlgn="b"/>
                      <a:r>
                        <a:rPr lang="en-GB" sz="1100" b="0" i="0" u="none" strike="noStrike" dirty="0">
                          <a:solidFill>
                            <a:srgbClr val="000000"/>
                          </a:solidFill>
                          <a:effectLst/>
                          <a:latin typeface="Calibri" panose="020F0502020204030204" pitchFamily="34" charset="0"/>
                        </a:rPr>
                        <a:t>Serbia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18.62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Greece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47.88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3467">
                <a:tc>
                  <a:txBody>
                    <a:bodyPr/>
                    <a:lstStyle/>
                    <a:p>
                      <a:pPr algn="l" fontAlgn="b"/>
                      <a:r>
                        <a:rPr lang="en-GB" sz="1100" b="0" i="0" u="none" strike="noStrike" dirty="0">
                          <a:solidFill>
                            <a:srgbClr val="000000"/>
                          </a:solidFill>
                          <a:effectLst/>
                          <a:latin typeface="Calibri" panose="020F0502020204030204" pitchFamily="34" charset="0"/>
                        </a:rPr>
                        <a:t>France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66.78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64.21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Ukraine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47.66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3467">
                <a:tc>
                  <a:txBody>
                    <a:bodyPr/>
                    <a:lstStyle/>
                    <a:p>
                      <a:pPr algn="l" fontAlgn="b"/>
                      <a:r>
                        <a:rPr lang="en-GB" sz="1100" b="0" i="0" u="none" strike="noStrike" dirty="0">
                          <a:solidFill>
                            <a:srgbClr val="000000"/>
                          </a:solidFill>
                          <a:effectLst/>
                          <a:latin typeface="Calibri" panose="020F0502020204030204" pitchFamily="34" charset="0"/>
                        </a:rPr>
                        <a:t>Bulgaria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40.91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United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45.65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rgbClr val="000000"/>
                          </a:solidFill>
                          <a:effectLst/>
                          <a:latin typeface="Calibri" panose="020F0502020204030204" pitchFamily="34" charset="0"/>
                        </a:rPr>
                        <a:t>46.83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rgbClr val="000000"/>
                          </a:solidFill>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173467">
                <a:tc>
                  <a:txBody>
                    <a:bodyPr/>
                    <a:lstStyle/>
                    <a:p>
                      <a:pPr algn="l" fontAlgn="b"/>
                      <a:r>
                        <a:rPr lang="en-GB" sz="1100" b="0" i="0" u="none" strike="noStrike" dirty="0">
                          <a:solidFill>
                            <a:srgbClr val="000000"/>
                          </a:solidFill>
                          <a:effectLst/>
                          <a:latin typeface="Calibri" panose="020F0502020204030204" pitchFamily="34" charset="0"/>
                        </a:rPr>
                        <a:t>Lithuania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Cyprus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42.29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37.12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3467">
                <a:tc>
                  <a:txBody>
                    <a:bodyPr/>
                    <a:lstStyle/>
                    <a:p>
                      <a:pPr algn="l" fontAlgn="b"/>
                      <a:r>
                        <a:rPr lang="en-GB" sz="1100" b="0" i="0" u="none" strike="noStrike" dirty="0">
                          <a:solidFill>
                            <a:srgbClr val="000000"/>
                          </a:solidFill>
                          <a:effectLst/>
                          <a:latin typeface="Calibri" panose="020F0502020204030204" pitchFamily="34" charset="0"/>
                        </a:rPr>
                        <a:t>Czech Republic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Turkey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39.72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3467">
                <a:tc>
                  <a:txBody>
                    <a:bodyPr/>
                    <a:lstStyle/>
                    <a:p>
                      <a:pPr algn="l" fontAlgn="b"/>
                      <a:r>
                        <a:rPr lang="en-GB" sz="1100" b="0" i="0" u="none" strike="noStrike" dirty="0">
                          <a:solidFill>
                            <a:srgbClr val="000000"/>
                          </a:solidFill>
                          <a:effectLst/>
                          <a:latin typeface="Calibri" panose="020F0502020204030204" pitchFamily="34" charset="0"/>
                        </a:rPr>
                        <a:t>Austria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63.47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Malta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39.18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30.12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3467">
                <a:tc>
                  <a:txBody>
                    <a:bodyPr/>
                    <a:lstStyle/>
                    <a:p>
                      <a:pPr algn="l" fontAlgn="b"/>
                      <a:r>
                        <a:rPr lang="en-GB" sz="1100" b="0" i="0" u="none" strike="noStrike" dirty="0">
                          <a:solidFill>
                            <a:srgbClr val="000000"/>
                          </a:solidFill>
                          <a:effectLst/>
                          <a:latin typeface="Calibri" panose="020F0502020204030204" pitchFamily="34" charset="0"/>
                        </a:rPr>
                        <a:t>Estonia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dirty="0">
                          <a:solidFill>
                            <a:srgbClr val="000000"/>
                          </a:solidFill>
                          <a:effectLst/>
                          <a:latin typeface="Calibri" panose="020F0502020204030204" pitchFamily="34" charset="0"/>
                        </a:rPr>
                        <a:t>63.66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dirty="0">
                          <a:solidFill>
                            <a:srgbClr val="000000"/>
                          </a:solidFill>
                          <a:effectLst/>
                          <a:latin typeface="Calibri" panose="020F0502020204030204" pitchFamily="34" charset="0"/>
                        </a:rPr>
                        <a:t>64.46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dirty="0">
                          <a:solidFill>
                            <a:srgbClr val="000000"/>
                          </a:solidFill>
                          <a:effectLst/>
                          <a:latin typeface="Calibri" panose="020F0502020204030204" pitchFamily="34" charset="0"/>
                        </a:rPr>
                        <a:t>-0.80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Georgia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38.36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22.97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15.38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73467">
                <a:tc>
                  <a:txBody>
                    <a:bodyPr/>
                    <a:lstStyle/>
                    <a:p>
                      <a:pPr algn="l" fontAlgn="b"/>
                      <a:r>
                        <a:rPr lang="en-GB" sz="1100" b="0" i="0" u="none" strike="noStrike" dirty="0">
                          <a:solidFill>
                            <a:srgbClr val="000000"/>
                          </a:solidFill>
                          <a:effectLst/>
                          <a:latin typeface="Calibri" panose="020F0502020204030204" pitchFamily="34" charset="0"/>
                        </a:rPr>
                        <a:t>Portugal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51.81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Moldova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35.87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73467">
                <a:tc>
                  <a:txBody>
                    <a:bodyPr/>
                    <a:lstStyle/>
                    <a:p>
                      <a:pPr algn="l" fontAlgn="b"/>
                      <a:r>
                        <a:rPr lang="en-GB" sz="1100" b="0" i="0" u="none" strike="noStrike" dirty="0">
                          <a:solidFill>
                            <a:srgbClr val="000000"/>
                          </a:solidFill>
                          <a:effectLst/>
                          <a:latin typeface="Calibri" panose="020F0502020204030204" pitchFamily="34" charset="0"/>
                        </a:rPr>
                        <a:t>Belgium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51.89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9.44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Ireland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34.92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30.44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73467">
                <a:tc>
                  <a:txBody>
                    <a:bodyPr/>
                    <a:lstStyle/>
                    <a:p>
                      <a:pPr algn="l" fontAlgn="b"/>
                      <a:r>
                        <a:rPr lang="en-GB" sz="1100" b="0" i="0" u="none" strike="noStrike" dirty="0">
                          <a:solidFill>
                            <a:srgbClr val="000000"/>
                          </a:solidFill>
                          <a:effectLst/>
                          <a:latin typeface="Calibri" panose="020F0502020204030204" pitchFamily="34" charset="0"/>
                        </a:rPr>
                        <a:t>Slovakia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GB" sz="1100" b="0" i="0" u="none" strike="noStrike">
                          <a:solidFill>
                            <a:srgbClr val="000000"/>
                          </a:solidFill>
                          <a:effectLst/>
                          <a:latin typeface="Calibri" panose="020F0502020204030204" pitchFamily="34" charset="0"/>
                        </a:rPr>
                        <a:t>60.85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44.01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100" b="0" i="0" u="none" strike="noStrike">
                          <a:solidFill>
                            <a:srgbClr val="000000"/>
                          </a:solidFill>
                          <a:effectLst/>
                          <a:latin typeface="Calibri" panose="020F0502020204030204" pitchFamily="34" charset="0"/>
                        </a:rPr>
                        <a:t>16.84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8636730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Appendix III) Ranking LAI 2014 – Seven constitutive dimensions</a:t>
            </a:r>
          </a:p>
        </p:txBody>
      </p:sp>
      <p:sp>
        <p:nvSpPr>
          <p:cNvPr id="5" name="Espace réservé du pied de page 4"/>
          <p:cNvSpPr>
            <a:spLocks noGrp="1"/>
          </p:cNvSpPr>
          <p:nvPr>
            <p:ph type="ftr" sz="quarter" idx="11"/>
          </p:nvPr>
        </p:nvSpPr>
        <p:spPr/>
        <p:txBody>
          <a:bodyPr/>
          <a:lstStyle/>
          <a:p>
            <a:pPr>
              <a:defRPr/>
            </a:pPr>
            <a:r>
              <a:rPr lang="en-US" altLang="fr-FR" dirty="0"/>
              <a:t>Local Autonomy Index – Comparative Study of 39 European Countries (1990-2014)</a:t>
            </a:r>
          </a:p>
        </p:txBody>
      </p:sp>
      <p:sp>
        <p:nvSpPr>
          <p:cNvPr id="6" name="Espace réservé du numéro de diapositive 5"/>
          <p:cNvSpPr>
            <a:spLocks noGrp="1"/>
          </p:cNvSpPr>
          <p:nvPr>
            <p:ph type="sldNum" sz="quarter" idx="12"/>
          </p:nvPr>
        </p:nvSpPr>
        <p:spPr/>
        <p:txBody>
          <a:bodyPr/>
          <a:lstStyle/>
          <a:p>
            <a:pPr>
              <a:defRPr/>
            </a:pPr>
            <a:fld id="{ADD79C9B-E05C-4110-B4DE-79ADD72FFEF8}" type="slidenum">
              <a:rPr lang="fr-FR" altLang="fr-FR" smtClean="0"/>
              <a:pPr>
                <a:defRPr/>
              </a:pPr>
              <a:t>93</a:t>
            </a:fld>
            <a:endParaRPr lang="fr-FR" altLang="fr-FR"/>
          </a:p>
        </p:txBody>
      </p:sp>
      <p:sp>
        <p:nvSpPr>
          <p:cNvPr id="11" name="Rectangle 7"/>
          <p:cNvSpPr>
            <a:spLocks noGrp="1" noChangeArrowheads="1"/>
          </p:cNvSpPr>
          <p:nvPr>
            <p:ph type="dt" sz="half" idx="10"/>
          </p:nvPr>
        </p:nvSpPr>
        <p:spPr/>
        <p:txBody>
          <a:bodyPr/>
          <a:lstStyle/>
          <a:p>
            <a:pPr>
              <a:defRPr/>
            </a:pPr>
            <a:r>
              <a:rPr lang="en-US" altLang="fr-FR" dirty="0"/>
              <a:t>June, 29th 2019</a:t>
            </a:r>
          </a:p>
        </p:txBody>
      </p:sp>
      <p:graphicFrame>
        <p:nvGraphicFramePr>
          <p:cNvPr id="4" name="Tableau 3"/>
          <p:cNvGraphicFramePr>
            <a:graphicFrameLocks noGrp="1"/>
          </p:cNvGraphicFramePr>
          <p:nvPr/>
        </p:nvGraphicFramePr>
        <p:xfrm>
          <a:off x="288197" y="1668322"/>
          <a:ext cx="8676291" cy="3663048"/>
        </p:xfrm>
        <a:graphic>
          <a:graphicData uri="http://schemas.openxmlformats.org/drawingml/2006/table">
            <a:tbl>
              <a:tblPr/>
              <a:tblGrid>
                <a:gridCol w="793714">
                  <a:extLst>
                    <a:ext uri="{9D8B030D-6E8A-4147-A177-3AD203B41FA5}">
                      <a16:colId xmlns:a16="http://schemas.microsoft.com/office/drawing/2014/main" val="20000"/>
                    </a:ext>
                  </a:extLst>
                </a:gridCol>
                <a:gridCol w="482257">
                  <a:extLst>
                    <a:ext uri="{9D8B030D-6E8A-4147-A177-3AD203B41FA5}">
                      <a16:colId xmlns:a16="http://schemas.microsoft.com/office/drawing/2014/main" val="20001"/>
                    </a:ext>
                  </a:extLst>
                </a:gridCol>
                <a:gridCol w="492304">
                  <a:extLst>
                    <a:ext uri="{9D8B030D-6E8A-4147-A177-3AD203B41FA5}">
                      <a16:colId xmlns:a16="http://schemas.microsoft.com/office/drawing/2014/main" val="20002"/>
                    </a:ext>
                  </a:extLst>
                </a:gridCol>
                <a:gridCol w="482257">
                  <a:extLst>
                    <a:ext uri="{9D8B030D-6E8A-4147-A177-3AD203B41FA5}">
                      <a16:colId xmlns:a16="http://schemas.microsoft.com/office/drawing/2014/main" val="20003"/>
                    </a:ext>
                  </a:extLst>
                </a:gridCol>
                <a:gridCol w="502350">
                  <a:extLst>
                    <a:ext uri="{9D8B030D-6E8A-4147-A177-3AD203B41FA5}">
                      <a16:colId xmlns:a16="http://schemas.microsoft.com/office/drawing/2014/main" val="20004"/>
                    </a:ext>
                  </a:extLst>
                </a:gridCol>
                <a:gridCol w="482257">
                  <a:extLst>
                    <a:ext uri="{9D8B030D-6E8A-4147-A177-3AD203B41FA5}">
                      <a16:colId xmlns:a16="http://schemas.microsoft.com/office/drawing/2014/main" val="20005"/>
                    </a:ext>
                  </a:extLst>
                </a:gridCol>
                <a:gridCol w="512397">
                  <a:extLst>
                    <a:ext uri="{9D8B030D-6E8A-4147-A177-3AD203B41FA5}">
                      <a16:colId xmlns:a16="http://schemas.microsoft.com/office/drawing/2014/main" val="20006"/>
                    </a:ext>
                  </a:extLst>
                </a:gridCol>
                <a:gridCol w="472210">
                  <a:extLst>
                    <a:ext uri="{9D8B030D-6E8A-4147-A177-3AD203B41FA5}">
                      <a16:colId xmlns:a16="http://schemas.microsoft.com/office/drawing/2014/main" val="20007"/>
                    </a:ext>
                  </a:extLst>
                </a:gridCol>
                <a:gridCol w="80376">
                  <a:extLst>
                    <a:ext uri="{9D8B030D-6E8A-4147-A177-3AD203B41FA5}">
                      <a16:colId xmlns:a16="http://schemas.microsoft.com/office/drawing/2014/main" val="20008"/>
                    </a:ext>
                  </a:extLst>
                </a:gridCol>
                <a:gridCol w="895916">
                  <a:extLst>
                    <a:ext uri="{9D8B030D-6E8A-4147-A177-3AD203B41FA5}">
                      <a16:colId xmlns:a16="http://schemas.microsoft.com/office/drawing/2014/main" val="20009"/>
                    </a:ext>
                  </a:extLst>
                </a:gridCol>
                <a:gridCol w="504056">
                  <a:extLst>
                    <a:ext uri="{9D8B030D-6E8A-4147-A177-3AD203B41FA5}">
                      <a16:colId xmlns:a16="http://schemas.microsoft.com/office/drawing/2014/main" val="20010"/>
                    </a:ext>
                  </a:extLst>
                </a:gridCol>
                <a:gridCol w="504056">
                  <a:extLst>
                    <a:ext uri="{9D8B030D-6E8A-4147-A177-3AD203B41FA5}">
                      <a16:colId xmlns:a16="http://schemas.microsoft.com/office/drawing/2014/main" val="20011"/>
                    </a:ext>
                  </a:extLst>
                </a:gridCol>
                <a:gridCol w="468244">
                  <a:extLst>
                    <a:ext uri="{9D8B030D-6E8A-4147-A177-3AD203B41FA5}">
                      <a16:colId xmlns:a16="http://schemas.microsoft.com/office/drawing/2014/main" val="20012"/>
                    </a:ext>
                  </a:extLst>
                </a:gridCol>
                <a:gridCol w="505838">
                  <a:extLst>
                    <a:ext uri="{9D8B030D-6E8A-4147-A177-3AD203B41FA5}">
                      <a16:colId xmlns:a16="http://schemas.microsoft.com/office/drawing/2014/main" val="20013"/>
                    </a:ext>
                  </a:extLst>
                </a:gridCol>
                <a:gridCol w="505838">
                  <a:extLst>
                    <a:ext uri="{9D8B030D-6E8A-4147-A177-3AD203B41FA5}">
                      <a16:colId xmlns:a16="http://schemas.microsoft.com/office/drawing/2014/main" val="20014"/>
                    </a:ext>
                  </a:extLst>
                </a:gridCol>
                <a:gridCol w="515566">
                  <a:extLst>
                    <a:ext uri="{9D8B030D-6E8A-4147-A177-3AD203B41FA5}">
                      <a16:colId xmlns:a16="http://schemas.microsoft.com/office/drawing/2014/main" val="20015"/>
                    </a:ext>
                  </a:extLst>
                </a:gridCol>
                <a:gridCol w="476655">
                  <a:extLst>
                    <a:ext uri="{9D8B030D-6E8A-4147-A177-3AD203B41FA5}">
                      <a16:colId xmlns:a16="http://schemas.microsoft.com/office/drawing/2014/main" val="20016"/>
                    </a:ext>
                  </a:extLst>
                </a:gridCol>
              </a:tblGrid>
              <a:tr h="188833">
                <a:tc>
                  <a:txBody>
                    <a:bodyPr/>
                    <a:lstStyle/>
                    <a:p>
                      <a:pPr algn="l" fontAlgn="b"/>
                      <a:r>
                        <a:rPr lang="en-GB" sz="1000" b="1" i="0" u="none" strike="noStrike" dirty="0">
                          <a:solidFill>
                            <a:srgbClr val="000000"/>
                          </a:solidFill>
                          <a:effectLst/>
                          <a:latin typeface="Calibri" panose="020F0502020204030204" pitchFamily="34" charset="0"/>
                        </a:rPr>
                        <a:t>Countries</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dirty="0">
                          <a:solidFill>
                            <a:srgbClr val="000000"/>
                          </a:solidFill>
                          <a:effectLst/>
                          <a:latin typeface="Calibri" panose="020F0502020204030204" pitchFamily="34" charset="0"/>
                        </a:rPr>
                        <a:t>LA_2014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dirty="0">
                          <a:solidFill>
                            <a:srgbClr val="000000"/>
                          </a:solidFill>
                          <a:effectLst/>
                          <a:latin typeface="Calibri" panose="020F0502020204030204" pitchFamily="34" charset="0"/>
                        </a:rPr>
                        <a:t>AC_2014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dirty="0">
                          <a:solidFill>
                            <a:srgbClr val="000000"/>
                          </a:solidFill>
                          <a:effectLst/>
                          <a:latin typeface="Calibri" panose="020F0502020204030204" pitchFamily="34" charset="0"/>
                        </a:rPr>
                        <a:t>PS_2014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dirty="0">
                          <a:solidFill>
                            <a:srgbClr val="000000"/>
                          </a:solidFill>
                          <a:effectLst/>
                          <a:latin typeface="Calibri" panose="020F0502020204030204" pitchFamily="34" charset="0"/>
                        </a:rPr>
                        <a:t>PD_2014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FA_2014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OA_2014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NI_2014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 </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dirty="0">
                          <a:solidFill>
                            <a:srgbClr val="000000"/>
                          </a:solidFill>
                          <a:effectLst/>
                          <a:latin typeface="Calibri" panose="020F0502020204030204" pitchFamily="34" charset="0"/>
                        </a:rPr>
                        <a:t>Countries (next)</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LA_2014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AC_2014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PS_2014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PD_2014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FA_2014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OA_2014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GB" sz="1000" b="1" i="0" u="none" strike="noStrike" dirty="0">
                          <a:solidFill>
                            <a:srgbClr val="000000"/>
                          </a:solidFill>
                          <a:effectLst/>
                          <a:latin typeface="Calibri" panose="020F0502020204030204" pitchFamily="34" charset="0"/>
                        </a:rPr>
                        <a:t>NI_2014</a:t>
                      </a:r>
                    </a:p>
                  </a:txBody>
                  <a:tcPr marL="7683" marR="7683" marT="76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174178">
                <a:tc>
                  <a:txBody>
                    <a:bodyPr/>
                    <a:lstStyle/>
                    <a:p>
                      <a:pPr algn="l" fontAlgn="ctr"/>
                      <a:r>
                        <a:rPr lang="en-GB" sz="900" b="0" i="0" u="none" strike="noStrike" dirty="0">
                          <a:solidFill>
                            <a:srgbClr val="000000"/>
                          </a:solidFill>
                          <a:effectLst/>
                          <a:latin typeface="Calibri" panose="020F0502020204030204" pitchFamily="34" charset="0"/>
                        </a:rPr>
                        <a:t>Albania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54.17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41.67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Lithuania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174178">
                <a:tc>
                  <a:txBody>
                    <a:bodyPr/>
                    <a:lstStyle/>
                    <a:p>
                      <a:pPr algn="l" fontAlgn="ctr"/>
                      <a:r>
                        <a:rPr lang="en-GB" sz="900" b="0" i="0" u="none" strike="noStrike" dirty="0">
                          <a:solidFill>
                            <a:srgbClr val="000000"/>
                          </a:solidFill>
                          <a:effectLst/>
                          <a:latin typeface="Calibri" panose="020F0502020204030204" pitchFamily="34" charset="0"/>
                        </a:rPr>
                        <a:t>Austria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65.76</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53.33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69.62</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51.39</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Luxembourg</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25.00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174178">
                <a:tc>
                  <a:txBody>
                    <a:bodyPr/>
                    <a:lstStyle/>
                    <a:p>
                      <a:pPr algn="l" fontAlgn="ctr"/>
                      <a:r>
                        <a:rPr lang="en-GB" sz="900" b="0" i="0" u="none" strike="noStrike" dirty="0">
                          <a:solidFill>
                            <a:srgbClr val="000000"/>
                          </a:solidFill>
                          <a:effectLst/>
                          <a:latin typeface="Calibri" panose="020F0502020204030204" pitchFamily="34" charset="0"/>
                        </a:rPr>
                        <a:t>Belgium</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54.17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56.67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20.27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Macedonia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58.33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54.17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174178">
                <a:tc>
                  <a:txBody>
                    <a:bodyPr/>
                    <a:lstStyle/>
                    <a:p>
                      <a:pPr algn="l" fontAlgn="ctr"/>
                      <a:r>
                        <a:rPr lang="en-GB" sz="900" b="0" i="0" u="none" strike="noStrike">
                          <a:solidFill>
                            <a:srgbClr val="000000"/>
                          </a:solidFill>
                          <a:effectLst/>
                          <a:latin typeface="Calibri" panose="020F0502020204030204" pitchFamily="34" charset="0"/>
                        </a:rPr>
                        <a:t>Bulgaria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79.17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45.83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Malta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23.33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29.17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25.00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174178">
                <a:tc>
                  <a:txBody>
                    <a:bodyPr/>
                    <a:lstStyle/>
                    <a:p>
                      <a:pPr algn="l" fontAlgn="ctr"/>
                      <a:r>
                        <a:rPr lang="en-GB" sz="900" b="0" i="0" u="none" strike="noStrike">
                          <a:solidFill>
                            <a:srgbClr val="000000"/>
                          </a:solidFill>
                          <a:effectLst/>
                          <a:latin typeface="Calibri" panose="020F0502020204030204" pitchFamily="34" charset="0"/>
                        </a:rPr>
                        <a:t>Croatia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56.93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61.80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49.48</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61.80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Moldova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46.67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29.17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174178">
                <a:tc>
                  <a:txBody>
                    <a:bodyPr/>
                    <a:lstStyle/>
                    <a:p>
                      <a:pPr algn="l" fontAlgn="ctr"/>
                      <a:r>
                        <a:rPr lang="en-GB" sz="900" b="0" i="0" u="none" strike="noStrike" dirty="0">
                          <a:solidFill>
                            <a:srgbClr val="000000"/>
                          </a:solidFill>
                          <a:effectLst/>
                          <a:latin typeface="Calibri" panose="020F0502020204030204" pitchFamily="34" charset="0"/>
                        </a:rPr>
                        <a:t>Cyprus</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22.12</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24.36</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62.34</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38.47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Netherlands</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45.83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r h="174178">
                <a:tc>
                  <a:txBody>
                    <a:bodyPr/>
                    <a:lstStyle/>
                    <a:p>
                      <a:pPr algn="l" fontAlgn="ctr"/>
                      <a:r>
                        <a:rPr lang="en-GB" sz="900" b="0" i="0" u="none" strike="noStrike">
                          <a:solidFill>
                            <a:srgbClr val="000000"/>
                          </a:solidFill>
                          <a:effectLst/>
                          <a:latin typeface="Calibri" panose="020F0502020204030204" pitchFamily="34" charset="0"/>
                        </a:rPr>
                        <a:t>Czech Republic</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45.83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76.67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37.50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Norway</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91.67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7"/>
                  </a:ext>
                </a:extLst>
              </a:tr>
              <a:tr h="174178">
                <a:tc>
                  <a:txBody>
                    <a:bodyPr/>
                    <a:lstStyle/>
                    <a:p>
                      <a:pPr algn="l" fontAlgn="ctr"/>
                      <a:r>
                        <a:rPr lang="en-GB" sz="900" b="0" i="0" u="none" strike="noStrike" dirty="0">
                          <a:solidFill>
                            <a:srgbClr val="000000"/>
                          </a:solidFill>
                          <a:effectLst/>
                          <a:latin typeface="Calibri" panose="020F0502020204030204" pitchFamily="34" charset="0"/>
                        </a:rPr>
                        <a:t>Denmark</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87.50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70.00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Poland</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79.06</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64.33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58.33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8"/>
                  </a:ext>
                </a:extLst>
              </a:tr>
              <a:tr h="174178">
                <a:tc>
                  <a:txBody>
                    <a:bodyPr/>
                    <a:lstStyle/>
                    <a:p>
                      <a:pPr algn="l" fontAlgn="ctr"/>
                      <a:r>
                        <a:rPr lang="en-GB" sz="900" b="0" i="0" u="none" strike="noStrike" dirty="0">
                          <a:solidFill>
                            <a:srgbClr val="000000"/>
                          </a:solidFill>
                          <a:effectLst/>
                          <a:latin typeface="Calibri" panose="020F0502020204030204" pitchFamily="34" charset="0"/>
                        </a:rPr>
                        <a:t>Estonia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a:solidFill>
                            <a:srgbClr val="000000"/>
                          </a:solidFill>
                          <a:effectLst/>
                          <a:latin typeface="Calibri" panose="020F0502020204030204" pitchFamily="34" charset="0"/>
                        </a:rPr>
                        <a:t>Portugal</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54.17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58.33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9"/>
                  </a:ext>
                </a:extLst>
              </a:tr>
              <a:tr h="174178">
                <a:tc>
                  <a:txBody>
                    <a:bodyPr/>
                    <a:lstStyle/>
                    <a:p>
                      <a:pPr algn="l" fontAlgn="ctr"/>
                      <a:r>
                        <a:rPr lang="en-GB" sz="900" b="0" i="0" u="none" strike="noStrike" dirty="0">
                          <a:solidFill>
                            <a:srgbClr val="000000"/>
                          </a:solidFill>
                          <a:effectLst/>
                          <a:latin typeface="Calibri" panose="020F0502020204030204" pitchFamily="34" charset="0"/>
                        </a:rPr>
                        <a:t>Finland</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79.17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a:solidFill>
                            <a:srgbClr val="000000"/>
                          </a:solidFill>
                          <a:effectLst/>
                          <a:latin typeface="Calibri" panose="020F0502020204030204" pitchFamily="34" charset="0"/>
                        </a:rPr>
                        <a:t>Romania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41.67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0"/>
                  </a:ext>
                </a:extLst>
              </a:tr>
              <a:tr h="174178">
                <a:tc>
                  <a:txBody>
                    <a:bodyPr/>
                    <a:lstStyle/>
                    <a:p>
                      <a:pPr algn="l" fontAlgn="ctr"/>
                      <a:r>
                        <a:rPr lang="en-GB" sz="900" b="0" i="0" u="none" strike="noStrike">
                          <a:solidFill>
                            <a:srgbClr val="000000"/>
                          </a:solidFill>
                          <a:effectLst/>
                          <a:latin typeface="Calibri" panose="020F0502020204030204" pitchFamily="34" charset="0"/>
                        </a:rPr>
                        <a:t>France</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83.05</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59.77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25.00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a:solidFill>
                            <a:srgbClr val="000000"/>
                          </a:solidFill>
                          <a:effectLst/>
                          <a:latin typeface="Calibri" panose="020F0502020204030204" pitchFamily="34" charset="0"/>
                        </a:rPr>
                        <a:t>Serbia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69.28</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62.09</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58.33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1"/>
                  </a:ext>
                </a:extLst>
              </a:tr>
              <a:tr h="174178">
                <a:tc>
                  <a:txBody>
                    <a:bodyPr/>
                    <a:lstStyle/>
                    <a:p>
                      <a:pPr algn="l" fontAlgn="ctr"/>
                      <a:r>
                        <a:rPr lang="en-GB" sz="900" b="0" i="0" u="none" strike="noStrike">
                          <a:solidFill>
                            <a:srgbClr val="000000"/>
                          </a:solidFill>
                          <a:effectLst/>
                          <a:latin typeface="Calibri" panose="020F0502020204030204" pitchFamily="34" charset="0"/>
                        </a:rPr>
                        <a:t>Georgia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45.83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29.17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25.00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Slovakia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53.33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58.33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2"/>
                  </a:ext>
                </a:extLst>
              </a:tr>
              <a:tr h="174178">
                <a:tc>
                  <a:txBody>
                    <a:bodyPr/>
                    <a:lstStyle/>
                    <a:p>
                      <a:pPr algn="l" fontAlgn="ctr"/>
                      <a:r>
                        <a:rPr lang="en-GB" sz="900" b="0" i="0" u="none" strike="noStrike" dirty="0">
                          <a:solidFill>
                            <a:srgbClr val="000000"/>
                          </a:solidFill>
                          <a:effectLst/>
                          <a:latin typeface="Calibri" panose="020F0502020204030204" pitchFamily="34" charset="0"/>
                        </a:rPr>
                        <a:t>Germany</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87.50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81.47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66.31</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Slovenia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51.43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65.62</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16.67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3"/>
                  </a:ext>
                </a:extLst>
              </a:tr>
              <a:tr h="174178">
                <a:tc>
                  <a:txBody>
                    <a:bodyPr/>
                    <a:lstStyle/>
                    <a:p>
                      <a:pPr algn="l" fontAlgn="ctr"/>
                      <a:r>
                        <a:rPr lang="en-GB" sz="900" b="0" i="0" u="none" strike="noStrike" dirty="0">
                          <a:solidFill>
                            <a:srgbClr val="000000"/>
                          </a:solidFill>
                          <a:effectLst/>
                          <a:latin typeface="Calibri" panose="020F0502020204030204" pitchFamily="34" charset="0"/>
                        </a:rPr>
                        <a:t>Greece</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37.50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45.83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Spain</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48.68</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35.61</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4"/>
                  </a:ext>
                </a:extLst>
              </a:tr>
              <a:tr h="174178">
                <a:tc>
                  <a:txBody>
                    <a:bodyPr/>
                    <a:lstStyle/>
                    <a:p>
                      <a:pPr algn="l" fontAlgn="ctr"/>
                      <a:r>
                        <a:rPr lang="en-GB" sz="900" b="0" i="0" u="none" strike="noStrike" dirty="0">
                          <a:solidFill>
                            <a:srgbClr val="000000"/>
                          </a:solidFill>
                          <a:effectLst/>
                          <a:latin typeface="Calibri" panose="020F0502020204030204" pitchFamily="34" charset="0"/>
                        </a:rPr>
                        <a:t>Hungary</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29.17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a:solidFill>
                            <a:srgbClr val="000000"/>
                          </a:solidFill>
                          <a:effectLst/>
                          <a:latin typeface="Calibri" panose="020F0502020204030204" pitchFamily="34" charset="0"/>
                        </a:rPr>
                        <a:t>Sweden</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73.33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87.50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5"/>
                  </a:ext>
                </a:extLst>
              </a:tr>
              <a:tr h="174178">
                <a:tc>
                  <a:txBody>
                    <a:bodyPr/>
                    <a:lstStyle/>
                    <a:p>
                      <a:pPr algn="l" fontAlgn="ctr"/>
                      <a:r>
                        <a:rPr lang="en-GB" sz="900" b="0" i="0" u="none" strike="noStrike">
                          <a:solidFill>
                            <a:srgbClr val="000000"/>
                          </a:solidFill>
                          <a:effectLst/>
                          <a:latin typeface="Calibri" panose="020F0502020204030204" pitchFamily="34" charset="0"/>
                        </a:rPr>
                        <a:t>Iceland</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Switzerland</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dirty="0">
                          <a:solidFill>
                            <a:srgbClr val="000000"/>
                          </a:solidFill>
                          <a:effectLst/>
                          <a:latin typeface="Calibri" panose="020F0502020204030204" pitchFamily="34" charset="0"/>
                        </a:rPr>
                        <a:t>93.70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99.23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69.99</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50.72</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98.02</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47.84</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6"/>
                  </a:ext>
                </a:extLst>
              </a:tr>
              <a:tr h="174178">
                <a:tc>
                  <a:txBody>
                    <a:bodyPr/>
                    <a:lstStyle/>
                    <a:p>
                      <a:pPr algn="l" fontAlgn="ctr"/>
                      <a:r>
                        <a:rPr lang="en-GB" sz="900" b="0" i="0" u="none" strike="noStrike" dirty="0">
                          <a:solidFill>
                            <a:srgbClr val="000000"/>
                          </a:solidFill>
                          <a:effectLst/>
                          <a:latin typeface="Calibri" panose="020F0502020204030204" pitchFamily="34" charset="0"/>
                        </a:rPr>
                        <a:t>Ireland</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20.83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23.33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25.00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Turkey</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19.81</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29.18</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41.67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7"/>
                  </a:ext>
                </a:extLst>
              </a:tr>
              <a:tr h="174178">
                <a:tc>
                  <a:txBody>
                    <a:bodyPr/>
                    <a:lstStyle/>
                    <a:p>
                      <a:pPr algn="l" fontAlgn="ctr"/>
                      <a:r>
                        <a:rPr lang="en-GB" sz="900" b="0" i="0" u="none" strike="noStrike" dirty="0">
                          <a:solidFill>
                            <a:srgbClr val="000000"/>
                          </a:solidFill>
                          <a:effectLst/>
                          <a:latin typeface="Calibri" panose="020F0502020204030204" pitchFamily="34" charset="0"/>
                        </a:rPr>
                        <a:t>Italy</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a:solidFill>
                            <a:srgbClr val="000000"/>
                          </a:solidFill>
                          <a:effectLst/>
                          <a:latin typeface="Calibri" panose="020F0502020204030204" pitchFamily="34" charset="0"/>
                        </a:rPr>
                        <a:t>Ukraine</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57.69</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56.41</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15.38</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41.03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8"/>
                  </a:ext>
                </a:extLst>
              </a:tr>
              <a:tr h="164833">
                <a:tc>
                  <a:txBody>
                    <a:bodyPr/>
                    <a:lstStyle/>
                    <a:p>
                      <a:pPr algn="l" fontAlgn="ctr"/>
                      <a:r>
                        <a:rPr lang="en-GB" sz="900" b="0" i="0" u="none" strike="noStrike" dirty="0">
                          <a:solidFill>
                            <a:srgbClr val="000000"/>
                          </a:solidFill>
                          <a:effectLst/>
                          <a:latin typeface="Calibri" panose="020F0502020204030204" pitchFamily="34" charset="0"/>
                        </a:rPr>
                        <a:t>Latvia</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62.50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76.67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 </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900" b="0" i="0" u="none" strike="noStrike" dirty="0">
                          <a:solidFill>
                            <a:srgbClr val="000000"/>
                          </a:solidFill>
                          <a:effectLst/>
                          <a:latin typeface="Calibri" panose="020F0502020204030204" pitchFamily="34" charset="0"/>
                        </a:rPr>
                        <a:t>United Kingdom</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65.69</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40.45</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32.90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a:solidFill>
                            <a:srgbClr val="000000"/>
                          </a:solidFill>
                          <a:effectLst/>
                          <a:latin typeface="Calibri" panose="020F0502020204030204" pitchFamily="34" charset="0"/>
                        </a:rPr>
                        <a:t>26.32</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41.67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75.00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algn="r" fontAlgn="ctr"/>
                      <a:r>
                        <a:rPr lang="en-GB" sz="900" b="0" i="0" u="none" strike="noStrike" dirty="0">
                          <a:solidFill>
                            <a:srgbClr val="000000"/>
                          </a:solidFill>
                          <a:effectLst/>
                          <a:latin typeface="Calibri" panose="020F0502020204030204" pitchFamily="34" charset="0"/>
                        </a:rPr>
                        <a:t>76.11</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19"/>
                  </a:ext>
                </a:extLst>
              </a:tr>
              <a:tr h="174178">
                <a:tc>
                  <a:txBody>
                    <a:bodyPr/>
                    <a:lstStyle/>
                    <a:p>
                      <a:pPr algn="l" fontAlgn="ctr"/>
                      <a:r>
                        <a:rPr lang="en-GB" sz="900" b="0" i="0" u="none" strike="noStrike" dirty="0">
                          <a:solidFill>
                            <a:srgbClr val="000000"/>
                          </a:solidFill>
                          <a:effectLst/>
                          <a:latin typeface="Calibri" panose="020F0502020204030204" pitchFamily="34" charset="0"/>
                        </a:rPr>
                        <a:t>Liechtenstein</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33.33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45.83</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50.00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87.50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a:solidFill>
                            <a:srgbClr val="000000"/>
                          </a:solidFill>
                          <a:effectLst/>
                          <a:latin typeface="Calibri" panose="020F0502020204030204" pitchFamily="34" charset="0"/>
                        </a:rPr>
                        <a:t>100.00</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en-GB" sz="900" b="0" i="0" u="none" strike="noStrike" dirty="0">
                          <a:solidFill>
                            <a:srgbClr val="000000"/>
                          </a:solidFill>
                          <a:effectLst/>
                          <a:latin typeface="Calibri" panose="020F0502020204030204" pitchFamily="34" charset="0"/>
                        </a:rPr>
                        <a:t>66.67</a:t>
                      </a:r>
                    </a:p>
                  </a:txBody>
                  <a:tcPr marL="7683" marR="7683" marT="76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endParaRPr lang="en-GB" sz="900" b="0" i="0" u="none" strike="noStrike">
                        <a:solidFill>
                          <a:srgbClr val="000000"/>
                        </a:solidFill>
                        <a:effectLst/>
                        <a:latin typeface="Calibri" panose="020F0502020204030204" pitchFamily="34" charset="0"/>
                      </a:endParaRPr>
                    </a:p>
                  </a:txBody>
                  <a:tcPr marL="7683" marR="7683" marT="76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00" b="0" i="0" u="none" strike="noStrike">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dirty="0">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dirty="0">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dirty="0">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dirty="0">
                        <a:solidFill>
                          <a:srgbClr val="000000"/>
                        </a:solidFill>
                        <a:effectLst/>
                        <a:latin typeface="Calibri" panose="020F0502020204030204" pitchFamily="34" charset="0"/>
                      </a:endParaRPr>
                    </a:p>
                  </a:txBody>
                  <a:tcPr marL="7683" marR="7683" marT="768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0"/>
                  </a:ext>
                </a:extLst>
              </a:tr>
            </a:tbl>
          </a:graphicData>
        </a:graphic>
      </p:graphicFrame>
      <p:sp>
        <p:nvSpPr>
          <p:cNvPr id="17" name="Rectangle 16"/>
          <p:cNvSpPr/>
          <p:nvPr/>
        </p:nvSpPr>
        <p:spPr>
          <a:xfrm>
            <a:off x="312066" y="5589240"/>
            <a:ext cx="8519868" cy="338554"/>
          </a:xfrm>
          <a:prstGeom prst="rect">
            <a:avLst/>
          </a:prstGeom>
        </p:spPr>
        <p:txBody>
          <a:bodyPr wrap="square">
            <a:spAutoFit/>
          </a:bodyPr>
          <a:lstStyle/>
          <a:p>
            <a:r>
              <a:rPr lang="en-GB" sz="800" dirty="0"/>
              <a:t>Notes: Sorted by alphabetic order; LA = Legal autonomy, AC = Access, PS = Policy scope, PD = Political discretion, FA = Financial autonomy, OA = Organisational autonomy, NI = Non interference.</a:t>
            </a:r>
          </a:p>
        </p:txBody>
      </p:sp>
    </p:spTree>
    <p:extLst>
      <p:ext uri="{BB962C8B-B14F-4D97-AF65-F5344CB8AC3E}">
        <p14:creationId xmlns:p14="http://schemas.microsoft.com/office/powerpoint/2010/main" val="1030066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47D51-9A92-4A82-9173-4E0CE76E94D7}"/>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69E804F5-7C98-41A6-B9D0-9CE535B9A026}"/>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F5362B13-035D-4946-9AED-4BCF0201586D}"/>
              </a:ext>
            </a:extLst>
          </p:cNvPr>
          <p:cNvPicPr>
            <a:picLocks noChangeAspect="1"/>
          </p:cNvPicPr>
          <p:nvPr/>
        </p:nvPicPr>
        <p:blipFill>
          <a:blip r:embed="rId2"/>
          <a:stretch>
            <a:fillRect/>
          </a:stretch>
        </p:blipFill>
        <p:spPr>
          <a:xfrm>
            <a:off x="1691680" y="188640"/>
            <a:ext cx="5842155" cy="5445224"/>
          </a:xfrm>
          <a:prstGeom prst="rect">
            <a:avLst/>
          </a:prstGeom>
        </p:spPr>
      </p:pic>
    </p:spTree>
    <p:extLst>
      <p:ext uri="{BB962C8B-B14F-4D97-AF65-F5344CB8AC3E}">
        <p14:creationId xmlns:p14="http://schemas.microsoft.com/office/powerpoint/2010/main" val="13269810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B3DE5-103C-4499-BCBC-FB3229913A12}"/>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7CEFB004-F88D-42D4-8D11-91FCFCB3A92E}"/>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57F326B3-78B4-4DBB-BBE5-E330A65A9FCF}"/>
              </a:ext>
            </a:extLst>
          </p:cNvPr>
          <p:cNvPicPr>
            <a:picLocks noChangeAspect="1"/>
          </p:cNvPicPr>
          <p:nvPr/>
        </p:nvPicPr>
        <p:blipFill>
          <a:blip r:embed="rId2"/>
          <a:stretch>
            <a:fillRect/>
          </a:stretch>
        </p:blipFill>
        <p:spPr>
          <a:xfrm>
            <a:off x="557808" y="404664"/>
            <a:ext cx="8028384" cy="5198577"/>
          </a:xfrm>
          <a:prstGeom prst="rect">
            <a:avLst/>
          </a:prstGeom>
        </p:spPr>
      </p:pic>
    </p:spTree>
    <p:extLst>
      <p:ext uri="{BB962C8B-B14F-4D97-AF65-F5344CB8AC3E}">
        <p14:creationId xmlns:p14="http://schemas.microsoft.com/office/powerpoint/2010/main" val="245412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CD197-139D-42A6-9919-8A34AEF21C7D}"/>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4D25AC98-D12D-4988-BE58-FA01BDFF6678}"/>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2AB0D5D2-C4C7-4D92-BDBF-CDDC625BFD4F}"/>
              </a:ext>
            </a:extLst>
          </p:cNvPr>
          <p:cNvPicPr>
            <a:picLocks noChangeAspect="1"/>
          </p:cNvPicPr>
          <p:nvPr/>
        </p:nvPicPr>
        <p:blipFill>
          <a:blip r:embed="rId2"/>
          <a:stretch>
            <a:fillRect/>
          </a:stretch>
        </p:blipFill>
        <p:spPr>
          <a:xfrm>
            <a:off x="971600" y="188640"/>
            <a:ext cx="6912768" cy="5619150"/>
          </a:xfrm>
          <a:prstGeom prst="rect">
            <a:avLst/>
          </a:prstGeom>
        </p:spPr>
      </p:pic>
    </p:spTree>
    <p:extLst>
      <p:ext uri="{BB962C8B-B14F-4D97-AF65-F5344CB8AC3E}">
        <p14:creationId xmlns:p14="http://schemas.microsoft.com/office/powerpoint/2010/main" val="1729186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3ED8B-29BE-4B60-A25C-24F9FA59C2B4}"/>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B5B711DB-C7DF-42B6-A42E-53A4F281FBAA}"/>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10372F4D-FA47-4FBA-B535-9F82BA69DEE6}"/>
              </a:ext>
            </a:extLst>
          </p:cNvPr>
          <p:cNvPicPr>
            <a:picLocks noChangeAspect="1"/>
          </p:cNvPicPr>
          <p:nvPr/>
        </p:nvPicPr>
        <p:blipFill>
          <a:blip r:embed="rId2"/>
          <a:stretch>
            <a:fillRect/>
          </a:stretch>
        </p:blipFill>
        <p:spPr>
          <a:xfrm>
            <a:off x="121783" y="0"/>
            <a:ext cx="8900434" cy="6858000"/>
          </a:xfrm>
          <a:prstGeom prst="rect">
            <a:avLst/>
          </a:prstGeom>
        </p:spPr>
      </p:pic>
    </p:spTree>
    <p:extLst>
      <p:ext uri="{BB962C8B-B14F-4D97-AF65-F5344CB8AC3E}">
        <p14:creationId xmlns:p14="http://schemas.microsoft.com/office/powerpoint/2010/main" val="3949240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D2ED6-0BD1-43EE-9179-553B8816B414}"/>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BA56768E-B8B8-4AD9-BE92-34C68B6F81D4}"/>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4A011474-B77D-4072-9076-C61BB844499B}"/>
              </a:ext>
            </a:extLst>
          </p:cNvPr>
          <p:cNvPicPr>
            <a:picLocks noChangeAspect="1"/>
          </p:cNvPicPr>
          <p:nvPr/>
        </p:nvPicPr>
        <p:blipFill>
          <a:blip r:embed="rId2"/>
          <a:stretch>
            <a:fillRect/>
          </a:stretch>
        </p:blipFill>
        <p:spPr>
          <a:xfrm>
            <a:off x="1331640" y="166328"/>
            <a:ext cx="6893441" cy="6525344"/>
          </a:xfrm>
          <a:prstGeom prst="rect">
            <a:avLst/>
          </a:prstGeom>
        </p:spPr>
      </p:pic>
    </p:spTree>
    <p:extLst>
      <p:ext uri="{BB962C8B-B14F-4D97-AF65-F5344CB8AC3E}">
        <p14:creationId xmlns:p14="http://schemas.microsoft.com/office/powerpoint/2010/main" val="2459349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01F8D-7187-4994-9732-5143DF8CF747}"/>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EFF8D400-0CD3-4D51-99A4-FEDC700AD313}"/>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E11C3C8A-0B27-45B3-B73B-8C94FEE9CAE9}"/>
              </a:ext>
            </a:extLst>
          </p:cNvPr>
          <p:cNvPicPr>
            <a:picLocks noChangeAspect="1"/>
          </p:cNvPicPr>
          <p:nvPr/>
        </p:nvPicPr>
        <p:blipFill>
          <a:blip r:embed="rId2"/>
          <a:stretch>
            <a:fillRect/>
          </a:stretch>
        </p:blipFill>
        <p:spPr>
          <a:xfrm>
            <a:off x="0" y="260648"/>
            <a:ext cx="9144000" cy="5923643"/>
          </a:xfrm>
          <a:prstGeom prst="rect">
            <a:avLst/>
          </a:prstGeom>
        </p:spPr>
      </p:pic>
    </p:spTree>
    <p:extLst>
      <p:ext uri="{BB962C8B-B14F-4D97-AF65-F5344CB8AC3E}">
        <p14:creationId xmlns:p14="http://schemas.microsoft.com/office/powerpoint/2010/main" val="3236042385"/>
      </p:ext>
    </p:extLst>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UNilogo 2014</Template>
  <TotalTime>0</TotalTime>
  <Words>5245</Words>
  <Application>Microsoft Office PowerPoint</Application>
  <PresentationFormat>Bildschirmpräsentation (4:3)</PresentationFormat>
  <Paragraphs>1103</Paragraphs>
  <Slides>101</Slides>
  <Notes>26</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101</vt:i4>
      </vt:variant>
    </vt:vector>
  </HeadingPairs>
  <TitlesOfParts>
    <vt:vector size="110" baseType="lpstr">
      <vt:lpstr>Arial</vt:lpstr>
      <vt:lpstr>Arial Unicode MS</vt:lpstr>
      <vt:lpstr>Calibri</vt:lpstr>
      <vt:lpstr>Times</vt:lpstr>
      <vt:lpstr>Times New Roman</vt:lpstr>
      <vt:lpstr>trebuchet ms,arial,helvetica</vt:lpstr>
      <vt:lpstr>Verdana</vt:lpstr>
      <vt:lpstr>Wingdings</vt:lpstr>
      <vt:lpstr>Nouvelle présentation</vt:lpstr>
      <vt:lpstr>PowerPoint-Präsentation</vt:lpstr>
      <vt:lpstr>Intro</vt:lpstr>
      <vt:lpstr>Local autonomy</vt:lpstr>
      <vt:lpstr>Local Autonomy (LA), a Key Notion of Various Current Debates</vt:lpstr>
      <vt:lpstr>Frok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Ten of the following paragraphs have to be accepted</vt:lpstr>
      <vt:lpstr>About half the countries signed the Charter without any reservations. The most frequent reservations concern:</vt:lpstr>
      <vt:lpstr>PowerPoint-Präsentation</vt:lpstr>
      <vt:lpstr>PowerPoint-Präsentation</vt:lpstr>
      <vt:lpstr>Mandate and interest of the European Commission</vt:lpstr>
      <vt:lpstr>Background to the LAI project</vt:lpstr>
      <vt:lpstr>PowerPoint-Präsentation</vt:lpstr>
      <vt:lpstr>Hooghe et al.: Regional Authority Index</vt:lpstr>
      <vt:lpstr>Theoretical Concerns</vt:lpstr>
      <vt:lpstr>The Legalistic Approach and the “Old” Institutionalism</vt:lpstr>
      <vt:lpstr>The Functional Approach, Economic Theories and Politikverflechtung</vt:lpstr>
      <vt:lpstr>The Organisational Approach, Democracy and Governance</vt:lpstr>
      <vt:lpstr>The Politics Approach of Intergovernmental Relations and the Veto Players’ Theory</vt:lpstr>
      <vt:lpstr>PowerPoint-Präsentation</vt:lpstr>
      <vt:lpstr>Code Book: Self-rule Institutional Depth</vt:lpstr>
      <vt:lpstr>Policy Scope and Effective Political Discretion</vt:lpstr>
      <vt:lpstr>Fiscal autonomy, financial transfer system and Financial self-reliance</vt:lpstr>
      <vt:lpstr>Borrowing autonomy and Organisational autonomy</vt:lpstr>
      <vt:lpstr>Interactive rule: Legal protection, Administrative supervision and central or regional access</vt:lpstr>
      <vt:lpstr>Methodology</vt:lpstr>
      <vt:lpstr>Creating an Index of Local Autonomy</vt:lpstr>
      <vt:lpstr>PowerPoint-Präsentation</vt:lpstr>
      <vt:lpstr>Defining and Measuring LA</vt:lpstr>
      <vt:lpstr>Weighting</vt:lpstr>
      <vt:lpstr>PowerPoint-Präsentation</vt:lpstr>
      <vt:lpstr>Local Autonomy in Europe (2014)</vt:lpstr>
      <vt:lpstr>«Country Ranking 2014»</vt:lpstr>
      <vt:lpstr>Development of LA in Europe</vt:lpstr>
      <vt:lpstr>National Patterns of LA</vt:lpstr>
      <vt:lpstr>Patterns of LA</vt:lpstr>
      <vt:lpstr>And …</vt:lpstr>
      <vt:lpstr>Does local autonomy …</vt:lpstr>
      <vt:lpstr>Local autonomy and GDP_PPP</vt:lpstr>
      <vt:lpstr>Local autonomy and corruption</vt:lpstr>
      <vt:lpstr>Local autonomy and democracy</vt:lpstr>
      <vt:lpstr>Local autonomy and happyness</vt:lpstr>
      <vt:lpstr>Quite a few publications</vt:lpstr>
      <vt:lpstr>Conclusions and Perspectives</vt:lpstr>
      <vt:lpstr>LAI 2.0</vt:lpstr>
      <vt:lpstr>Problems</vt:lpstr>
      <vt:lpstr>No changes for</vt:lpstr>
      <vt:lpstr>Policy Scope and Effective Political Discretion</vt:lpstr>
      <vt:lpstr>Policy Scope</vt:lpstr>
      <vt:lpstr>Effective Political Discretion</vt:lpstr>
      <vt:lpstr>Organisational Autonomy</vt:lpstr>
      <vt:lpstr>Legal protection</vt:lpstr>
      <vt:lpstr>Change or coding?</vt:lpstr>
      <vt:lpstr>Finland: From 2 to 3</vt:lpstr>
      <vt:lpstr>Interactive rule</vt:lpstr>
      <vt:lpstr>PowerPoint-Präsentation</vt:lpstr>
      <vt:lpstr>7 Dimensions</vt:lpstr>
      <vt:lpstr>PowerPoint-Präsentation</vt:lpstr>
      <vt:lpstr>New countries LAI 2.0 (means 2015-2020)</vt:lpstr>
      <vt:lpstr>LAI 1.0 und 2.0 (2010-14 and 2015-2020)</vt:lpstr>
      <vt:lpstr>PowerPoint-Präsentation</vt:lpstr>
      <vt:lpstr>Additional questions (1)</vt:lpstr>
      <vt:lpstr>Additional questions</vt:lpstr>
      <vt:lpstr>PowerPoint-Präsentation</vt:lpstr>
      <vt:lpstr>Additional problems</vt:lpstr>
      <vt:lpstr>26 cantons and 2172 municipalities</vt:lpstr>
      <vt:lpstr>PowerPoint-Präsentation</vt:lpstr>
      <vt:lpstr>Autonomy and diversity instead of equality of living conditions</vt:lpstr>
      <vt:lpstr>Confederation, cantons and municipalities: the three levels of the state</vt:lpstr>
      <vt:lpstr>PowerPoint-Präsentation</vt:lpstr>
      <vt:lpstr>Tasks of Swiss municipalities</vt:lpstr>
      <vt:lpstr>The three components of a public tasks</vt:lpstr>
      <vt:lpstr>Central-local relations: problems</vt:lpstr>
      <vt:lpstr>How are the different tasks and rolls allocated to the different levels?</vt:lpstr>
      <vt:lpstr>Different forms of «cooperation»</vt:lpstr>
      <vt:lpstr>Multi-level governance</vt:lpstr>
      <vt:lpstr>Enquêtes auprès des secrétaires communaux (1988, 1994, 1998                       et 2005, 2009)</vt:lpstr>
      <vt:lpstr>Autonomie selon la taille de la commune</vt:lpstr>
      <vt:lpstr>Questions and Discussion</vt:lpstr>
      <vt:lpstr>A codebook inspired to some extent by the RAI</vt:lpstr>
      <vt:lpstr>PowerPoint-Präsentation</vt:lpstr>
      <vt:lpstr>PowerPoint-Präsentation</vt:lpstr>
      <vt:lpstr>PowerPoint-Präsentation</vt:lpstr>
      <vt:lpstr>PowerPoint-Präsentation</vt:lpstr>
      <vt:lpstr>Appendix II) Ranking LAI 2014 and changes between 1990 and 2014</vt:lpstr>
      <vt:lpstr>Appendix III) Ranking LAI 2014 – Seven constitutive dimensions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IDHEAP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institutionnelle de l’administration cantonale</dc:title>
  <dc:creator>Service Informatique</dc:creator>
  <cp:lastModifiedBy>Andreas Ladner</cp:lastModifiedBy>
  <cp:revision>372</cp:revision>
  <cp:lastPrinted>2019-07-05T10:12:55Z</cp:lastPrinted>
  <dcterms:created xsi:type="dcterms:W3CDTF">2002-03-07T14:06:24Z</dcterms:created>
  <dcterms:modified xsi:type="dcterms:W3CDTF">2021-09-22T07:44:01Z</dcterms:modified>
</cp:coreProperties>
</file>