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sldIdLst>
    <p:sldId id="258" r:id="rId2"/>
    <p:sldId id="327" r:id="rId3"/>
    <p:sldId id="328" r:id="rId4"/>
    <p:sldId id="329" r:id="rId5"/>
    <p:sldId id="332" r:id="rId6"/>
    <p:sldId id="333" r:id="rId7"/>
    <p:sldId id="334" r:id="rId8"/>
    <p:sldId id="335" r:id="rId9"/>
    <p:sldId id="336" r:id="rId10"/>
    <p:sldId id="493" r:id="rId11"/>
    <p:sldId id="337" r:id="rId12"/>
    <p:sldId id="338" r:id="rId13"/>
    <p:sldId id="340" r:id="rId14"/>
    <p:sldId id="341" r:id="rId15"/>
    <p:sldId id="342" r:id="rId16"/>
    <p:sldId id="343" r:id="rId17"/>
    <p:sldId id="345" r:id="rId18"/>
    <p:sldId id="346" r:id="rId19"/>
    <p:sldId id="347" r:id="rId20"/>
    <p:sldId id="348" r:id="rId21"/>
    <p:sldId id="349" r:id="rId22"/>
    <p:sldId id="350" r:id="rId23"/>
    <p:sldId id="360" r:id="rId24"/>
    <p:sldId id="359" r:id="rId25"/>
    <p:sldId id="361" r:id="rId26"/>
    <p:sldId id="363" r:id="rId27"/>
    <p:sldId id="364" r:id="rId28"/>
    <p:sldId id="365" r:id="rId29"/>
    <p:sldId id="366" r:id="rId30"/>
    <p:sldId id="367" r:id="rId31"/>
    <p:sldId id="368" r:id="rId32"/>
    <p:sldId id="369" r:id="rId33"/>
    <p:sldId id="371" r:id="rId34"/>
    <p:sldId id="372" r:id="rId35"/>
    <p:sldId id="374" r:id="rId36"/>
    <p:sldId id="375" r:id="rId37"/>
    <p:sldId id="376" r:id="rId38"/>
    <p:sldId id="480" r:id="rId39"/>
    <p:sldId id="379" r:id="rId40"/>
    <p:sldId id="380" r:id="rId41"/>
    <p:sldId id="381" r:id="rId42"/>
    <p:sldId id="382" r:id="rId43"/>
    <p:sldId id="386" r:id="rId44"/>
    <p:sldId id="392" r:id="rId45"/>
    <p:sldId id="491" r:id="rId46"/>
    <p:sldId id="492" r:id="rId47"/>
    <p:sldId id="391" r:id="rId48"/>
    <p:sldId id="393" r:id="rId49"/>
    <p:sldId id="389" r:id="rId50"/>
    <p:sldId id="390" r:id="rId51"/>
    <p:sldId id="396" r:id="rId52"/>
    <p:sldId id="397" r:id="rId53"/>
    <p:sldId id="398" r:id="rId54"/>
    <p:sldId id="399" r:id="rId55"/>
    <p:sldId id="400" r:id="rId56"/>
    <p:sldId id="401" r:id="rId57"/>
    <p:sldId id="402" r:id="rId58"/>
    <p:sldId id="490" r:id="rId59"/>
    <p:sldId id="487" r:id="rId60"/>
    <p:sldId id="488" r:id="rId61"/>
    <p:sldId id="489" r:id="rId62"/>
  </p:sldIdLst>
  <p:sldSz cx="9144000" cy="6858000" type="screen4x3"/>
  <p:notesSz cx="6858000" cy="9144000"/>
  <p:defaultTextStyle>
    <a:defPPr>
      <a:defRPr lang="fr-CH"/>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Standardabschnitt" id="{A42A43DA-1AD7-4B3C-8F8D-1FDC752E44EE}">
          <p14:sldIdLst>
            <p14:sldId id="258"/>
            <p14:sldId id="327"/>
            <p14:sldId id="328"/>
            <p14:sldId id="329"/>
            <p14:sldId id="332"/>
            <p14:sldId id="333"/>
            <p14:sldId id="334"/>
            <p14:sldId id="335"/>
            <p14:sldId id="336"/>
            <p14:sldId id="493"/>
            <p14:sldId id="337"/>
            <p14:sldId id="338"/>
            <p14:sldId id="340"/>
            <p14:sldId id="341"/>
            <p14:sldId id="342"/>
            <p14:sldId id="343"/>
            <p14:sldId id="345"/>
            <p14:sldId id="346"/>
            <p14:sldId id="347"/>
            <p14:sldId id="348"/>
            <p14:sldId id="349"/>
            <p14:sldId id="350"/>
            <p14:sldId id="360"/>
            <p14:sldId id="359"/>
            <p14:sldId id="361"/>
            <p14:sldId id="363"/>
            <p14:sldId id="364"/>
            <p14:sldId id="365"/>
            <p14:sldId id="366"/>
            <p14:sldId id="367"/>
            <p14:sldId id="368"/>
            <p14:sldId id="369"/>
            <p14:sldId id="371"/>
            <p14:sldId id="372"/>
            <p14:sldId id="374"/>
            <p14:sldId id="375"/>
            <p14:sldId id="376"/>
            <p14:sldId id="480"/>
            <p14:sldId id="379"/>
            <p14:sldId id="380"/>
            <p14:sldId id="381"/>
            <p14:sldId id="382"/>
            <p14:sldId id="386"/>
            <p14:sldId id="392"/>
            <p14:sldId id="491"/>
            <p14:sldId id="492"/>
            <p14:sldId id="391"/>
            <p14:sldId id="393"/>
            <p14:sldId id="389"/>
            <p14:sldId id="390"/>
            <p14:sldId id="396"/>
            <p14:sldId id="397"/>
            <p14:sldId id="398"/>
            <p14:sldId id="399"/>
            <p14:sldId id="400"/>
            <p14:sldId id="401"/>
            <p14:sldId id="402"/>
            <p14:sldId id="490"/>
            <p14:sldId id="487"/>
            <p14:sldId id="488"/>
            <p14:sldId id="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223"/>
    <a:srgbClr val="8A7264"/>
    <a:srgbClr val="46A186"/>
    <a:srgbClr val="776FA8"/>
    <a:srgbClr val="ABABAB"/>
    <a:srgbClr val="B58F17"/>
    <a:srgbClr val="8ABE18"/>
    <a:srgbClr val="BE5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5251" autoAdjust="0"/>
  </p:normalViewPr>
  <p:slideViewPr>
    <p:cSldViewPr>
      <p:cViewPr varScale="1">
        <p:scale>
          <a:sx n="51" d="100"/>
          <a:sy n="51" d="100"/>
        </p:scale>
        <p:origin x="1071" y="165"/>
      </p:cViewPr>
      <p:guideLst>
        <p:guide orient="horz" pos="2160"/>
        <p:guide pos="2880"/>
      </p:guideLst>
    </p:cSldViewPr>
  </p:slideViewPr>
  <p:notesTextViewPr>
    <p:cViewPr>
      <p:scale>
        <a:sx n="1" d="1"/>
        <a:sy n="1" d="1"/>
      </p:scale>
      <p:origin x="0" y="0"/>
    </p:cViewPr>
  </p:notesTextViewPr>
  <p:sorterViewPr>
    <p:cViewPr>
      <p:scale>
        <a:sx n="66" d="100"/>
        <a:sy n="66" d="100"/>
      </p:scale>
      <p:origin x="0" y="-894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fr-FR"/>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fr-F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fr-FR"/>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C959802-D56C-4578-9B3C-3C902232936E}" type="slidenum">
              <a:rPr lang="fr-FR" altLang="fr-FR"/>
              <a:pPr>
                <a:defRPr/>
              </a:pPr>
              <a:t>‹Nr.›</a:t>
            </a:fld>
            <a:endParaRPr lang="fr-FR" altLang="fr-FR"/>
          </a:p>
        </p:txBody>
      </p:sp>
    </p:spTree>
    <p:extLst>
      <p:ext uri="{BB962C8B-B14F-4D97-AF65-F5344CB8AC3E}">
        <p14:creationId xmlns:p14="http://schemas.microsoft.com/office/powerpoint/2010/main" val="1938992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e.wikipedia.org/wiki/Wirtschaftspolitik" TargetMode="External"/><Relationship Id="rId7" Type="http://schemas.openxmlformats.org/officeDocument/2006/relationships/hyperlink" Target="http://de.wikipedia.org/wiki/Thatcherismu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de.wikipedia.org/wiki/Margaret_Thatcher" TargetMode="External"/><Relationship Id="rId5" Type="http://schemas.openxmlformats.org/officeDocument/2006/relationships/hyperlink" Target="http://de.wikipedia.org/wiki/Angebotspolitik" TargetMode="External"/><Relationship Id="rId4" Type="http://schemas.openxmlformats.org/officeDocument/2006/relationships/hyperlink" Target="http://de.wikipedia.org/wiki/Ronald_Reaga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0A918122-32F0-4466-964E-C981A17668FC}" type="slidenum">
              <a:rPr lang="fr-FR" altLang="fr-FR" sz="1200"/>
              <a:pPr/>
              <a:t>1</a:t>
            </a:fld>
            <a:endParaRPr lang="fr-FR" altLang="fr-FR"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altLang="fr-FR" dirty="0" smtClean="0"/>
          </a:p>
        </p:txBody>
      </p:sp>
    </p:spTree>
    <p:extLst>
      <p:ext uri="{BB962C8B-B14F-4D97-AF65-F5344CB8AC3E}">
        <p14:creationId xmlns:p14="http://schemas.microsoft.com/office/powerpoint/2010/main" val="308521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E518BD27-6406-4E03-8D37-8D09162F5355}" type="slidenum">
              <a:rPr lang="fr-FR" altLang="de-DE" sz="1100">
                <a:latin typeface="Times New Roman" panose="02020603050405020304" pitchFamily="18" charset="0"/>
              </a:rPr>
              <a:pPr/>
              <a:t>11</a:t>
            </a:fld>
            <a:endParaRPr lang="fr-FR" altLang="de-DE" sz="11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12096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481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8BD72322-7DD1-481E-90DA-0F7F6B6B416C}" type="slidenum">
              <a:rPr lang="fr-FR" altLang="de-DE" sz="1100">
                <a:latin typeface="Times New Roman" panose="02020603050405020304" pitchFamily="18" charset="0"/>
              </a:rPr>
              <a:pPr/>
              <a:t>12</a:t>
            </a:fld>
            <a:endParaRPr lang="fr-FR" altLang="de-DE" sz="1100">
              <a:latin typeface="Times New Roman" panose="02020603050405020304" pitchFamily="18" charset="0"/>
            </a:endParaRPr>
          </a:p>
        </p:txBody>
      </p:sp>
    </p:spTree>
    <p:extLst>
      <p:ext uri="{BB962C8B-B14F-4D97-AF65-F5344CB8AC3E}">
        <p14:creationId xmlns:p14="http://schemas.microsoft.com/office/powerpoint/2010/main" val="60288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AEC4B2F6-CAC4-4B7B-90B3-BCB3967FB3D6}" type="slidenum">
              <a:rPr lang="fr-FR" altLang="de-DE" sz="1100">
                <a:latin typeface="Times New Roman" panose="02020603050405020304" pitchFamily="18" charset="0"/>
              </a:rPr>
              <a:pPr/>
              <a:t>13</a:t>
            </a:fld>
            <a:endParaRPr lang="fr-FR" altLang="de-DE" sz="11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02991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512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5E5E6593-2FB8-417E-AD9F-B120701C58F2}" type="slidenum">
              <a:rPr lang="fr-FR" altLang="de-DE" sz="1100">
                <a:latin typeface="Times New Roman" panose="02020603050405020304" pitchFamily="18" charset="0"/>
              </a:rPr>
              <a:pPr/>
              <a:t>14</a:t>
            </a:fld>
            <a:endParaRPr lang="fr-FR" altLang="de-DE" sz="1100">
              <a:latin typeface="Times New Roman" panose="02020603050405020304" pitchFamily="18" charset="0"/>
            </a:endParaRPr>
          </a:p>
        </p:txBody>
      </p:sp>
    </p:spTree>
    <p:extLst>
      <p:ext uri="{BB962C8B-B14F-4D97-AF65-F5344CB8AC3E}">
        <p14:creationId xmlns:p14="http://schemas.microsoft.com/office/powerpoint/2010/main" val="30224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58E98406-11F4-4815-A32F-E703641EA692}" type="slidenum">
              <a:rPr lang="fr-FR" altLang="de-DE" sz="1100">
                <a:latin typeface="Times New Roman" panose="02020603050405020304" pitchFamily="18" charset="0"/>
              </a:rPr>
              <a:pPr/>
              <a:t>15</a:t>
            </a:fld>
            <a:endParaRPr lang="fr-FR" altLang="de-DE" sz="11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26711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532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Times" panose="02020603060405020304" pitchFamily="18" charset="0"/>
              </a:defRPr>
            </a:lvl1pPr>
            <a:lvl2pPr marL="769938" indent="-295275" defTabSz="944563">
              <a:defRPr sz="2400">
                <a:solidFill>
                  <a:schemeClr val="tx1"/>
                </a:solidFill>
                <a:latin typeface="Times" panose="02020603060405020304" pitchFamily="18" charset="0"/>
              </a:defRPr>
            </a:lvl2pPr>
            <a:lvl3pPr marL="1184275" indent="-236538" defTabSz="944563">
              <a:defRPr sz="2400">
                <a:solidFill>
                  <a:schemeClr val="tx1"/>
                </a:solidFill>
                <a:latin typeface="Times" panose="02020603060405020304" pitchFamily="18" charset="0"/>
              </a:defRPr>
            </a:lvl3pPr>
            <a:lvl4pPr marL="1657350" indent="-236538" defTabSz="944563">
              <a:defRPr sz="2400">
                <a:solidFill>
                  <a:schemeClr val="tx1"/>
                </a:solidFill>
                <a:latin typeface="Times" panose="02020603060405020304" pitchFamily="18" charset="0"/>
              </a:defRPr>
            </a:lvl4pPr>
            <a:lvl5pPr marL="2132013" indent="-236538" defTabSz="944563">
              <a:defRPr sz="2400">
                <a:solidFill>
                  <a:schemeClr val="tx1"/>
                </a:solidFill>
                <a:latin typeface="Times" panose="02020603060405020304" pitchFamily="18" charset="0"/>
              </a:defRPr>
            </a:lvl5pPr>
            <a:lvl6pPr marL="2589213" indent="-236538" algn="r" defTabSz="944563" eaLnBrk="0" fontAlgn="base" hangingPunct="0">
              <a:spcBef>
                <a:spcPct val="0"/>
              </a:spcBef>
              <a:spcAft>
                <a:spcPct val="0"/>
              </a:spcAft>
              <a:defRPr sz="2400">
                <a:solidFill>
                  <a:schemeClr val="tx1"/>
                </a:solidFill>
                <a:latin typeface="Times" panose="02020603060405020304" pitchFamily="18" charset="0"/>
              </a:defRPr>
            </a:lvl6pPr>
            <a:lvl7pPr marL="3046413" indent="-236538" algn="r" defTabSz="944563" eaLnBrk="0" fontAlgn="base" hangingPunct="0">
              <a:spcBef>
                <a:spcPct val="0"/>
              </a:spcBef>
              <a:spcAft>
                <a:spcPct val="0"/>
              </a:spcAft>
              <a:defRPr sz="2400">
                <a:solidFill>
                  <a:schemeClr val="tx1"/>
                </a:solidFill>
                <a:latin typeface="Times" panose="02020603060405020304" pitchFamily="18" charset="0"/>
              </a:defRPr>
            </a:lvl7pPr>
            <a:lvl8pPr marL="3503613" indent="-236538" algn="r" defTabSz="944563" eaLnBrk="0" fontAlgn="base" hangingPunct="0">
              <a:spcBef>
                <a:spcPct val="0"/>
              </a:spcBef>
              <a:spcAft>
                <a:spcPct val="0"/>
              </a:spcAft>
              <a:defRPr sz="2400">
                <a:solidFill>
                  <a:schemeClr val="tx1"/>
                </a:solidFill>
                <a:latin typeface="Times" panose="02020603060405020304" pitchFamily="18" charset="0"/>
              </a:defRPr>
            </a:lvl8pPr>
            <a:lvl9pPr marL="3960813" indent="-236538" algn="r" defTabSz="944563" eaLnBrk="0" fontAlgn="base" hangingPunct="0">
              <a:spcBef>
                <a:spcPct val="0"/>
              </a:spcBef>
              <a:spcAft>
                <a:spcPct val="0"/>
              </a:spcAft>
              <a:defRPr sz="2400">
                <a:solidFill>
                  <a:schemeClr val="tx1"/>
                </a:solidFill>
                <a:latin typeface="Times" panose="02020603060405020304" pitchFamily="18" charset="0"/>
              </a:defRPr>
            </a:lvl9pPr>
          </a:lstStyle>
          <a:p>
            <a:fld id="{1C528ADC-0028-4917-BE48-DD596F2BDF4D}" type="slidenum">
              <a:rPr lang="fr-FR" altLang="de-DE" sz="1200">
                <a:latin typeface="Times New Roman" panose="02020603050405020304" pitchFamily="18" charset="0"/>
              </a:rPr>
              <a:pPr/>
              <a:t>16</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241095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panose="02020603060405020304" pitchFamily="18" charset="0"/>
              </a:defRPr>
            </a:lvl1pPr>
            <a:lvl2pPr marL="769938" indent="-295275" defTabSz="950913">
              <a:defRPr sz="2400">
                <a:solidFill>
                  <a:schemeClr val="tx1"/>
                </a:solidFill>
                <a:latin typeface="Times" panose="02020603060405020304" pitchFamily="18" charset="0"/>
              </a:defRPr>
            </a:lvl2pPr>
            <a:lvl3pPr marL="1184275" indent="-236538" defTabSz="950913">
              <a:defRPr sz="2400">
                <a:solidFill>
                  <a:schemeClr val="tx1"/>
                </a:solidFill>
                <a:latin typeface="Times" panose="02020603060405020304" pitchFamily="18" charset="0"/>
              </a:defRPr>
            </a:lvl3pPr>
            <a:lvl4pPr marL="1657350" indent="-236538" defTabSz="950913">
              <a:defRPr sz="2400">
                <a:solidFill>
                  <a:schemeClr val="tx1"/>
                </a:solidFill>
                <a:latin typeface="Times" panose="02020603060405020304" pitchFamily="18" charset="0"/>
              </a:defRPr>
            </a:lvl4pPr>
            <a:lvl5pPr marL="2132013" indent="-236538" defTabSz="950913">
              <a:defRPr sz="2400">
                <a:solidFill>
                  <a:schemeClr val="tx1"/>
                </a:solidFill>
                <a:latin typeface="Times" panose="02020603060405020304" pitchFamily="18" charset="0"/>
              </a:defRPr>
            </a:lvl5pPr>
            <a:lvl6pPr marL="2589213" indent="-236538" algn="r" defTabSz="950913" eaLnBrk="0" fontAlgn="base" hangingPunct="0">
              <a:spcBef>
                <a:spcPct val="0"/>
              </a:spcBef>
              <a:spcAft>
                <a:spcPct val="0"/>
              </a:spcAft>
              <a:defRPr sz="2400">
                <a:solidFill>
                  <a:schemeClr val="tx1"/>
                </a:solidFill>
                <a:latin typeface="Times" panose="02020603060405020304" pitchFamily="18" charset="0"/>
              </a:defRPr>
            </a:lvl6pPr>
            <a:lvl7pPr marL="3046413" indent="-236538" algn="r" defTabSz="950913" eaLnBrk="0" fontAlgn="base" hangingPunct="0">
              <a:spcBef>
                <a:spcPct val="0"/>
              </a:spcBef>
              <a:spcAft>
                <a:spcPct val="0"/>
              </a:spcAft>
              <a:defRPr sz="2400">
                <a:solidFill>
                  <a:schemeClr val="tx1"/>
                </a:solidFill>
                <a:latin typeface="Times" panose="02020603060405020304" pitchFamily="18" charset="0"/>
              </a:defRPr>
            </a:lvl7pPr>
            <a:lvl8pPr marL="3503613" indent="-236538" algn="r" defTabSz="950913" eaLnBrk="0" fontAlgn="base" hangingPunct="0">
              <a:spcBef>
                <a:spcPct val="0"/>
              </a:spcBef>
              <a:spcAft>
                <a:spcPct val="0"/>
              </a:spcAft>
              <a:defRPr sz="2400">
                <a:solidFill>
                  <a:schemeClr val="tx1"/>
                </a:solidFill>
                <a:latin typeface="Times" panose="02020603060405020304" pitchFamily="18" charset="0"/>
              </a:defRPr>
            </a:lvl8pPr>
            <a:lvl9pPr marL="3960813" indent="-236538" algn="r" defTabSz="950913" eaLnBrk="0" fontAlgn="base" hangingPunct="0">
              <a:spcBef>
                <a:spcPct val="0"/>
              </a:spcBef>
              <a:spcAft>
                <a:spcPct val="0"/>
              </a:spcAft>
              <a:defRPr sz="2400">
                <a:solidFill>
                  <a:schemeClr val="tx1"/>
                </a:solidFill>
                <a:latin typeface="Times" panose="02020603060405020304" pitchFamily="18" charset="0"/>
              </a:defRPr>
            </a:lvl9pPr>
          </a:lstStyle>
          <a:p>
            <a:fld id="{06E5A07D-B58B-4567-93D6-FA11F4AF12D1}" type="slidenum">
              <a:rPr lang="fr-FR" altLang="de-DE" sz="1200">
                <a:latin typeface="Times New Roman" panose="02020603050405020304" pitchFamily="18" charset="0"/>
              </a:rPr>
              <a:pPr/>
              <a:t>17</a:t>
            </a:fld>
            <a:endParaRPr lang="fr-FR" altLang="de-DE" sz="12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3346450" y="531813"/>
            <a:ext cx="3551238" cy="2663825"/>
          </a:xfrm>
          <a:ln/>
        </p:spPr>
      </p:sp>
      <p:sp>
        <p:nvSpPr>
          <p:cNvPr id="55300" name="Rectangle 3"/>
          <p:cNvSpPr>
            <a:spLocks noGrp="1" noChangeArrowheads="1"/>
          </p:cNvSpPr>
          <p:nvPr>
            <p:ph type="body" idx="1"/>
          </p:nvPr>
        </p:nvSpPr>
        <p:spPr>
          <a:xfrm>
            <a:off x="1023938" y="3371850"/>
            <a:ext cx="818673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mtClean="0"/>
              <a:t>13 Kantone</a:t>
            </a:r>
          </a:p>
          <a:p>
            <a:pPr eaLnBrk="1" hangingPunct="1"/>
            <a:r>
              <a:rPr lang="de-CH" altLang="de-DE" smtClean="0"/>
              <a:t>Zugewandte Orte: GE, GR, VS, NE</a:t>
            </a:r>
          </a:p>
          <a:p>
            <a:pPr eaLnBrk="1" hangingPunct="1"/>
            <a:r>
              <a:rPr lang="de-CH" altLang="de-DE" smtClean="0"/>
              <a:t>Untertanengebiete: VD, AG, TG TI</a:t>
            </a:r>
            <a:endParaRPr lang="de-DE" altLang="de-DE" smtClean="0"/>
          </a:p>
        </p:txBody>
      </p:sp>
    </p:spTree>
    <p:extLst>
      <p:ext uri="{BB962C8B-B14F-4D97-AF65-F5344CB8AC3E}">
        <p14:creationId xmlns:p14="http://schemas.microsoft.com/office/powerpoint/2010/main" val="844116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D521203D-D61C-4CB7-B022-E0E3F0D2E076}" type="slidenum">
              <a:rPr lang="fr-FR" altLang="de-DE" sz="1200">
                <a:latin typeface="Times New Roman" panose="02020603050405020304" pitchFamily="18" charset="0"/>
              </a:rPr>
              <a:pPr/>
              <a:t>18</a:t>
            </a:fld>
            <a:endParaRPr lang="fr-FR" altLang="de-DE" sz="120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xfrm>
            <a:off x="3021013" y="531813"/>
            <a:ext cx="2387600" cy="1790700"/>
          </a:xfrm>
          <a:ln/>
        </p:spPr>
      </p:sp>
      <p:sp>
        <p:nvSpPr>
          <p:cNvPr id="56324" name="Rectangle 3"/>
          <p:cNvSpPr>
            <a:spLocks noGrp="1" noChangeArrowheads="1"/>
          </p:cNvSpPr>
          <p:nvPr>
            <p:ph type="body" idx="1"/>
          </p:nvPr>
        </p:nvSpPr>
        <p:spPr>
          <a:xfrm>
            <a:off x="969963" y="2517775"/>
            <a:ext cx="8185150"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mtClean="0"/>
              <a:t>Konfliktpunkte:</a:t>
            </a:r>
          </a:p>
          <a:p>
            <a:pPr eaLnBrk="1" hangingPunct="1">
              <a:buFontTx/>
              <a:buChar char="-"/>
            </a:pPr>
            <a:r>
              <a:rPr lang="de-CH" altLang="de-DE" smtClean="0"/>
              <a:t>Religionsfrage</a:t>
            </a:r>
          </a:p>
          <a:p>
            <a:pPr eaLnBrk="1" hangingPunct="1">
              <a:buFontTx/>
              <a:buChar char="-"/>
            </a:pPr>
            <a:r>
              <a:rPr lang="de-CH" altLang="de-DE" smtClean="0"/>
              <a:t>freischärlerische Truppen, die den Kanton Luzern von seiner konservativen Regierung befreien wollte</a:t>
            </a:r>
          </a:p>
          <a:p>
            <a:pPr eaLnBrk="1" hangingPunct="1">
              <a:buFontTx/>
              <a:buChar char="-"/>
            </a:pPr>
            <a:endParaRPr lang="de-CH" altLang="de-DE" smtClean="0"/>
          </a:p>
          <a:p>
            <a:pPr eaLnBrk="1" hangingPunct="1"/>
            <a:r>
              <a:rPr lang="de-CH" altLang="de-DE" smtClean="0"/>
              <a:t>1845 schlossen sich die katholischen Kantone zur Vertretung ihrer gemeinsamen Interessen im Sonderbund zusammen. Zudem suchten sie die aussenpolitische Unterstützung von Österreich, Frankreich und Sardien.</a:t>
            </a:r>
          </a:p>
          <a:p>
            <a:pPr eaLnBrk="1" hangingPunct="1"/>
            <a:endParaRPr lang="de-CH" altLang="de-DE" smtClean="0"/>
          </a:p>
          <a:p>
            <a:pPr eaLnBrk="1" hangingPunct="1"/>
            <a:r>
              <a:rPr lang="de-CH" altLang="de-DE" smtClean="0"/>
              <a:t>Nach erfolglosen Versuchen zur Änderung des Bündnisses von 1815 verliessen sie 1846 die Tagsatzung. Dies wurde als Sezession ausgelegt. Die protestantischen Kantonen intervenierten mit Truppen.</a:t>
            </a:r>
          </a:p>
          <a:p>
            <a:pPr eaLnBrk="1" hangingPunct="1"/>
            <a:endParaRPr lang="de-CH" altLang="de-DE" smtClean="0"/>
          </a:p>
          <a:p>
            <a:pPr eaLnBrk="1" hangingPunct="1"/>
            <a:r>
              <a:rPr lang="de-CH" altLang="de-DE" smtClean="0"/>
              <a:t>Nach 26 Kampftagen mit etwa hundert Toten waren die Sonderbundskantone besiegt.</a:t>
            </a:r>
          </a:p>
          <a:p>
            <a:pPr eaLnBrk="1" hangingPunct="1"/>
            <a:endParaRPr lang="de-CH" altLang="de-DE" smtClean="0"/>
          </a:p>
          <a:p>
            <a:pPr eaLnBrk="1" hangingPunct="1"/>
            <a:r>
              <a:rPr lang="de-CH" altLang="de-DE" smtClean="0"/>
              <a:t>Für die siegreichen Freisinnigen war der Weg nun frei </a:t>
            </a:r>
          </a:p>
          <a:p>
            <a:pPr eaLnBrk="1" hangingPunct="1">
              <a:buFontTx/>
              <a:buChar char="-"/>
            </a:pPr>
            <a:r>
              <a:rPr lang="de-CH" altLang="de-DE" smtClean="0"/>
              <a:t>für die Einrichtung eines schweizerischen Bundesstaat, an welchen die 25 Kantone einen Teil der Hoheitsrechte abtraten.</a:t>
            </a:r>
          </a:p>
          <a:p>
            <a:pPr eaLnBrk="1" hangingPunct="1">
              <a:buFontTx/>
              <a:buChar char="-"/>
            </a:pPr>
            <a:r>
              <a:rPr lang="de-CH" altLang="de-DE" smtClean="0"/>
              <a:t>Für eine Aufgabenteilung zwischen Bund und Kantonen, wobei ersterer für die Wahrung der Unabhängigkeit und die Förderung der gemeinsamen Wohlfahrt verantwortlich war</a:t>
            </a:r>
          </a:p>
          <a:p>
            <a:pPr eaLnBrk="1" hangingPunct="1">
              <a:buFontTx/>
              <a:buChar char="-"/>
            </a:pPr>
            <a:r>
              <a:rPr lang="de-CH" altLang="de-DE" smtClean="0"/>
              <a:t>Das Prinzip des Föderalismus, das in Angelegenheiten des Bundes jedem Gliedstaat eine gleiche Stimme einräumte</a:t>
            </a:r>
          </a:p>
          <a:p>
            <a:pPr eaLnBrk="1" hangingPunct="1">
              <a:buFontTx/>
              <a:buChar char="-"/>
            </a:pPr>
            <a:r>
              <a:rPr lang="de-CH" altLang="de-DE" smtClean="0"/>
              <a:t>Für die Einrichtung einer gemeinsamen demokratischen Grundordnung mit Exekutive und eigenem Parlament, mit Grundrechten, Gewaltentrennung und freien Wahlen, deren Minimalanforderungen für alle Kantone als verbindlich erklärt wurden.</a:t>
            </a:r>
            <a:endParaRPr lang="de-DE" altLang="de-DE" smtClean="0"/>
          </a:p>
        </p:txBody>
      </p:sp>
    </p:spTree>
    <p:extLst>
      <p:ext uri="{BB962C8B-B14F-4D97-AF65-F5344CB8AC3E}">
        <p14:creationId xmlns:p14="http://schemas.microsoft.com/office/powerpoint/2010/main" val="152005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DB48BDD0-7B5F-4A2A-A3B3-F1495FBE0BBD}" type="slidenum">
              <a:rPr lang="fr-FR" altLang="de-DE" sz="1200">
                <a:latin typeface="Times New Roman" panose="02020603050405020304" pitchFamily="18" charset="0"/>
              </a:rPr>
              <a:pPr/>
              <a:t>19</a:t>
            </a:fld>
            <a:endParaRPr lang="fr-FR" altLang="de-DE" sz="120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3346450" y="531813"/>
            <a:ext cx="3551238" cy="2663825"/>
          </a:xfrm>
          <a:ln/>
        </p:spPr>
      </p:sp>
      <p:sp>
        <p:nvSpPr>
          <p:cNvPr id="57348" name="Rectangle 3"/>
          <p:cNvSpPr>
            <a:spLocks noGrp="1" noChangeArrowheads="1"/>
          </p:cNvSpPr>
          <p:nvPr>
            <p:ph type="body" idx="1"/>
          </p:nvPr>
        </p:nvSpPr>
        <p:spPr>
          <a:xfrm>
            <a:off x="1023938" y="3371850"/>
            <a:ext cx="818673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mtClean="0"/>
              <a:t>Der Verfassungsvorschlag wurde 1848 der Volksabstimmung unterbreitet. </a:t>
            </a:r>
          </a:p>
          <a:p>
            <a:pPr eaLnBrk="1" hangingPunct="1"/>
            <a:endParaRPr lang="de-CH" altLang="de-DE" smtClean="0"/>
          </a:p>
          <a:p>
            <a:pPr eaLnBrk="1" hangingPunct="1"/>
            <a:r>
              <a:rPr lang="de-CH" altLang="de-DE" smtClean="0"/>
              <a:t>Gabe es hier nicht einen Trick? -&gt; Linder, S. 29.</a:t>
            </a:r>
          </a:p>
          <a:p>
            <a:pPr eaLnBrk="1" hangingPunct="1"/>
            <a:endParaRPr lang="de-CH" altLang="de-DE" smtClean="0"/>
          </a:p>
          <a:p>
            <a:pPr eaLnBrk="1" hangingPunct="1"/>
            <a:r>
              <a:rPr lang="de-CH" altLang="de-DE" smtClean="0"/>
              <a:t>Da es noch kein Schweizervolk gab, stimmten die Kantone im Rahmen ihrer eigenen politischen Ordnung darüber ab.</a:t>
            </a:r>
          </a:p>
          <a:p>
            <a:pPr eaLnBrk="1" hangingPunct="1"/>
            <a:endParaRPr lang="de-CH" altLang="de-DE" smtClean="0"/>
          </a:p>
          <a:p>
            <a:pPr eaLnBrk="1" hangingPunct="1">
              <a:buFontTx/>
              <a:buChar char="-"/>
            </a:pPr>
            <a:r>
              <a:rPr lang="de-CH" altLang="de-DE" smtClean="0"/>
              <a:t>In GR und FR entschied das Parlament im Namen des Volkes</a:t>
            </a:r>
          </a:p>
          <a:p>
            <a:pPr eaLnBrk="1" hangingPunct="1">
              <a:buFontTx/>
              <a:buChar char="-"/>
            </a:pPr>
            <a:endParaRPr lang="de-CH" altLang="de-DE" smtClean="0"/>
          </a:p>
          <a:p>
            <a:pPr eaLnBrk="1" hangingPunct="1">
              <a:buFontTx/>
              <a:buChar char="-"/>
            </a:pPr>
            <a:r>
              <a:rPr lang="de-CH" altLang="de-DE" smtClean="0"/>
              <a:t>In LU kam die Zustimmung deshalb zustande, weil die 30 Prozent Abstinenten den Ja-Stimmen zugerechnet wurden.</a:t>
            </a:r>
          </a:p>
          <a:p>
            <a:pPr eaLnBrk="1" hangingPunct="1">
              <a:buFontTx/>
              <a:buChar char="-"/>
            </a:pPr>
            <a:endParaRPr lang="de-CH" altLang="de-DE" smtClean="0"/>
          </a:p>
          <a:p>
            <a:pPr eaLnBrk="1" hangingPunct="1"/>
            <a:r>
              <a:rPr lang="de-CH" altLang="de-DE" smtClean="0"/>
              <a:t>Für den Zusammenschluss des Staatenbundes zum Bundesstaat wäre eigentlich die Zustimmung aller Stände notwendig gewesen. Die freisinnige Mehrheit definierte die Regeln jedoch anders und verlangten eine genügende Mehrheit. Nachdem zwei Drittel der Kantone zugestimmt hatten, gab die Tagsatzung bekannt, dass die neue Bundesverfassung angenommen war.</a:t>
            </a:r>
          </a:p>
          <a:p>
            <a:pPr eaLnBrk="1" hangingPunct="1"/>
            <a:endParaRPr lang="de-DE" altLang="de-DE" smtClean="0"/>
          </a:p>
        </p:txBody>
      </p:sp>
    </p:spTree>
    <p:extLst>
      <p:ext uri="{BB962C8B-B14F-4D97-AF65-F5344CB8AC3E}">
        <p14:creationId xmlns:p14="http://schemas.microsoft.com/office/powerpoint/2010/main" val="255696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panose="02020603060405020304" pitchFamily="18" charset="0"/>
              </a:defRPr>
            </a:lvl1pPr>
            <a:lvl2pPr marL="742950" indent="-285750" defTabSz="950913">
              <a:defRPr sz="2400">
                <a:solidFill>
                  <a:schemeClr val="tx1"/>
                </a:solidFill>
                <a:latin typeface="Times" panose="02020603060405020304" pitchFamily="18" charset="0"/>
              </a:defRPr>
            </a:lvl2pPr>
            <a:lvl3pPr marL="1143000" indent="-228600" defTabSz="950913">
              <a:defRPr sz="2400">
                <a:solidFill>
                  <a:schemeClr val="tx1"/>
                </a:solidFill>
                <a:latin typeface="Times" panose="02020603060405020304" pitchFamily="18" charset="0"/>
              </a:defRPr>
            </a:lvl3pPr>
            <a:lvl4pPr marL="1600200" indent="-228600" defTabSz="950913">
              <a:defRPr sz="2400">
                <a:solidFill>
                  <a:schemeClr val="tx1"/>
                </a:solidFill>
                <a:latin typeface="Times" panose="02020603060405020304" pitchFamily="18" charset="0"/>
              </a:defRPr>
            </a:lvl4pPr>
            <a:lvl5pPr marL="2057400" indent="-228600" defTabSz="950913">
              <a:defRPr sz="2400">
                <a:solidFill>
                  <a:schemeClr val="tx1"/>
                </a:solidFill>
                <a:latin typeface="Times" panose="02020603060405020304" pitchFamily="18" charset="0"/>
              </a:defRPr>
            </a:lvl5pPr>
            <a:lvl6pPr marL="2514600" indent="-228600" algn="r" defTabSz="950913"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50913"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50913"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50913" eaLnBrk="0" fontAlgn="base" hangingPunct="0">
              <a:spcBef>
                <a:spcPct val="0"/>
              </a:spcBef>
              <a:spcAft>
                <a:spcPct val="0"/>
              </a:spcAft>
              <a:defRPr sz="2400">
                <a:solidFill>
                  <a:schemeClr val="tx1"/>
                </a:solidFill>
                <a:latin typeface="Times" panose="02020603060405020304" pitchFamily="18" charset="0"/>
              </a:defRPr>
            </a:lvl9pPr>
          </a:lstStyle>
          <a:p>
            <a:fld id="{34147970-DD1B-4136-B872-9A19316EF886}" type="slidenum">
              <a:rPr lang="fr-FR" altLang="de-DE" sz="1200">
                <a:latin typeface="Times New Roman" panose="02020603050405020304" pitchFamily="18" charset="0"/>
              </a:rPr>
              <a:pPr/>
              <a:t>21</a:t>
            </a:fld>
            <a:endParaRPr lang="fr-FR" altLang="de-DE" sz="12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de-DE" smtClean="0"/>
              <a:t>La croissance de l‘Etat central est freinée par la démocratie directe</a:t>
            </a:r>
          </a:p>
          <a:p>
            <a:pPr eaLnBrk="1" hangingPunct="1"/>
            <a:endParaRPr lang="de-CH" altLang="de-DE" smtClean="0"/>
          </a:p>
          <a:p>
            <a:pPr eaLnBrk="1" hangingPunct="1"/>
            <a:r>
              <a:rPr lang="de-CH" altLang="de-DE" smtClean="0"/>
              <a:t>IFD = Impôt fédéral direct</a:t>
            </a:r>
          </a:p>
          <a:p>
            <a:pPr eaLnBrk="1" hangingPunct="1"/>
            <a:r>
              <a:rPr lang="de-CH" altLang="de-DE" smtClean="0"/>
              <a:t>IFCH = </a:t>
            </a:r>
            <a:r>
              <a:rPr lang="de-DE" altLang="de-DE" smtClean="0"/>
              <a:t>Impôt fédéral sur le chiffre d'affaires</a:t>
            </a:r>
          </a:p>
          <a:p>
            <a:pPr eaLnBrk="1" hangingPunct="1"/>
            <a:endParaRPr lang="de-DE" altLang="de-DE" smtClean="0"/>
          </a:p>
        </p:txBody>
      </p:sp>
    </p:spTree>
    <p:extLst>
      <p:ext uri="{BB962C8B-B14F-4D97-AF65-F5344CB8AC3E}">
        <p14:creationId xmlns:p14="http://schemas.microsoft.com/office/powerpoint/2010/main" val="195871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A17B7968-730F-4655-842C-24FF7E1DDAB8}" type="slidenum">
              <a:rPr lang="fr-FR" altLang="de-DE" sz="1100">
                <a:latin typeface="Times New Roman" panose="02020603050405020304" pitchFamily="18" charset="0"/>
              </a:rPr>
              <a:pPr/>
              <a:t>3</a:t>
            </a:fld>
            <a:endParaRPr lang="fr-FR" altLang="de-DE" sz="110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18265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panose="02020603060405020304" pitchFamily="18" charset="0"/>
              </a:defRPr>
            </a:lvl1pPr>
            <a:lvl2pPr marL="742950" indent="-285750" defTabSz="950913">
              <a:defRPr sz="2400">
                <a:solidFill>
                  <a:schemeClr val="tx1"/>
                </a:solidFill>
                <a:latin typeface="Times" panose="02020603060405020304" pitchFamily="18" charset="0"/>
              </a:defRPr>
            </a:lvl2pPr>
            <a:lvl3pPr marL="1143000" indent="-228600" defTabSz="950913">
              <a:defRPr sz="2400">
                <a:solidFill>
                  <a:schemeClr val="tx1"/>
                </a:solidFill>
                <a:latin typeface="Times" panose="02020603060405020304" pitchFamily="18" charset="0"/>
              </a:defRPr>
            </a:lvl3pPr>
            <a:lvl4pPr marL="1600200" indent="-228600" defTabSz="950913">
              <a:defRPr sz="2400">
                <a:solidFill>
                  <a:schemeClr val="tx1"/>
                </a:solidFill>
                <a:latin typeface="Times" panose="02020603060405020304" pitchFamily="18" charset="0"/>
              </a:defRPr>
            </a:lvl4pPr>
            <a:lvl5pPr marL="2057400" indent="-228600" defTabSz="950913">
              <a:defRPr sz="2400">
                <a:solidFill>
                  <a:schemeClr val="tx1"/>
                </a:solidFill>
                <a:latin typeface="Times" panose="02020603060405020304" pitchFamily="18" charset="0"/>
              </a:defRPr>
            </a:lvl5pPr>
            <a:lvl6pPr marL="2514600" indent="-228600" algn="r" defTabSz="950913"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50913"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50913"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50913" eaLnBrk="0" fontAlgn="base" hangingPunct="0">
              <a:spcBef>
                <a:spcPct val="0"/>
              </a:spcBef>
              <a:spcAft>
                <a:spcPct val="0"/>
              </a:spcAft>
              <a:defRPr sz="2400">
                <a:solidFill>
                  <a:schemeClr val="tx1"/>
                </a:solidFill>
                <a:latin typeface="Times" panose="02020603060405020304" pitchFamily="18" charset="0"/>
              </a:defRPr>
            </a:lvl9pPr>
          </a:lstStyle>
          <a:p>
            <a:fld id="{7E6A9CAF-36C2-48C7-8500-D45939264385}" type="slidenum">
              <a:rPr lang="fr-FR" altLang="de-DE" sz="1200">
                <a:latin typeface="Times New Roman" panose="02020603050405020304" pitchFamily="18" charset="0"/>
              </a:rPr>
              <a:pPr/>
              <a:t>22</a:t>
            </a:fld>
            <a:endParaRPr lang="fr-FR" altLang="de-DE" sz="12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828061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45DAC923-AA98-4A99-8BFE-12FCA3F8C891}" type="slidenum">
              <a:rPr lang="fr-FR" altLang="de-DE" sz="1200">
                <a:latin typeface="Times New Roman" panose="02020603050405020304" pitchFamily="18" charset="0"/>
              </a:rPr>
              <a:pPr/>
              <a:t>23</a:t>
            </a:fld>
            <a:endParaRPr lang="fr-FR" altLang="de-DE" sz="120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de-DE" smtClean="0"/>
          </a:p>
        </p:txBody>
      </p:sp>
    </p:spTree>
    <p:extLst>
      <p:ext uri="{BB962C8B-B14F-4D97-AF65-F5344CB8AC3E}">
        <p14:creationId xmlns:p14="http://schemas.microsoft.com/office/powerpoint/2010/main" val="3634662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242536AF-ACD0-40B8-9402-A3439CA9F41D}" type="slidenum">
              <a:rPr lang="fr-FR" altLang="de-DE" sz="1200">
                <a:latin typeface="Times New Roman" panose="02020603050405020304" pitchFamily="18" charset="0"/>
              </a:rPr>
              <a:pPr/>
              <a:t>25</a:t>
            </a:fld>
            <a:endParaRPr lang="fr-FR" altLang="de-DE" sz="12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3344863" y="531813"/>
            <a:ext cx="3549650" cy="2663825"/>
          </a:xfrm>
          <a:ln/>
        </p:spPr>
      </p:sp>
      <p:sp>
        <p:nvSpPr>
          <p:cNvPr id="52228" name="Rectangle 3"/>
          <p:cNvSpPr>
            <a:spLocks noGrp="1" noChangeArrowheads="1"/>
          </p:cNvSpPr>
          <p:nvPr>
            <p:ph type="body" idx="1"/>
          </p:nvPr>
        </p:nvSpPr>
        <p:spPr>
          <a:xfrm>
            <a:off x="1020763" y="3371850"/>
            <a:ext cx="819308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9751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33E2054B-0FE4-4DA2-A4D7-6002B3BE62B3}" type="slidenum">
              <a:rPr lang="fr-FR" altLang="de-DE" sz="1200">
                <a:latin typeface="Times New Roman" panose="02020603050405020304" pitchFamily="18" charset="0"/>
              </a:rPr>
              <a:pPr/>
              <a:t>26</a:t>
            </a:fld>
            <a:endParaRPr lang="fr-FR" altLang="de-DE" sz="12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3344863" y="531813"/>
            <a:ext cx="3549650" cy="2663825"/>
          </a:xfrm>
          <a:ln/>
        </p:spPr>
      </p:sp>
      <p:sp>
        <p:nvSpPr>
          <p:cNvPr id="54276" name="Rectangle 3"/>
          <p:cNvSpPr>
            <a:spLocks noGrp="1" noChangeArrowheads="1"/>
          </p:cNvSpPr>
          <p:nvPr>
            <p:ph type="body" idx="1"/>
          </p:nvPr>
        </p:nvSpPr>
        <p:spPr>
          <a:xfrm>
            <a:off x="1020763" y="3371850"/>
            <a:ext cx="819308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Begriff </a:t>
            </a:r>
            <a:r>
              <a:rPr lang="de-DE" altLang="de-DE" b="1" smtClean="0"/>
              <a:t>Reaganomics</a:t>
            </a:r>
            <a:r>
              <a:rPr lang="de-DE" altLang="de-DE" smtClean="0"/>
              <a:t> (Reagan + economics) bezeichnet die </a:t>
            </a:r>
            <a:r>
              <a:rPr lang="de-DE" altLang="de-DE" smtClean="0">
                <a:hlinkClick r:id="rId3" tooltip="Wirtschaftspolitik"/>
              </a:rPr>
              <a:t>Wirtschaftspolitik</a:t>
            </a:r>
            <a:r>
              <a:rPr lang="de-DE" altLang="de-DE" smtClean="0"/>
              <a:t> unter US-Präsident </a:t>
            </a:r>
            <a:r>
              <a:rPr lang="de-DE" altLang="de-DE" smtClean="0">
                <a:hlinkClick r:id="rId4" tooltip="Ronald Reagan"/>
              </a:rPr>
              <a:t>Ronald Reagan</a:t>
            </a:r>
            <a:r>
              <a:rPr lang="de-DE" altLang="de-DE" smtClean="0"/>
              <a:t>. Im Allgemeinen wird eine solche Wirtschaftspolitik als </a:t>
            </a:r>
            <a:r>
              <a:rPr lang="de-DE" altLang="de-DE" smtClean="0">
                <a:hlinkClick r:id="rId5" tooltip="Angebotspolitik"/>
              </a:rPr>
              <a:t>Angebotspolitik</a:t>
            </a:r>
            <a:r>
              <a:rPr lang="de-DE" altLang="de-DE" smtClean="0"/>
              <a:t> (supply-side policy) bezeichnet. Ein wirtschaftspolitischer Ansatz, der auf ähnlichen Grundlagen beruht, ist der nach Premierministerin </a:t>
            </a:r>
            <a:r>
              <a:rPr lang="de-DE" altLang="de-DE" smtClean="0">
                <a:hlinkClick r:id="rId6" tooltip="Margaret Thatcher"/>
              </a:rPr>
              <a:t>Margaret Thatcher</a:t>
            </a:r>
            <a:r>
              <a:rPr lang="de-DE" altLang="de-DE" smtClean="0"/>
              <a:t> benannte </a:t>
            </a:r>
            <a:r>
              <a:rPr lang="de-DE" altLang="de-DE" smtClean="0">
                <a:hlinkClick r:id="rId7" tooltip="Thatcherismus"/>
              </a:rPr>
              <a:t>Thatcherismus</a:t>
            </a:r>
            <a:r>
              <a:rPr lang="de-DE" altLang="de-DE" smtClean="0"/>
              <a:t>.</a:t>
            </a:r>
          </a:p>
        </p:txBody>
      </p:sp>
    </p:spTree>
    <p:extLst>
      <p:ext uri="{BB962C8B-B14F-4D97-AF65-F5344CB8AC3E}">
        <p14:creationId xmlns:p14="http://schemas.microsoft.com/office/powerpoint/2010/main" val="2069232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F4B41413-3A31-481C-A8BA-3221564E974F}" type="slidenum">
              <a:rPr lang="fr-FR" altLang="de-DE" sz="1200">
                <a:latin typeface="Times New Roman" panose="02020603050405020304" pitchFamily="18" charset="0"/>
              </a:rPr>
              <a:pPr/>
              <a:t>27</a:t>
            </a:fld>
            <a:endParaRPr lang="fr-FR" altLang="de-DE" sz="12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3344863" y="531813"/>
            <a:ext cx="3549650" cy="2663825"/>
          </a:xfrm>
          <a:ln/>
        </p:spPr>
      </p:sp>
      <p:sp>
        <p:nvSpPr>
          <p:cNvPr id="55300" name="Rectangle 3"/>
          <p:cNvSpPr>
            <a:spLocks noGrp="1" noChangeArrowheads="1"/>
          </p:cNvSpPr>
          <p:nvPr>
            <p:ph type="body" idx="1"/>
          </p:nvPr>
        </p:nvSpPr>
        <p:spPr>
          <a:xfrm>
            <a:off x="1020763" y="3371850"/>
            <a:ext cx="819308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09402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7DC4A27B-2720-402F-A68F-79AC20FC1C5A}" type="slidenum">
              <a:rPr lang="fr-FR" altLang="de-DE" sz="1200">
                <a:latin typeface="Times New Roman" panose="02020603050405020304" pitchFamily="18" charset="0"/>
              </a:rPr>
              <a:pPr/>
              <a:t>28</a:t>
            </a:fld>
            <a:endParaRPr lang="fr-FR" altLang="de-DE" sz="120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xfrm>
            <a:off x="3344863" y="531813"/>
            <a:ext cx="3549650" cy="2663825"/>
          </a:xfrm>
          <a:ln/>
        </p:spPr>
      </p:sp>
      <p:sp>
        <p:nvSpPr>
          <p:cNvPr id="56324" name="Rectangle 3"/>
          <p:cNvSpPr>
            <a:spLocks noGrp="1" noChangeArrowheads="1"/>
          </p:cNvSpPr>
          <p:nvPr>
            <p:ph type="body" idx="1"/>
          </p:nvPr>
        </p:nvSpPr>
        <p:spPr>
          <a:xfrm>
            <a:off x="1020763" y="3371850"/>
            <a:ext cx="819308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935515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7E87AFBC-0616-4AC3-8D22-AC1F64888A28}" type="slidenum">
              <a:rPr lang="fr-FR" altLang="de-DE" sz="1200">
                <a:latin typeface="Times New Roman" panose="02020603050405020304" pitchFamily="18" charset="0"/>
              </a:rPr>
              <a:pPr/>
              <a:t>29</a:t>
            </a:fld>
            <a:endParaRPr lang="fr-FR" altLang="de-DE" sz="120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3344863" y="531813"/>
            <a:ext cx="3549650" cy="2663825"/>
          </a:xfrm>
          <a:ln/>
        </p:spPr>
      </p:sp>
      <p:sp>
        <p:nvSpPr>
          <p:cNvPr id="57348" name="Rectangle 3"/>
          <p:cNvSpPr>
            <a:spLocks noGrp="1" noChangeArrowheads="1"/>
          </p:cNvSpPr>
          <p:nvPr>
            <p:ph type="body" idx="1"/>
          </p:nvPr>
        </p:nvSpPr>
        <p:spPr>
          <a:xfrm>
            <a:off x="1020763" y="3371850"/>
            <a:ext cx="819308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73519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583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2878CFBE-2562-4DD7-B0D7-A33F0F2772AB}" type="slidenum">
              <a:rPr lang="fr-FR" altLang="de-DE" sz="1200">
                <a:latin typeface="Times New Roman" panose="02020603050405020304" pitchFamily="18" charset="0"/>
              </a:rPr>
              <a:pPr/>
              <a:t>30</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3441178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087E26BB-9101-41A3-B9E5-C94E60CF5259}" type="slidenum">
              <a:rPr lang="fr-FR" altLang="de-DE" sz="1200">
                <a:latin typeface="Times New Roman" panose="02020603050405020304" pitchFamily="18" charset="0"/>
              </a:rPr>
              <a:pPr/>
              <a:t>31</a:t>
            </a:fld>
            <a:endParaRPr lang="fr-FR" altLang="de-DE" sz="12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de-DE" smtClean="0"/>
          </a:p>
        </p:txBody>
      </p:sp>
    </p:spTree>
    <p:extLst>
      <p:ext uri="{BB962C8B-B14F-4D97-AF65-F5344CB8AC3E}">
        <p14:creationId xmlns:p14="http://schemas.microsoft.com/office/powerpoint/2010/main" val="911943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3E18D307-934E-4F6D-A497-0E40427656EF}" type="slidenum">
              <a:rPr lang="fr-FR" altLang="de-DE" sz="1200">
                <a:latin typeface="Times New Roman" panose="02020603050405020304" pitchFamily="18" charset="0"/>
              </a:rPr>
              <a:pPr/>
              <a:t>32</a:t>
            </a:fld>
            <a:endParaRPr lang="fr-FR" altLang="de-DE" sz="120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3343275" y="531813"/>
            <a:ext cx="3551238" cy="2663825"/>
          </a:xfrm>
          <a:ln/>
        </p:spPr>
      </p:sp>
      <p:sp>
        <p:nvSpPr>
          <p:cNvPr id="60420" name="Rectangle 3"/>
          <p:cNvSpPr>
            <a:spLocks noGrp="1" noChangeArrowheads="1"/>
          </p:cNvSpPr>
          <p:nvPr>
            <p:ph type="body" idx="1"/>
          </p:nvPr>
        </p:nvSpPr>
        <p:spPr>
          <a:xfrm>
            <a:off x="1022350" y="3371850"/>
            <a:ext cx="8189913"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95599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F381A29C-82B0-4C38-B90B-7CBCC0ADC55C}" type="slidenum">
              <a:rPr lang="fr-FR" altLang="de-DE" sz="1100">
                <a:latin typeface="Times New Roman" panose="02020603050405020304" pitchFamily="18" charset="0"/>
              </a:rPr>
              <a:pPr/>
              <a:t>4</a:t>
            </a:fld>
            <a:endParaRPr lang="fr-FR" altLang="de-DE" sz="110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38898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DCF448BE-2AC8-45F4-BE1E-5B15790CCE66}" type="slidenum">
              <a:rPr lang="fr-FR" altLang="de-DE" sz="1200">
                <a:latin typeface="Times New Roman" panose="02020603050405020304" pitchFamily="18" charset="0"/>
              </a:rPr>
              <a:pPr/>
              <a:t>33</a:t>
            </a:fld>
            <a:endParaRPr lang="fr-FR" altLang="de-DE" sz="12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3343275" y="531813"/>
            <a:ext cx="3551238" cy="2663825"/>
          </a:xfrm>
          <a:ln/>
        </p:spPr>
      </p:sp>
      <p:sp>
        <p:nvSpPr>
          <p:cNvPr id="62468" name="Rectangle 3"/>
          <p:cNvSpPr>
            <a:spLocks noGrp="1" noChangeArrowheads="1"/>
          </p:cNvSpPr>
          <p:nvPr>
            <p:ph type="body" idx="1"/>
          </p:nvPr>
        </p:nvSpPr>
        <p:spPr>
          <a:xfrm>
            <a:off x="1023938" y="3371850"/>
            <a:ext cx="8186737"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mtClean="0"/>
              <a:t>These: Wirtschaftswachstum entsteht im privaten Sektor</a:t>
            </a:r>
          </a:p>
          <a:p>
            <a:pPr eaLnBrk="1" hangingPunct="1"/>
            <a:endParaRPr lang="de-CH" altLang="de-DE" smtClean="0"/>
          </a:p>
          <a:p>
            <a:pPr eaLnBrk="1" hangingPunct="1"/>
            <a:r>
              <a:rPr lang="de-CH" altLang="de-DE" smtClean="0"/>
              <a:t>Gegenargument: Zwischen der Höhe der Staatsquote und dem Wirtschaftswachstum besteht kein Zusammenhang.</a:t>
            </a:r>
            <a:endParaRPr lang="de-DE" altLang="de-DE" smtClean="0"/>
          </a:p>
        </p:txBody>
      </p:sp>
    </p:spTree>
    <p:extLst>
      <p:ext uri="{BB962C8B-B14F-4D97-AF65-F5344CB8AC3E}">
        <p14:creationId xmlns:p14="http://schemas.microsoft.com/office/powerpoint/2010/main" val="169103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5401CFE3-78F2-4294-8AAF-64E72F2F1BBA}" type="slidenum">
              <a:rPr lang="fr-FR" altLang="de-DE" sz="1200">
                <a:latin typeface="Times New Roman" panose="02020603050405020304" pitchFamily="18" charset="0"/>
              </a:rPr>
              <a:pPr/>
              <a:t>34</a:t>
            </a:fld>
            <a:endParaRPr lang="fr-FR" altLang="de-DE"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3343275" y="531813"/>
            <a:ext cx="3551238" cy="2663825"/>
          </a:xfrm>
          <a:ln/>
        </p:spPr>
      </p:sp>
      <p:sp>
        <p:nvSpPr>
          <p:cNvPr id="63492" name="Rectangle 3"/>
          <p:cNvSpPr>
            <a:spLocks noGrp="1" noChangeArrowheads="1"/>
          </p:cNvSpPr>
          <p:nvPr>
            <p:ph type="body" idx="1"/>
          </p:nvPr>
        </p:nvSpPr>
        <p:spPr>
          <a:xfrm>
            <a:off x="1022350" y="3371850"/>
            <a:ext cx="8189913"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10056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46E2A0CE-2E1A-45ED-AAA7-999C8832B0F2}" type="slidenum">
              <a:rPr lang="fr-FR" altLang="de-DE" sz="1200">
                <a:latin typeface="Times New Roman" panose="02020603050405020304" pitchFamily="18" charset="0"/>
              </a:rPr>
              <a:pPr/>
              <a:t>37</a:t>
            </a:fld>
            <a:endParaRPr lang="fr-FR" altLang="de-DE" sz="120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de-DE" smtClean="0"/>
          </a:p>
        </p:txBody>
      </p:sp>
    </p:spTree>
    <p:extLst>
      <p:ext uri="{BB962C8B-B14F-4D97-AF65-F5344CB8AC3E}">
        <p14:creationId xmlns:p14="http://schemas.microsoft.com/office/powerpoint/2010/main" val="1602227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532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354EFCC0-72DF-470C-9CCD-80D53ACF58B9}" type="slidenum">
              <a:rPr lang="fr-FR" altLang="de-DE" sz="1200">
                <a:latin typeface="Times New Roman" panose="02020603050405020304" pitchFamily="18" charset="0"/>
              </a:rPr>
              <a:pPr/>
              <a:t>38</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3502941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9CC74F82-A4C3-4F61-B9F3-E89AF6145764}" type="slidenum">
              <a:rPr lang="fr-FR" altLang="de-DE" sz="1200">
                <a:latin typeface="Times New Roman" panose="02020603050405020304" pitchFamily="18" charset="0"/>
              </a:rPr>
              <a:pPr/>
              <a:t>39</a:t>
            </a:fld>
            <a:endParaRPr lang="fr-FR" altLang="de-DE" sz="12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xfrm>
            <a:off x="3351213" y="534988"/>
            <a:ext cx="3544887" cy="2660650"/>
          </a:xfrm>
          <a:ln/>
        </p:spPr>
      </p:sp>
      <p:sp>
        <p:nvSpPr>
          <p:cNvPr id="68612" name="Rectangle 3"/>
          <p:cNvSpPr>
            <a:spLocks noGrp="1" noChangeArrowheads="1"/>
          </p:cNvSpPr>
          <p:nvPr>
            <p:ph type="body" idx="1"/>
          </p:nvPr>
        </p:nvSpPr>
        <p:spPr>
          <a:xfrm>
            <a:off x="1023938" y="3371850"/>
            <a:ext cx="8186737" cy="319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961080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2F18235D-3D5E-4165-B328-641467F96FB8}" type="slidenum">
              <a:rPr lang="fr-FR" altLang="de-DE" sz="1200">
                <a:latin typeface="Times New Roman" panose="02020603050405020304" pitchFamily="18" charset="0"/>
              </a:rPr>
              <a:pPr/>
              <a:t>40</a:t>
            </a:fld>
            <a:endParaRPr lang="fr-FR" altLang="de-DE" sz="12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998031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706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E02EE4C6-BEA9-49B2-8654-BC29FDBD04B8}" type="slidenum">
              <a:rPr lang="fr-FR" altLang="de-DE" sz="1200">
                <a:latin typeface="Times New Roman" panose="02020603050405020304" pitchFamily="18" charset="0"/>
              </a:rPr>
              <a:pPr/>
              <a:t>41</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2552729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72CF624E-AF38-4AFC-B41E-0775115AAE32}" type="slidenum">
              <a:rPr lang="fr-FR" altLang="de-DE" sz="1200">
                <a:latin typeface="Times New Roman" panose="02020603050405020304" pitchFamily="18" charset="0"/>
              </a:rPr>
              <a:pPr/>
              <a:t>42</a:t>
            </a:fld>
            <a:endParaRPr lang="fr-FR" altLang="de-DE" sz="120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640425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293ED926-2D25-4F4E-8A4F-19B4F41DFB6C}" type="slidenum">
              <a:rPr lang="fr-FR" altLang="de-DE" sz="1200">
                <a:latin typeface="Times New Roman" panose="02020603050405020304" pitchFamily="18" charset="0"/>
              </a:rPr>
              <a:pPr/>
              <a:t>43</a:t>
            </a:fld>
            <a:endParaRPr lang="fr-FR" altLang="de-DE"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de-DE" smtClean="0"/>
          </a:p>
        </p:txBody>
      </p:sp>
    </p:spTree>
    <p:extLst>
      <p:ext uri="{BB962C8B-B14F-4D97-AF65-F5344CB8AC3E}">
        <p14:creationId xmlns:p14="http://schemas.microsoft.com/office/powerpoint/2010/main" val="783160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BC34FCFA-E455-4E22-9C5B-8349E9A2BB60}" type="slidenum">
              <a:rPr lang="fr-FR" altLang="de-DE" sz="1200">
                <a:latin typeface="Times New Roman" panose="02020603050405020304" pitchFamily="18" charset="0"/>
              </a:rPr>
              <a:pPr/>
              <a:t>44</a:t>
            </a:fld>
            <a:endParaRPr lang="fr-FR" altLang="de-DE"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3348038" y="534988"/>
            <a:ext cx="3544887" cy="2660650"/>
          </a:xfrm>
          <a:ln/>
        </p:spPr>
      </p:sp>
      <p:sp>
        <p:nvSpPr>
          <p:cNvPr id="78852" name="Rectangle 3"/>
          <p:cNvSpPr>
            <a:spLocks noGrp="1" noChangeArrowheads="1"/>
          </p:cNvSpPr>
          <p:nvPr>
            <p:ph type="body" idx="1"/>
          </p:nvPr>
        </p:nvSpPr>
        <p:spPr>
          <a:xfrm>
            <a:off x="1022350" y="3371850"/>
            <a:ext cx="8189913" cy="319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20219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AB23EE47-0735-4711-BDEF-6B8B6D71C6E3}" type="slidenum">
              <a:rPr lang="de-DE" altLang="de-DE" sz="1100">
                <a:latin typeface="Times New Roman" panose="02020603050405020304" pitchFamily="18" charset="0"/>
              </a:rPr>
              <a:pPr/>
              <a:t>5</a:t>
            </a:fld>
            <a:endParaRPr lang="de-DE" altLang="de-DE" sz="11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3349625" y="533400"/>
            <a:ext cx="3543300" cy="2659063"/>
          </a:xfrm>
          <a:ln/>
        </p:spPr>
      </p:sp>
      <p:sp>
        <p:nvSpPr>
          <p:cNvPr id="41988" name="Rectangle 3"/>
          <p:cNvSpPr>
            <a:spLocks noGrp="1" noChangeArrowheads="1"/>
          </p:cNvSpPr>
          <p:nvPr>
            <p:ph type="body" idx="1"/>
          </p:nvPr>
        </p:nvSpPr>
        <p:spPr>
          <a:xfrm>
            <a:off x="1362075" y="3370263"/>
            <a:ext cx="751046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mtClean="0"/>
              <a:t>Es geht um Politik, um politische Ideen, wie sie im politischen Intressenvermittlungssystem abgebildet werden und es geht im die wichtigsten Elemente des politischen Systems </a:t>
            </a:r>
            <a:endParaRPr lang="de-DE" altLang="de-DE" smtClean="0"/>
          </a:p>
          <a:p>
            <a:pPr eaLnBrk="1" hangingPunct="1"/>
            <a:endParaRPr lang="de-DE" altLang="de-DE" smtClean="0"/>
          </a:p>
        </p:txBody>
      </p:sp>
    </p:spTree>
    <p:extLst>
      <p:ext uri="{BB962C8B-B14F-4D97-AF65-F5344CB8AC3E}">
        <p14:creationId xmlns:p14="http://schemas.microsoft.com/office/powerpoint/2010/main" val="3205521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C959802-D56C-4578-9B3C-3C902232936E}" type="slidenum">
              <a:rPr lang="fr-FR" altLang="fr-FR" smtClean="0"/>
              <a:pPr>
                <a:defRPr/>
              </a:pPr>
              <a:t>46</a:t>
            </a:fld>
            <a:endParaRPr lang="fr-FR" altLang="fr-FR"/>
          </a:p>
        </p:txBody>
      </p:sp>
    </p:spTree>
    <p:extLst>
      <p:ext uri="{BB962C8B-B14F-4D97-AF65-F5344CB8AC3E}">
        <p14:creationId xmlns:p14="http://schemas.microsoft.com/office/powerpoint/2010/main" val="3042394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F4246767-BD9D-4106-9289-13986AEE3501}" type="slidenum">
              <a:rPr lang="fr-FR" altLang="de-DE" sz="1200">
                <a:latin typeface="Times New Roman" panose="02020603050405020304" pitchFamily="18" charset="0"/>
              </a:rPr>
              <a:pPr/>
              <a:t>47</a:t>
            </a:fld>
            <a:endParaRPr lang="fr-FR" altLang="de-DE"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de-DE" smtClean="0"/>
          </a:p>
        </p:txBody>
      </p:sp>
    </p:spTree>
    <p:extLst>
      <p:ext uri="{BB962C8B-B14F-4D97-AF65-F5344CB8AC3E}">
        <p14:creationId xmlns:p14="http://schemas.microsoft.com/office/powerpoint/2010/main" val="1430845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ln/>
        </p:spPr>
      </p:sp>
      <p:sp>
        <p:nvSpPr>
          <p:cNvPr id="798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798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FD275180-1E89-478D-8FEC-E03C69F10FA5}" type="slidenum">
              <a:rPr lang="fr-FR" altLang="de-DE" sz="1200">
                <a:latin typeface="Times New Roman" panose="02020603050405020304" pitchFamily="18" charset="0"/>
              </a:rPr>
              <a:pPr/>
              <a:t>48</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3484380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9B72F76A-B927-42EA-99B6-6F7EDDBDDB62}" type="slidenum">
              <a:rPr lang="fr-FR" altLang="de-DE" sz="1200">
                <a:latin typeface="Times New Roman" panose="02020603050405020304" pitchFamily="18" charset="0"/>
              </a:rPr>
              <a:pPr/>
              <a:t>52</a:t>
            </a:fld>
            <a:endParaRPr lang="fr-FR" altLang="de-DE"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de-DE" smtClean="0"/>
          </a:p>
        </p:txBody>
      </p:sp>
    </p:spTree>
    <p:extLst>
      <p:ext uri="{BB962C8B-B14F-4D97-AF65-F5344CB8AC3E}">
        <p14:creationId xmlns:p14="http://schemas.microsoft.com/office/powerpoint/2010/main" val="1632151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A5CA3122-00E0-45E6-AF39-C3574052FA73}" type="slidenum">
              <a:rPr lang="fr-FR" altLang="de-DE" sz="1200">
                <a:latin typeface="Times New Roman" panose="02020603050405020304" pitchFamily="18" charset="0"/>
              </a:rPr>
              <a:pPr/>
              <a:t>53</a:t>
            </a:fld>
            <a:endParaRPr lang="fr-FR" altLang="de-DE" sz="120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de-DE" smtClean="0"/>
          </a:p>
        </p:txBody>
      </p:sp>
    </p:spTree>
    <p:extLst>
      <p:ext uri="{BB962C8B-B14F-4D97-AF65-F5344CB8AC3E}">
        <p14:creationId xmlns:p14="http://schemas.microsoft.com/office/powerpoint/2010/main" val="3753079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C959802-D56C-4578-9B3C-3C902232936E}" type="slidenum">
              <a:rPr lang="fr-FR" altLang="fr-FR" smtClean="0"/>
              <a:pPr>
                <a:defRPr/>
              </a:pPr>
              <a:t>54</a:t>
            </a:fld>
            <a:endParaRPr lang="fr-FR" altLang="fr-FR"/>
          </a:p>
        </p:txBody>
      </p:sp>
    </p:spTree>
    <p:extLst>
      <p:ext uri="{BB962C8B-B14F-4D97-AF65-F5344CB8AC3E}">
        <p14:creationId xmlns:p14="http://schemas.microsoft.com/office/powerpoint/2010/main" val="276229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600">
                <a:solidFill>
                  <a:schemeClr val="tx1"/>
                </a:solidFill>
                <a:latin typeface="Times" panose="02020603060405020304" pitchFamily="18" charset="0"/>
              </a:defRPr>
            </a:lvl1pPr>
            <a:lvl2pPr marL="742950" indent="-285750" defTabSz="950913">
              <a:defRPr sz="3600">
                <a:solidFill>
                  <a:schemeClr val="tx1"/>
                </a:solidFill>
                <a:latin typeface="Times" panose="02020603060405020304" pitchFamily="18" charset="0"/>
              </a:defRPr>
            </a:lvl2pPr>
            <a:lvl3pPr marL="1143000" indent="-228600" defTabSz="950913">
              <a:defRPr sz="3600">
                <a:solidFill>
                  <a:schemeClr val="tx1"/>
                </a:solidFill>
                <a:latin typeface="Times" panose="02020603060405020304" pitchFamily="18" charset="0"/>
              </a:defRPr>
            </a:lvl3pPr>
            <a:lvl4pPr marL="1600200" indent="-228600" defTabSz="950913">
              <a:defRPr sz="3600">
                <a:solidFill>
                  <a:schemeClr val="tx1"/>
                </a:solidFill>
                <a:latin typeface="Times" panose="02020603060405020304" pitchFamily="18" charset="0"/>
              </a:defRPr>
            </a:lvl4pPr>
            <a:lvl5pPr marL="2057400" indent="-228600" defTabSz="950913">
              <a:defRPr sz="3600">
                <a:solidFill>
                  <a:schemeClr val="tx1"/>
                </a:solidFill>
                <a:latin typeface="Times" panose="02020603060405020304" pitchFamily="18" charset="0"/>
              </a:defRPr>
            </a:lvl5pPr>
            <a:lvl6pPr marL="2514600" indent="-228600" defTabSz="950913" eaLnBrk="0" fontAlgn="base" hangingPunct="0">
              <a:spcBef>
                <a:spcPct val="0"/>
              </a:spcBef>
              <a:spcAft>
                <a:spcPct val="0"/>
              </a:spcAft>
              <a:defRPr sz="3600">
                <a:solidFill>
                  <a:schemeClr val="tx1"/>
                </a:solidFill>
                <a:latin typeface="Times" panose="02020603060405020304" pitchFamily="18" charset="0"/>
              </a:defRPr>
            </a:lvl6pPr>
            <a:lvl7pPr marL="2971800" indent="-228600" defTabSz="950913" eaLnBrk="0" fontAlgn="base" hangingPunct="0">
              <a:spcBef>
                <a:spcPct val="0"/>
              </a:spcBef>
              <a:spcAft>
                <a:spcPct val="0"/>
              </a:spcAft>
              <a:defRPr sz="3600">
                <a:solidFill>
                  <a:schemeClr val="tx1"/>
                </a:solidFill>
                <a:latin typeface="Times" panose="02020603060405020304" pitchFamily="18" charset="0"/>
              </a:defRPr>
            </a:lvl7pPr>
            <a:lvl8pPr marL="3429000" indent="-228600" defTabSz="950913" eaLnBrk="0" fontAlgn="base" hangingPunct="0">
              <a:spcBef>
                <a:spcPct val="0"/>
              </a:spcBef>
              <a:spcAft>
                <a:spcPct val="0"/>
              </a:spcAft>
              <a:defRPr sz="3600">
                <a:solidFill>
                  <a:schemeClr val="tx1"/>
                </a:solidFill>
                <a:latin typeface="Times" panose="02020603060405020304" pitchFamily="18" charset="0"/>
              </a:defRPr>
            </a:lvl8pPr>
            <a:lvl9pPr marL="3886200" indent="-228600" defTabSz="950913" eaLnBrk="0" fontAlgn="base" hangingPunct="0">
              <a:spcBef>
                <a:spcPct val="0"/>
              </a:spcBef>
              <a:spcAft>
                <a:spcPct val="0"/>
              </a:spcAft>
              <a:defRPr sz="3600">
                <a:solidFill>
                  <a:schemeClr val="tx1"/>
                </a:solidFill>
                <a:latin typeface="Times" panose="02020603060405020304" pitchFamily="18" charset="0"/>
              </a:defRPr>
            </a:lvl9pPr>
          </a:lstStyle>
          <a:p>
            <a:fld id="{C2797525-6A4D-46D1-A1B9-8039BB57B634}" type="slidenum">
              <a:rPr lang="fr-FR" altLang="de-DE" sz="1200">
                <a:latin typeface="Times New Roman" panose="02020603050405020304" pitchFamily="18" charset="0"/>
              </a:rPr>
              <a:pPr/>
              <a:t>55</a:t>
            </a:fld>
            <a:endParaRPr lang="fr-FR" altLang="de-DE"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3343275" y="531813"/>
            <a:ext cx="3551238" cy="2663825"/>
          </a:xfrm>
          <a:ln/>
        </p:spPr>
      </p:sp>
      <p:sp>
        <p:nvSpPr>
          <p:cNvPr id="84996" name="Rectangle 3"/>
          <p:cNvSpPr>
            <a:spLocks noGrp="1" noChangeArrowheads="1"/>
          </p:cNvSpPr>
          <p:nvPr>
            <p:ph type="body" idx="1"/>
          </p:nvPr>
        </p:nvSpPr>
        <p:spPr>
          <a:xfrm>
            <a:off x="1022350" y="3371850"/>
            <a:ext cx="8189913" cy="319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29125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430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5BD2CFBC-4A0B-4088-945B-06971D27452D}" type="slidenum">
              <a:rPr lang="fr-FR" altLang="de-DE" sz="1100">
                <a:latin typeface="Times New Roman" panose="02020603050405020304" pitchFamily="18" charset="0"/>
              </a:rPr>
              <a:pPr/>
              <a:t>6</a:t>
            </a:fld>
            <a:endParaRPr lang="fr-FR" altLang="de-DE" sz="1100">
              <a:latin typeface="Times New Roman" panose="02020603050405020304" pitchFamily="18" charset="0"/>
            </a:endParaRPr>
          </a:p>
        </p:txBody>
      </p:sp>
    </p:spTree>
    <p:extLst>
      <p:ext uri="{BB962C8B-B14F-4D97-AF65-F5344CB8AC3E}">
        <p14:creationId xmlns:p14="http://schemas.microsoft.com/office/powerpoint/2010/main" val="389460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440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0B91A7CE-436A-451A-AB49-0EF5DCEAC752}" type="slidenum">
              <a:rPr lang="fr-FR" altLang="de-DE" sz="1100">
                <a:latin typeface="Times New Roman" panose="02020603050405020304" pitchFamily="18" charset="0"/>
              </a:rPr>
              <a:pPr/>
              <a:t>7</a:t>
            </a:fld>
            <a:endParaRPr lang="fr-FR" altLang="de-DE" sz="1100">
              <a:latin typeface="Times New Roman" panose="02020603050405020304" pitchFamily="18" charset="0"/>
            </a:endParaRPr>
          </a:p>
        </p:txBody>
      </p:sp>
    </p:spTree>
    <p:extLst>
      <p:ext uri="{BB962C8B-B14F-4D97-AF65-F5344CB8AC3E}">
        <p14:creationId xmlns:p14="http://schemas.microsoft.com/office/powerpoint/2010/main" val="355218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450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9D04B4F6-1703-4B4B-8159-29046A91431B}" type="slidenum">
              <a:rPr lang="fr-FR" altLang="de-DE" sz="1100">
                <a:latin typeface="Times New Roman" panose="02020603050405020304" pitchFamily="18" charset="0"/>
              </a:rPr>
              <a:pPr/>
              <a:t>8</a:t>
            </a:fld>
            <a:endParaRPr lang="fr-FR" altLang="de-DE" sz="1100">
              <a:latin typeface="Times New Roman" panose="02020603050405020304" pitchFamily="18" charset="0"/>
            </a:endParaRPr>
          </a:p>
        </p:txBody>
      </p:sp>
    </p:spTree>
    <p:extLst>
      <p:ext uri="{BB962C8B-B14F-4D97-AF65-F5344CB8AC3E}">
        <p14:creationId xmlns:p14="http://schemas.microsoft.com/office/powerpoint/2010/main" val="160487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Times" panose="02020603060405020304" pitchFamily="18" charset="0"/>
              </a:defRPr>
            </a:lvl1pPr>
            <a:lvl2pPr marL="742950" indent="-285750" defTabSz="949325">
              <a:defRPr sz="2400">
                <a:solidFill>
                  <a:schemeClr val="tx1"/>
                </a:solidFill>
                <a:latin typeface="Times" panose="02020603060405020304" pitchFamily="18" charset="0"/>
              </a:defRPr>
            </a:lvl2pPr>
            <a:lvl3pPr marL="1143000" indent="-228600" defTabSz="949325">
              <a:defRPr sz="2400">
                <a:solidFill>
                  <a:schemeClr val="tx1"/>
                </a:solidFill>
                <a:latin typeface="Times" panose="02020603060405020304" pitchFamily="18" charset="0"/>
              </a:defRPr>
            </a:lvl3pPr>
            <a:lvl4pPr marL="1600200" indent="-228600" defTabSz="949325">
              <a:defRPr sz="2400">
                <a:solidFill>
                  <a:schemeClr val="tx1"/>
                </a:solidFill>
                <a:latin typeface="Times" panose="02020603060405020304" pitchFamily="18" charset="0"/>
              </a:defRPr>
            </a:lvl4pPr>
            <a:lvl5pPr marL="2057400" indent="-228600" defTabSz="949325">
              <a:defRPr sz="2400">
                <a:solidFill>
                  <a:schemeClr val="tx1"/>
                </a:solidFill>
                <a:latin typeface="Times" panose="02020603060405020304" pitchFamily="18" charset="0"/>
              </a:defRPr>
            </a:lvl5pPr>
            <a:lvl6pPr marL="2514600" indent="-228600" algn="r" defTabSz="949325" eaLnBrk="0" fontAlgn="base" hangingPunct="0">
              <a:spcBef>
                <a:spcPct val="0"/>
              </a:spcBef>
              <a:spcAft>
                <a:spcPct val="0"/>
              </a:spcAft>
              <a:defRPr sz="2400">
                <a:solidFill>
                  <a:schemeClr val="tx1"/>
                </a:solidFill>
                <a:latin typeface="Times" panose="02020603060405020304" pitchFamily="18" charset="0"/>
              </a:defRPr>
            </a:lvl6pPr>
            <a:lvl7pPr marL="2971800" indent="-228600" algn="r" defTabSz="949325" eaLnBrk="0" fontAlgn="base" hangingPunct="0">
              <a:spcBef>
                <a:spcPct val="0"/>
              </a:spcBef>
              <a:spcAft>
                <a:spcPct val="0"/>
              </a:spcAft>
              <a:defRPr sz="2400">
                <a:solidFill>
                  <a:schemeClr val="tx1"/>
                </a:solidFill>
                <a:latin typeface="Times" panose="02020603060405020304" pitchFamily="18" charset="0"/>
              </a:defRPr>
            </a:lvl7pPr>
            <a:lvl8pPr marL="3429000" indent="-228600" algn="r" defTabSz="949325" eaLnBrk="0" fontAlgn="base" hangingPunct="0">
              <a:spcBef>
                <a:spcPct val="0"/>
              </a:spcBef>
              <a:spcAft>
                <a:spcPct val="0"/>
              </a:spcAft>
              <a:defRPr sz="2400">
                <a:solidFill>
                  <a:schemeClr val="tx1"/>
                </a:solidFill>
                <a:latin typeface="Times" panose="02020603060405020304" pitchFamily="18" charset="0"/>
              </a:defRPr>
            </a:lvl8pPr>
            <a:lvl9pPr marL="3886200" indent="-228600" algn="r" defTabSz="949325" eaLnBrk="0" fontAlgn="base" hangingPunct="0">
              <a:spcBef>
                <a:spcPct val="0"/>
              </a:spcBef>
              <a:spcAft>
                <a:spcPct val="0"/>
              </a:spcAft>
              <a:defRPr sz="2400">
                <a:solidFill>
                  <a:schemeClr val="tx1"/>
                </a:solidFill>
                <a:latin typeface="Times" panose="02020603060405020304" pitchFamily="18" charset="0"/>
              </a:defRPr>
            </a:lvl9pPr>
          </a:lstStyle>
          <a:p>
            <a:fld id="{7B2F2C10-46EE-4A22-97BE-D1BBFAA0C0B1}" type="slidenum">
              <a:rPr lang="fr-FR" altLang="de-DE" sz="1100">
                <a:latin typeface="Times New Roman" panose="02020603050405020304" pitchFamily="18" charset="0"/>
              </a:rPr>
              <a:pPr/>
              <a:t>9</a:t>
            </a:fld>
            <a:endParaRPr lang="fr-FR" altLang="de-DE" sz="1100">
              <a:latin typeface="Times New Roman" panose="02020603050405020304" pitchFamily="18" charset="0"/>
            </a:endParaRPr>
          </a:p>
        </p:txBody>
      </p:sp>
    </p:spTree>
    <p:extLst>
      <p:ext uri="{BB962C8B-B14F-4D97-AF65-F5344CB8AC3E}">
        <p14:creationId xmlns:p14="http://schemas.microsoft.com/office/powerpoint/2010/main" val="21151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C959802-D56C-4578-9B3C-3C902232936E}" type="slidenum">
              <a:rPr lang="fr-FR" altLang="fr-FR" smtClean="0"/>
              <a:pPr>
                <a:defRPr/>
              </a:pPr>
              <a:t>10</a:t>
            </a:fld>
            <a:endParaRPr lang="fr-FR" altLang="fr-FR"/>
          </a:p>
        </p:txBody>
      </p:sp>
    </p:spTree>
    <p:extLst>
      <p:ext uri="{BB962C8B-B14F-4D97-AF65-F5344CB8AC3E}">
        <p14:creationId xmlns:p14="http://schemas.microsoft.com/office/powerpoint/2010/main" val="3332210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3124200" y="0"/>
            <a:ext cx="5995988" cy="6858000"/>
          </a:xfrm>
          <a:prstGeom prst="rect">
            <a:avLst/>
          </a:prstGeom>
          <a:solidFill>
            <a:srgbClr val="BE599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endParaRPr lang="fr-CH" altLang="fr-FR"/>
          </a:p>
        </p:txBody>
      </p:sp>
      <p:pic>
        <p:nvPicPr>
          <p:cNvPr id="5" name="Picture 13"/>
          <p:cNvPicPr>
            <a:picLocks noChangeAspect="1" noChangeArrowheads="1"/>
          </p:cNvPicPr>
          <p:nvPr/>
        </p:nvPicPr>
        <p:blipFill>
          <a:blip r:embed="rId2">
            <a:grayscl/>
            <a:extLst>
              <a:ext uri="{28A0092B-C50C-407E-A947-70E740481C1C}">
                <a14:useLocalDpi xmlns:a14="http://schemas.microsoft.com/office/drawing/2010/main" val="0"/>
              </a:ext>
            </a:extLst>
          </a:blip>
          <a:srcRect l="21323" t="13055" r="23901" b="28473"/>
          <a:stretch>
            <a:fillRect/>
          </a:stretch>
        </p:blipFill>
        <p:spPr bwMode="auto">
          <a:xfrm>
            <a:off x="3127375" y="-458788"/>
            <a:ext cx="6205538" cy="441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3124200" cy="68580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endParaRPr lang="fr-CH" altLang="fr-FR"/>
          </a:p>
        </p:txBody>
      </p:sp>
      <p:pic>
        <p:nvPicPr>
          <p:cNvPr id="7" name="Picture 14" descr="C:\Users\Dhouha\Downloads\Logo_UNIL_Idheap_blanc.png"/>
          <p:cNvPicPr>
            <a:picLocks noChangeAspect="1" noChangeArrowheads="1"/>
          </p:cNvPicPr>
          <p:nvPr/>
        </p:nvPicPr>
        <p:blipFill>
          <a:blip r:embed="rId3" cstate="print">
            <a:extLst>
              <a:ext uri="{28A0092B-C50C-407E-A947-70E740481C1C}">
                <a14:useLocalDpi xmlns:a14="http://schemas.microsoft.com/office/drawing/2010/main" val="0"/>
              </a:ext>
            </a:extLst>
          </a:blip>
          <a:srcRect l="10788" t="47662" r="-1320" b="101"/>
          <a:stretch>
            <a:fillRect/>
          </a:stretch>
        </p:blipFill>
        <p:spPr bwMode="auto">
          <a:xfrm>
            <a:off x="874713" y="1350963"/>
            <a:ext cx="19177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10;ppt1final.png                                                  05D47BE1Macintosh HD                   BBA3E1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524000" y="3810000"/>
            <a:ext cx="7391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r>
              <a:rPr lang="fr-FR" altLang="fr-FR" sz="3600" b="1" dirty="0">
                <a:solidFill>
                  <a:srgbClr val="0099CC"/>
                </a:solidFill>
                <a:latin typeface="Verdana" pitchFamily="1" charset="0"/>
              </a:rPr>
              <a:t>Cliquez et modifiez le titre</a:t>
            </a:r>
          </a:p>
        </p:txBody>
      </p:sp>
      <p:sp>
        <p:nvSpPr>
          <p:cNvPr id="10" name="Rectangle 6"/>
          <p:cNvSpPr txBox="1">
            <a:spLocks noChangeArrowheads="1"/>
          </p:cNvSpPr>
          <p:nvPr/>
        </p:nvSpPr>
        <p:spPr bwMode="auto">
          <a:xfrm>
            <a:off x="1524000" y="3048000"/>
            <a:ext cx="739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562100" indent="-228600">
              <a:defRPr sz="2400">
                <a:solidFill>
                  <a:schemeClr val="tx1"/>
                </a:solidFill>
                <a:latin typeface="Arial" charset="0"/>
                <a:ea typeface="ヒラギノ角ゴ Pro W3" pitchFamily="1" charset="-128"/>
              </a:defRPr>
            </a:lvl4pPr>
            <a:lvl5pPr marL="1981200" indent="-228600">
              <a:defRPr sz="2400">
                <a:solidFill>
                  <a:schemeClr val="tx1"/>
                </a:solidFill>
                <a:latin typeface="Arial" charset="0"/>
                <a:ea typeface="ヒラギノ角ゴ Pro W3" pitchFamily="1" charset="-128"/>
              </a:defRPr>
            </a:lvl5pPr>
            <a:lvl6pPr marL="24384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8956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3528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100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spcBef>
                <a:spcPct val="35000"/>
              </a:spcBef>
            </a:pPr>
            <a:r>
              <a:rPr lang="fr-FR" altLang="fr-FR" sz="1800" dirty="0">
                <a:solidFill>
                  <a:srgbClr val="BE5993"/>
                </a:solidFill>
                <a:latin typeface="Verdana" pitchFamily="1" charset="0"/>
              </a:rPr>
              <a:t>Cliquez pour modifier le style des sous-titres du masque</a:t>
            </a:r>
          </a:p>
        </p:txBody>
      </p:sp>
      <p:sp>
        <p:nvSpPr>
          <p:cNvPr id="11" name="Rectangle 7"/>
          <p:cNvSpPr>
            <a:spLocks noGrp="1" noChangeArrowheads="1"/>
          </p:cNvSpPr>
          <p:nvPr>
            <p:ph type="dt" sz="half" idx="10"/>
          </p:nvPr>
        </p:nvSpPr>
        <p:spPr>
          <a:xfrm>
            <a:off x="7908925" y="6229350"/>
            <a:ext cx="1006475" cy="246063"/>
          </a:xfrm>
        </p:spPr>
        <p:txBody>
          <a:bodyPr wrap="none" anchor="ctr">
            <a:spAutoFit/>
          </a:bodyPr>
          <a:lstStyle>
            <a:lvl1pPr>
              <a:defRPr smtClean="0">
                <a:solidFill>
                  <a:schemeClr val="tx1"/>
                </a:solidFill>
              </a:defRPr>
            </a:lvl1pPr>
          </a:lstStyle>
          <a:p>
            <a:pPr>
              <a:defRPr/>
            </a:pPr>
            <a:fld id="{98DC693A-A5F3-46DC-B96C-D43EBAD563FF}" type="datetime2">
              <a:rPr lang="fr-FR" altLang="fr-FR"/>
              <a:pPr>
                <a:defRPr/>
              </a:pPr>
              <a:t>mercredi 21 mars 2018</a:t>
            </a:fld>
            <a:endParaRPr lang="fr-FR" altLang="fr-FR"/>
          </a:p>
        </p:txBody>
      </p:sp>
    </p:spTree>
    <p:extLst>
      <p:ext uri="{BB962C8B-B14F-4D97-AF65-F5344CB8AC3E}">
        <p14:creationId xmlns:p14="http://schemas.microsoft.com/office/powerpoint/2010/main" val="138391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fld id="{F89512D8-2F63-4BDA-ADB0-FE1547D63077}" type="datetime2">
              <a:rPr lang="fr-FR" altLang="fr-FR"/>
              <a:pPr>
                <a:defRPr/>
              </a:pPr>
              <a:t>mercredi 21 mars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0F6277C-BCBE-495F-89B9-4FE146C433D9}" type="slidenum">
              <a:rPr lang="fr-FR" altLang="fr-FR"/>
              <a:pPr>
                <a:defRPr/>
              </a:pPr>
              <a:t>‹Nr.›</a:t>
            </a:fld>
            <a:endParaRPr lang="fr-FR" altLang="fr-FR"/>
          </a:p>
        </p:txBody>
      </p:sp>
    </p:spTree>
    <p:extLst>
      <p:ext uri="{BB962C8B-B14F-4D97-AF65-F5344CB8AC3E}">
        <p14:creationId xmlns:p14="http://schemas.microsoft.com/office/powerpoint/2010/main" val="86495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57200"/>
            <a:ext cx="2171700" cy="541020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228600" y="457200"/>
            <a:ext cx="63627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fld id="{61BC6FC9-1382-41C8-AE3F-047BC53B8FE9}" type="datetime2">
              <a:rPr lang="fr-FR" altLang="fr-FR"/>
              <a:pPr>
                <a:defRPr/>
              </a:pPr>
              <a:t>mercredi 21 mars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89096B4A-B91E-4FF9-A4F3-3ECBC3553EA9}" type="slidenum">
              <a:rPr lang="fr-FR" altLang="fr-FR"/>
              <a:pPr>
                <a:defRPr/>
              </a:pPr>
              <a:t>‹Nr.›</a:t>
            </a:fld>
            <a:endParaRPr lang="fr-FR" altLang="fr-FR"/>
          </a:p>
        </p:txBody>
      </p:sp>
    </p:spTree>
    <p:extLst>
      <p:ext uri="{BB962C8B-B14F-4D97-AF65-F5344CB8AC3E}">
        <p14:creationId xmlns:p14="http://schemas.microsoft.com/office/powerpoint/2010/main" val="188746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265238" y="762000"/>
            <a:ext cx="7650162" cy="5334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4"/>
          <p:cNvSpPr>
            <a:spLocks noGrp="1" noChangeArrowheads="1"/>
          </p:cNvSpPr>
          <p:nvPr>
            <p:ph type="sldNum" sz="quarter" idx="10"/>
          </p:nvPr>
        </p:nvSpPr>
        <p:spPr>
          <a:ln/>
        </p:spPr>
        <p:txBody>
          <a:bodyPr/>
          <a:lstStyle>
            <a:lvl1pPr>
              <a:defRPr/>
            </a:lvl1pPr>
          </a:lstStyle>
          <a:p>
            <a:r>
              <a:rPr lang="fr-FR" altLang="de-DE"/>
              <a:t>| </a:t>
            </a:r>
            <a:r>
              <a:rPr lang="fr-FR" altLang="de-DE">
                <a:solidFill>
                  <a:schemeClr val="bg2"/>
                </a:solidFill>
              </a:rPr>
              <a:t>Diapositive </a:t>
            </a:r>
            <a:fld id="{7E9C5079-2A88-4EB2-89AD-20BF44E6B82F}" type="slidenum">
              <a:rPr lang="fr-FR" altLang="de-DE">
                <a:solidFill>
                  <a:schemeClr val="bg2"/>
                </a:solidFill>
              </a:rPr>
              <a:pPr/>
              <a:t>‹Nr.›</a:t>
            </a:fld>
            <a:r>
              <a:rPr lang="fr-FR" altLang="de-DE">
                <a:solidFill>
                  <a:schemeClr val="bg2"/>
                </a:solidFill>
              </a:rPr>
              <a:t> </a:t>
            </a:r>
            <a:r>
              <a:rPr lang="fr-FR" altLang="de-DE"/>
              <a:t>|</a:t>
            </a:r>
          </a:p>
        </p:txBody>
      </p:sp>
    </p:spTree>
    <p:extLst>
      <p:ext uri="{BB962C8B-B14F-4D97-AF65-F5344CB8AC3E}">
        <p14:creationId xmlns:p14="http://schemas.microsoft.com/office/powerpoint/2010/main" val="48769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fld id="{7250A877-F891-4AC2-BE0C-00B8BB75729E}" type="datetime2">
              <a:rPr lang="fr-FR" altLang="fr-FR"/>
              <a:pPr>
                <a:defRPr/>
              </a:pPr>
              <a:t>mercredi 21 mars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ADD79C9B-E05C-4110-B4DE-79ADD72FFEF8}" type="slidenum">
              <a:rPr lang="fr-FR" altLang="fr-FR"/>
              <a:pPr>
                <a:defRPr/>
              </a:pPr>
              <a:t>‹Nr.›</a:t>
            </a:fld>
            <a:endParaRPr lang="fr-FR" altLang="fr-FR"/>
          </a:p>
        </p:txBody>
      </p:sp>
    </p:spTree>
    <p:extLst>
      <p:ext uri="{BB962C8B-B14F-4D97-AF65-F5344CB8AC3E}">
        <p14:creationId xmlns:p14="http://schemas.microsoft.com/office/powerpoint/2010/main" val="10587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5B58D50D-1FE0-47B8-A453-6F468D0869DF}" type="datetime2">
              <a:rPr lang="fr-FR" altLang="fr-FR"/>
              <a:pPr>
                <a:defRPr/>
              </a:pPr>
              <a:t>mercredi 21 mars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C59267D2-2F46-40A6-8643-63E2EB317727}" type="slidenum">
              <a:rPr lang="fr-FR" altLang="fr-FR"/>
              <a:pPr>
                <a:defRPr/>
              </a:pPr>
              <a:t>‹Nr.›</a:t>
            </a:fld>
            <a:endParaRPr lang="fr-FR" altLang="fr-FR"/>
          </a:p>
        </p:txBody>
      </p:sp>
    </p:spTree>
    <p:extLst>
      <p:ext uri="{BB962C8B-B14F-4D97-AF65-F5344CB8AC3E}">
        <p14:creationId xmlns:p14="http://schemas.microsoft.com/office/powerpoint/2010/main" val="25663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228600" y="15240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5240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fld id="{80FFDA77-543F-45BD-BA6D-B5485B13F2F4}" type="datetime2">
              <a:rPr lang="fr-FR" altLang="fr-FR"/>
              <a:pPr>
                <a:defRPr/>
              </a:pPr>
              <a:t>mercredi 21 mars 2018</a:t>
            </a:fld>
            <a:endParaRPr lang="fr-FR" altLang="fr-FR" sz="1400"/>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DBA64605-432E-4028-9078-C5C1DC273EFB}" type="slidenum">
              <a:rPr lang="fr-FR" altLang="fr-FR"/>
              <a:pPr>
                <a:defRPr/>
              </a:pPr>
              <a:t>‹Nr.›</a:t>
            </a:fld>
            <a:endParaRPr lang="fr-FR" altLang="fr-FR"/>
          </a:p>
        </p:txBody>
      </p:sp>
    </p:spTree>
    <p:extLst>
      <p:ext uri="{BB962C8B-B14F-4D97-AF65-F5344CB8AC3E}">
        <p14:creationId xmlns:p14="http://schemas.microsoft.com/office/powerpoint/2010/main" val="331766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pPr>
              <a:defRPr/>
            </a:pPr>
            <a:fld id="{87DEE692-F120-4DF0-860F-8464EFB073F7}" type="datetime2">
              <a:rPr lang="fr-FR" altLang="fr-FR"/>
              <a:pPr>
                <a:defRPr/>
              </a:pPr>
              <a:t>mercredi 21 mars 2018</a:t>
            </a:fld>
            <a:endParaRPr lang="fr-FR" altLang="fr-FR" sz="1400"/>
          </a:p>
        </p:txBody>
      </p:sp>
      <p:sp>
        <p:nvSpPr>
          <p:cNvPr id="8"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AE181BF9-927C-419E-8D8D-F20EF6E8848C}" type="slidenum">
              <a:rPr lang="fr-FR" altLang="fr-FR"/>
              <a:pPr>
                <a:defRPr/>
              </a:pPr>
              <a:t>‹Nr.›</a:t>
            </a:fld>
            <a:endParaRPr lang="fr-FR" altLang="fr-FR"/>
          </a:p>
        </p:txBody>
      </p:sp>
    </p:spTree>
    <p:extLst>
      <p:ext uri="{BB962C8B-B14F-4D97-AF65-F5344CB8AC3E}">
        <p14:creationId xmlns:p14="http://schemas.microsoft.com/office/powerpoint/2010/main" val="391078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fld id="{150E8B03-5238-458F-8EBC-9922DB1FEB42}" type="datetime2">
              <a:rPr lang="fr-FR" altLang="fr-FR"/>
              <a:pPr>
                <a:defRPr/>
              </a:pPr>
              <a:t>mercredi 21 mars 2018</a:t>
            </a:fld>
            <a:endParaRPr lang="fr-FR" altLang="fr-FR" sz="1400"/>
          </a:p>
        </p:txBody>
      </p:sp>
      <p:sp>
        <p:nvSpPr>
          <p:cNvPr id="4"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2ADFFE5D-BC2C-4DCB-9C38-B0EC411E67FC}" type="slidenum">
              <a:rPr lang="fr-FR" altLang="fr-FR"/>
              <a:pPr>
                <a:defRPr/>
              </a:pPr>
              <a:t>‹Nr.›</a:t>
            </a:fld>
            <a:endParaRPr lang="fr-FR" altLang="fr-FR"/>
          </a:p>
        </p:txBody>
      </p:sp>
    </p:spTree>
    <p:extLst>
      <p:ext uri="{BB962C8B-B14F-4D97-AF65-F5344CB8AC3E}">
        <p14:creationId xmlns:p14="http://schemas.microsoft.com/office/powerpoint/2010/main" val="28123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09194FD-B0B7-4820-900E-EFC91DC2A38E}" type="datetime2">
              <a:rPr lang="fr-FR" altLang="fr-FR"/>
              <a:pPr>
                <a:defRPr/>
              </a:pPr>
              <a:t>mercredi 21 mars 2018</a:t>
            </a:fld>
            <a:endParaRPr lang="fr-FR" altLang="fr-FR" sz="1400"/>
          </a:p>
        </p:txBody>
      </p:sp>
      <p:sp>
        <p:nvSpPr>
          <p:cNvPr id="3"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1936B371-04D4-4C39-A0A4-17C6D2F6C301}" type="slidenum">
              <a:rPr lang="fr-FR" altLang="fr-FR"/>
              <a:pPr>
                <a:defRPr/>
              </a:pPr>
              <a:t>‹Nr.›</a:t>
            </a:fld>
            <a:endParaRPr lang="fr-FR" altLang="fr-FR"/>
          </a:p>
        </p:txBody>
      </p:sp>
    </p:spTree>
    <p:extLst>
      <p:ext uri="{BB962C8B-B14F-4D97-AF65-F5344CB8AC3E}">
        <p14:creationId xmlns:p14="http://schemas.microsoft.com/office/powerpoint/2010/main" val="102045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A8F0A49F-39C6-4C4C-8997-A6882E83CF48}" type="datetime2">
              <a:rPr lang="fr-FR" altLang="fr-FR"/>
              <a:pPr>
                <a:defRPr/>
              </a:pPr>
              <a:t>mercredi 21 mars 2018</a:t>
            </a:fld>
            <a:endParaRPr lang="fr-FR" altLang="fr-FR" sz="1400"/>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8ADD2223-A5DE-4098-AB94-0B9A998C4762}" type="slidenum">
              <a:rPr lang="fr-FR" altLang="fr-FR"/>
              <a:pPr>
                <a:defRPr/>
              </a:pPr>
              <a:t>‹Nr.›</a:t>
            </a:fld>
            <a:endParaRPr lang="fr-FR" altLang="fr-FR"/>
          </a:p>
        </p:txBody>
      </p:sp>
    </p:spTree>
    <p:extLst>
      <p:ext uri="{BB962C8B-B14F-4D97-AF65-F5344CB8AC3E}">
        <p14:creationId xmlns:p14="http://schemas.microsoft.com/office/powerpoint/2010/main" val="252694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9DFA6E78-CD11-47B7-AF55-4718A469724E}" type="datetime2">
              <a:rPr lang="fr-FR" altLang="fr-FR"/>
              <a:pPr>
                <a:defRPr/>
              </a:pPr>
              <a:t>mercredi 21 mars 2018</a:t>
            </a:fld>
            <a:endParaRPr lang="fr-FR" altLang="fr-FR" sz="1400"/>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E0C46DB4-2362-469A-BEBB-8D50F8AB5626}" type="slidenum">
              <a:rPr lang="fr-FR" altLang="fr-FR"/>
              <a:pPr>
                <a:defRPr/>
              </a:pPr>
              <a:t>‹Nr.›</a:t>
            </a:fld>
            <a:endParaRPr lang="fr-FR" altLang="fr-FR"/>
          </a:p>
        </p:txBody>
      </p:sp>
    </p:spTree>
    <p:extLst>
      <p:ext uri="{BB962C8B-B14F-4D97-AF65-F5344CB8AC3E}">
        <p14:creationId xmlns:p14="http://schemas.microsoft.com/office/powerpoint/2010/main" val="421967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acintosh%20HD:Users:jgrosse:Desktop:logoUNIL.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019800"/>
            <a:ext cx="3111500" cy="8382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endParaRPr lang="fr-CH" altLang="fr-FR"/>
          </a:p>
        </p:txBody>
      </p:sp>
      <p:sp>
        <p:nvSpPr>
          <p:cNvPr id="1027" name="Rectangle 9"/>
          <p:cNvSpPr>
            <a:spLocks noChangeArrowheads="1"/>
          </p:cNvSpPr>
          <p:nvPr/>
        </p:nvSpPr>
        <p:spPr bwMode="auto">
          <a:xfrm>
            <a:off x="3111500" y="6019800"/>
            <a:ext cx="6032500" cy="838200"/>
          </a:xfrm>
          <a:prstGeom prst="rect">
            <a:avLst/>
          </a:prstGeom>
          <a:solidFill>
            <a:srgbClr val="BE599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endParaRPr lang="fr-CH" altLang="fr-FR"/>
          </a:p>
        </p:txBody>
      </p:sp>
      <p:pic>
        <p:nvPicPr>
          <p:cNvPr id="1028" name="Picture 15" descr="ppt2final3.png                                                 05D47BE1Macintosh HD                   BBA3E1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00710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3"/>
          <p:cNvSpPr>
            <a:spLocks noChangeArrowheads="1"/>
          </p:cNvSpPr>
          <p:nvPr/>
        </p:nvSpPr>
        <p:spPr bwMode="auto">
          <a:xfrm>
            <a:off x="381000" y="6019800"/>
            <a:ext cx="2209800" cy="5334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endParaRPr lang="fr-CH" altLang="fr-FR"/>
          </a:p>
        </p:txBody>
      </p:sp>
      <p:sp>
        <p:nvSpPr>
          <p:cNvPr id="1030" name="Rectangle 2"/>
          <p:cNvSpPr>
            <a:spLocks noGrp="1" noChangeArrowheads="1"/>
          </p:cNvSpPr>
          <p:nvPr>
            <p:ph type="title"/>
          </p:nvPr>
        </p:nvSpPr>
        <p:spPr bwMode="auto">
          <a:xfrm>
            <a:off x="228600" y="457200"/>
            <a:ext cx="8686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31" name="Rectangle 3"/>
          <p:cNvSpPr>
            <a:spLocks noGrp="1" noChangeArrowheads="1"/>
          </p:cNvSpPr>
          <p:nvPr>
            <p:ph type="body" idx="1"/>
          </p:nvPr>
        </p:nvSpPr>
        <p:spPr bwMode="auto">
          <a:xfrm>
            <a:off x="228600" y="1524000"/>
            <a:ext cx="868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7315200" y="6210300"/>
            <a:ext cx="167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smtClean="0">
                <a:solidFill>
                  <a:schemeClr val="bg1"/>
                </a:solidFill>
                <a:latin typeface="+mn-lt"/>
              </a:defRPr>
            </a:lvl1pPr>
          </a:lstStyle>
          <a:p>
            <a:pPr>
              <a:defRPr/>
            </a:pPr>
            <a:fld id="{E90A43BE-88F4-4ECC-A861-827C42AB9366}" type="datetime2">
              <a:rPr lang="fr-FR" altLang="fr-FR"/>
              <a:pPr>
                <a:defRPr/>
              </a:pPr>
              <a:t>mercredi 21 mars 2018</a:t>
            </a:fld>
            <a:endParaRPr lang="fr-FR" altLang="fr-FR" sz="1400"/>
          </a:p>
        </p:txBody>
      </p:sp>
      <p:sp>
        <p:nvSpPr>
          <p:cNvPr id="3" name="Rectangle 5"/>
          <p:cNvSpPr>
            <a:spLocks noGrp="1" noChangeArrowheads="1"/>
          </p:cNvSpPr>
          <p:nvPr>
            <p:ph type="ftr" sz="quarter" idx="3"/>
          </p:nvPr>
        </p:nvSpPr>
        <p:spPr bwMode="auto">
          <a:xfrm>
            <a:off x="3276600" y="6210300"/>
            <a:ext cx="4038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solidFill>
                  <a:schemeClr val="bg1"/>
                </a:solidFill>
                <a:latin typeface="+mn-lt"/>
              </a:defRPr>
            </a:lvl1pPr>
          </a:lstStyle>
          <a:p>
            <a:pPr>
              <a:defRPr/>
            </a:pPr>
            <a:r>
              <a:rPr lang="fr-FR" altLang="fr-FR"/>
              <a:t>Titre de la présentation</a:t>
            </a:r>
          </a:p>
        </p:txBody>
      </p:sp>
      <p:sp>
        <p:nvSpPr>
          <p:cNvPr id="4" name="Rectangle 6"/>
          <p:cNvSpPr>
            <a:spLocks noGrp="1" noChangeArrowheads="1"/>
          </p:cNvSpPr>
          <p:nvPr>
            <p:ph type="sldNum" sz="quarter" idx="4"/>
          </p:nvPr>
        </p:nvSpPr>
        <p:spPr bwMode="auto">
          <a:xfrm>
            <a:off x="2819400" y="6200775"/>
            <a:ext cx="565150"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a:defRPr sz="1400" smtClean="0">
                <a:latin typeface="+mn-lt"/>
              </a:defRPr>
            </a:lvl1pPr>
          </a:lstStyle>
          <a:p>
            <a:pPr>
              <a:defRPr/>
            </a:pPr>
            <a:fld id="{94A29C46-46ED-4E28-BD92-26829CF9660B}" type="slidenum">
              <a:rPr lang="fr-FR" altLang="fr-FR"/>
              <a:pPr>
                <a:defRPr/>
              </a:pPr>
              <a:t>‹Nr.›</a:t>
            </a:fld>
            <a:endParaRPr lang="fr-FR" altLang="fr-FR"/>
          </a:p>
        </p:txBody>
      </p:sp>
      <p:pic>
        <p:nvPicPr>
          <p:cNvPr id="1035" name="Picture 12" descr="Macintosh HD:Users:jgrosse:Desktop:logoUNIL.png"/>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825500" y="6096000"/>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hf hdr="0"/>
  <p:txStyles>
    <p:titleStyle>
      <a:lvl1pPr algn="ctr" rtl="0" eaLnBrk="1" fontAlgn="base" hangingPunct="1">
        <a:spcBef>
          <a:spcPct val="0"/>
        </a:spcBef>
        <a:spcAft>
          <a:spcPct val="0"/>
        </a:spcAft>
        <a:defRPr sz="3000" b="1">
          <a:solidFill>
            <a:srgbClr val="0099CC"/>
          </a:solidFill>
          <a:latin typeface="+mj-lt"/>
          <a:ea typeface="+mj-ea"/>
          <a:cs typeface="+mj-cs"/>
        </a:defRPr>
      </a:lvl1pPr>
      <a:lvl2pPr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2pPr>
      <a:lvl3pPr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3pPr>
      <a:lvl4pPr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4pPr>
      <a:lvl5pPr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5pPr>
      <a:lvl6pPr marL="4572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6pPr>
      <a:lvl7pPr marL="9144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7pPr>
      <a:lvl8pPr marL="13716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8pPr>
      <a:lvl9pPr marL="18288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9pPr>
    </p:titleStyle>
    <p:bodyStyle>
      <a:lvl1pPr marL="342900" indent="-342900" algn="l" rtl="0" eaLnBrk="1" fontAlgn="base" hangingPunct="1">
        <a:spcBef>
          <a:spcPct val="35000"/>
        </a:spcBef>
        <a:spcAft>
          <a:spcPct val="0"/>
        </a:spcAft>
        <a:buChar char="•"/>
        <a:defRPr sz="2400">
          <a:solidFill>
            <a:schemeClr val="tx1"/>
          </a:solidFill>
          <a:latin typeface="+mn-lt"/>
          <a:ea typeface="+mn-ea"/>
          <a:cs typeface="+mn-cs"/>
        </a:defRPr>
      </a:lvl1pPr>
      <a:lvl2pPr marL="742950" indent="-285750" algn="l" rtl="0" eaLnBrk="1" fontAlgn="base" hangingPunct="1">
        <a:spcBef>
          <a:spcPct val="15000"/>
        </a:spcBef>
        <a:spcAft>
          <a:spcPct val="0"/>
        </a:spcAft>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562100" indent="-228600" algn="l" rtl="0" eaLnBrk="1" fontAlgn="base" hangingPunct="1">
        <a:spcBef>
          <a:spcPct val="20000"/>
        </a:spcBef>
        <a:spcAft>
          <a:spcPct val="0"/>
        </a:spcAft>
        <a:buChar char="–"/>
        <a:defRPr sz="2000">
          <a:solidFill>
            <a:schemeClr val="tx1"/>
          </a:solidFill>
          <a:latin typeface="+mn-lt"/>
          <a:ea typeface="+mn-ea"/>
        </a:defRPr>
      </a:lvl4pPr>
      <a:lvl5pPr marL="1981200" indent="-228600" algn="l" rtl="0" eaLnBrk="1" fontAlgn="base" hangingPunct="1">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hyperlink" Target="http://www.efv.admin.ch/f/dokumentation/finanzberichterstattung/bufi/ausgaben.php"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fv.admin.ch/f/dokumentation/finanzberichterstattung/bufi/index.ph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hyperlink" Target="http://www.oecd.org/statsporta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zahlenspiegel.ch/d/index.cfm" TargetMode="External"/><Relationship Id="rId4" Type="http://schemas.openxmlformats.org/officeDocument/2006/relationships/hyperlink" Target="http://www.efv.admin.ch/d/finanzen/intvergl/index.ht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dt" sz="quarter" idx="10"/>
          </p:nvPr>
        </p:nvSpPr>
        <p:spPr/>
        <p:txBody>
          <a:bodyPr/>
          <a:lstStyle/>
          <a:p>
            <a:pPr>
              <a:defRPr/>
            </a:pPr>
            <a:fld id="{92B391F0-6793-4A70-95E8-3B0A6C31F6C2}" type="datetime2">
              <a:rPr lang="fr-FR" altLang="fr-FR"/>
              <a:pPr>
                <a:defRPr/>
              </a:pPr>
              <a:t>mercredi 21 mars 2018</a:t>
            </a:fld>
            <a:endParaRPr lang="fr-FR" altLang="fr-FR"/>
          </a:p>
        </p:txBody>
      </p:sp>
      <p:sp>
        <p:nvSpPr>
          <p:cNvPr id="3075" name="Rectangle 2"/>
          <p:cNvSpPr>
            <a:spLocks noGrp="1" noChangeArrowheads="1"/>
          </p:cNvSpPr>
          <p:nvPr>
            <p:ph type="ctrTitle" idx="4294967295"/>
          </p:nvPr>
        </p:nvSpPr>
        <p:spPr>
          <a:xfrm>
            <a:off x="951029" y="2924944"/>
            <a:ext cx="7992888" cy="1944216"/>
          </a:xfrm>
          <a:solidFill>
            <a:schemeClr val="bg1"/>
          </a:solidFill>
        </p:spPr>
        <p:txBody>
          <a:bodyPr/>
          <a:lstStyle/>
          <a:p>
            <a:r>
              <a:rPr lang="fr-FR" altLang="de-DE" sz="2400" dirty="0" smtClean="0">
                <a:solidFill>
                  <a:schemeClr val="tx2"/>
                </a:solidFill>
                <a:latin typeface="Arial" panose="020B0604020202020204" pitchFamily="34" charset="0"/>
              </a:rPr>
              <a:t>Système politique, Etat et Administration</a:t>
            </a:r>
            <a:r>
              <a:rPr lang="fr-FR" altLang="de-DE" sz="3200" dirty="0" smtClean="0">
                <a:solidFill>
                  <a:schemeClr val="tx2"/>
                </a:solidFill>
                <a:latin typeface="Arial" panose="020B0604020202020204" pitchFamily="34" charset="0"/>
              </a:rPr>
              <a:t/>
            </a:r>
            <a:br>
              <a:rPr lang="fr-FR" altLang="de-DE" sz="3200" dirty="0" smtClean="0">
                <a:solidFill>
                  <a:schemeClr val="tx2"/>
                </a:solidFill>
                <a:latin typeface="Arial" panose="020B0604020202020204" pitchFamily="34" charset="0"/>
              </a:rPr>
            </a:br>
            <a:r>
              <a:rPr lang="fr-FR" altLang="de-DE" sz="3600" dirty="0">
                <a:solidFill>
                  <a:schemeClr val="tx2"/>
                </a:solidFill>
                <a:latin typeface="Arial Unicode MS" panose="020B0604020202020204" pitchFamily="34" charset="-128"/>
              </a:rPr>
              <a:t/>
            </a:r>
            <a:br>
              <a:rPr lang="fr-FR" altLang="de-DE" sz="3600" dirty="0">
                <a:solidFill>
                  <a:schemeClr val="tx2"/>
                </a:solidFill>
                <a:latin typeface="Arial Unicode MS" panose="020B0604020202020204" pitchFamily="34" charset="-128"/>
              </a:rPr>
            </a:br>
            <a:r>
              <a:rPr lang="fr-FR" altLang="de-DE" sz="2400" smtClean="0">
                <a:solidFill>
                  <a:srgbClr val="0070C0"/>
                </a:solidFill>
                <a:latin typeface="Arial Unicode MS" panose="020B0604020202020204" pitchFamily="34" charset="-128"/>
              </a:rPr>
              <a:t>CEMAP </a:t>
            </a:r>
            <a:r>
              <a:rPr lang="fr-FR" altLang="de-DE" sz="2400" smtClean="0">
                <a:solidFill>
                  <a:srgbClr val="0070C0"/>
                </a:solidFill>
                <a:latin typeface="Arial Unicode MS" panose="020B0604020202020204" pitchFamily="34" charset="-128"/>
              </a:rPr>
              <a:t>2018</a:t>
            </a:r>
            <a:endParaRPr lang="fr-FR" altLang="fr-FR" dirty="0" smtClean="0">
              <a:solidFill>
                <a:srgbClr val="0070C0"/>
              </a:solidFill>
            </a:endParaRPr>
          </a:p>
        </p:txBody>
      </p:sp>
      <p:sp>
        <p:nvSpPr>
          <p:cNvPr id="5" name="Rectangle 2"/>
          <p:cNvSpPr txBox="1">
            <a:spLocks noChangeArrowheads="1"/>
          </p:cNvSpPr>
          <p:nvPr/>
        </p:nvSpPr>
        <p:spPr>
          <a:xfrm>
            <a:off x="1115616" y="4822825"/>
            <a:ext cx="7799784" cy="1652588"/>
          </a:xfrm>
          <a:prstGeom prst="rect">
            <a:avLst/>
          </a:prstGeom>
          <a:noFill/>
        </p:spPr>
        <p:txBody>
          <a:bodyPr/>
          <a:lstStyle>
            <a:lvl1pPr marL="342900" indent="-342900" algn="l" rtl="0" eaLnBrk="1" fontAlgn="base" hangingPunct="1">
              <a:spcBef>
                <a:spcPct val="35000"/>
              </a:spcBef>
              <a:spcAft>
                <a:spcPct val="0"/>
              </a:spcAft>
              <a:buChar char="•"/>
              <a:defRPr sz="2400">
                <a:solidFill>
                  <a:schemeClr val="tx1"/>
                </a:solidFill>
                <a:latin typeface="+mn-lt"/>
                <a:ea typeface="+mn-ea"/>
                <a:cs typeface="+mn-cs"/>
              </a:defRPr>
            </a:lvl1pPr>
            <a:lvl2pPr marL="742950" indent="-285750" algn="l" rtl="0" eaLnBrk="1" fontAlgn="base" hangingPunct="1">
              <a:spcBef>
                <a:spcPct val="15000"/>
              </a:spcBef>
              <a:spcAft>
                <a:spcPct val="0"/>
              </a:spcAft>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562100" indent="-228600" algn="l" rtl="0" eaLnBrk="1" fontAlgn="base" hangingPunct="1">
              <a:spcBef>
                <a:spcPct val="20000"/>
              </a:spcBef>
              <a:spcAft>
                <a:spcPct val="0"/>
              </a:spcAft>
              <a:buChar char="–"/>
              <a:defRPr sz="2000">
                <a:solidFill>
                  <a:schemeClr val="tx1"/>
                </a:solidFill>
                <a:latin typeface="+mn-lt"/>
                <a:ea typeface="+mn-ea"/>
              </a:defRPr>
            </a:lvl4pPr>
            <a:lvl5pPr marL="1981200" indent="-228600" algn="l" rtl="0" eaLnBrk="1" fontAlgn="base" hangingPunct="1">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endParaRPr lang="fr-CH" altLang="de-DE" sz="1600" kern="0" dirty="0" smtClean="0">
              <a:solidFill>
                <a:srgbClr val="000066"/>
              </a:solidFill>
            </a:endParaRPr>
          </a:p>
          <a:p>
            <a:pPr marL="0" indent="0" algn="ctr">
              <a:buNone/>
            </a:pPr>
            <a:r>
              <a:rPr lang="fr-CH" altLang="de-DE" sz="1600" kern="0" dirty="0" smtClean="0">
                <a:solidFill>
                  <a:srgbClr val="000066"/>
                </a:solidFill>
              </a:rPr>
              <a:t>Prof. Andreas Ladner</a:t>
            </a:r>
          </a:p>
          <a:p>
            <a:pPr marL="0" indent="0" algn="ctr">
              <a:buNone/>
            </a:pPr>
            <a:r>
              <a:rPr lang="fr-CH" altLang="de-DE" sz="1600" kern="0" dirty="0" smtClean="0">
                <a:solidFill>
                  <a:srgbClr val="000066"/>
                </a:solidFill>
              </a:rPr>
              <a:t>27 mars 2018</a:t>
            </a:r>
          </a:p>
          <a:p>
            <a:pPr marL="0" indent="0" algn="ctr">
              <a:buNone/>
            </a:pPr>
            <a:endParaRPr lang="de-DE" altLang="de-DE" sz="1000"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88B94225-9C67-41C1-900E-7A9879467588}" type="slidenum">
              <a:rPr lang="fr-FR" smtClean="0">
                <a:solidFill>
                  <a:schemeClr val="bg2"/>
                </a:solidFill>
              </a:rPr>
              <a:pPr>
                <a:defRPr/>
              </a:pPr>
              <a:t>10</a:t>
            </a:fld>
            <a:r>
              <a:rPr lang="fr-FR" smtClean="0">
                <a:solidFill>
                  <a:schemeClr val="bg2"/>
                </a:solidFill>
              </a:rPr>
              <a:t> </a:t>
            </a:r>
            <a:r>
              <a:rPr lang="fr-FR" smtClean="0"/>
              <a:t>|</a:t>
            </a:r>
            <a:endParaRPr lang="fr-F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5"/>
            <a:ext cx="31813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1052735"/>
            <a:ext cx="3068553"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49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2938" y="3143250"/>
            <a:ext cx="7500937" cy="517525"/>
          </a:xfrm>
        </p:spPr>
        <p:txBody>
          <a:bodyPr/>
          <a:lstStyle/>
          <a:p>
            <a:pPr algn="ctr" eaLnBrk="1" hangingPunct="1"/>
            <a:r>
              <a:rPr lang="fr-FR" altLang="de-DE" sz="2600" smtClean="0"/>
              <a:t>Attention à l’instrumentalisation des institutions pour des fins politiques!</a:t>
            </a:r>
          </a:p>
        </p:txBody>
      </p:sp>
      <p:sp>
        <p:nvSpPr>
          <p:cNvPr id="3" name="Titel 1"/>
          <p:cNvSpPr txBox="1">
            <a:spLocks/>
          </p:cNvSpPr>
          <p:nvPr/>
        </p:nvSpPr>
        <p:spPr bwMode="auto">
          <a:xfrm>
            <a:off x="971600" y="980728"/>
            <a:ext cx="75930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Unicode MS" pitchFamily="34" charset="-128"/>
              </a:defRPr>
            </a:lvl2pPr>
            <a:lvl3pPr algn="l" rtl="0" eaLnBrk="0" fontAlgn="base" hangingPunct="0">
              <a:spcBef>
                <a:spcPct val="0"/>
              </a:spcBef>
              <a:spcAft>
                <a:spcPct val="0"/>
              </a:spcAft>
              <a:defRPr sz="3200" b="1">
                <a:solidFill>
                  <a:schemeClr val="tx2"/>
                </a:solidFill>
                <a:latin typeface="Arial Unicode MS" pitchFamily="34" charset="-128"/>
              </a:defRPr>
            </a:lvl3pPr>
            <a:lvl4pPr algn="l" rtl="0" eaLnBrk="0" fontAlgn="base" hangingPunct="0">
              <a:spcBef>
                <a:spcPct val="0"/>
              </a:spcBef>
              <a:spcAft>
                <a:spcPct val="0"/>
              </a:spcAft>
              <a:defRPr sz="3200" b="1">
                <a:solidFill>
                  <a:schemeClr val="tx2"/>
                </a:solidFill>
                <a:latin typeface="Arial Unicode MS" pitchFamily="34" charset="-128"/>
              </a:defRPr>
            </a:lvl4pPr>
            <a:lvl5pPr algn="l" rtl="0" eaLnBrk="0" fontAlgn="base" hangingPunct="0">
              <a:spcBef>
                <a:spcPct val="0"/>
              </a:spcBef>
              <a:spcAft>
                <a:spcPct val="0"/>
              </a:spcAft>
              <a:defRPr sz="3200" b="1">
                <a:solidFill>
                  <a:schemeClr val="tx2"/>
                </a:solidFill>
                <a:latin typeface="Arial Unicode MS" pitchFamily="34" charset="-128"/>
              </a:defRPr>
            </a:lvl5pPr>
            <a:lvl6pPr marL="457200" algn="l" rtl="0" fontAlgn="base">
              <a:spcBef>
                <a:spcPct val="0"/>
              </a:spcBef>
              <a:spcAft>
                <a:spcPct val="0"/>
              </a:spcAft>
              <a:defRPr sz="3200" b="1">
                <a:solidFill>
                  <a:schemeClr val="tx2"/>
                </a:solidFill>
                <a:latin typeface="Arial Unicode MS" pitchFamily="34" charset="-128"/>
              </a:defRPr>
            </a:lvl6pPr>
            <a:lvl7pPr marL="914400" algn="l" rtl="0" fontAlgn="base">
              <a:spcBef>
                <a:spcPct val="0"/>
              </a:spcBef>
              <a:spcAft>
                <a:spcPct val="0"/>
              </a:spcAft>
              <a:defRPr sz="3200" b="1">
                <a:solidFill>
                  <a:schemeClr val="tx2"/>
                </a:solidFill>
                <a:latin typeface="Arial Unicode MS" pitchFamily="34" charset="-128"/>
              </a:defRPr>
            </a:lvl7pPr>
            <a:lvl8pPr marL="1371600" algn="l" rtl="0" fontAlgn="base">
              <a:spcBef>
                <a:spcPct val="0"/>
              </a:spcBef>
              <a:spcAft>
                <a:spcPct val="0"/>
              </a:spcAft>
              <a:defRPr sz="3200" b="1">
                <a:solidFill>
                  <a:schemeClr val="tx2"/>
                </a:solidFill>
                <a:latin typeface="Arial Unicode MS" pitchFamily="34" charset="-128"/>
              </a:defRPr>
            </a:lvl8pPr>
            <a:lvl9pPr marL="1828800" algn="l" rtl="0" fontAlgn="base">
              <a:spcBef>
                <a:spcPct val="0"/>
              </a:spcBef>
              <a:spcAft>
                <a:spcPct val="0"/>
              </a:spcAft>
              <a:defRPr sz="3200" b="1">
                <a:solidFill>
                  <a:schemeClr val="tx2"/>
                </a:solidFill>
                <a:latin typeface="Arial Unicode MS" pitchFamily="34" charset="-128"/>
              </a:defRPr>
            </a:lvl9pPr>
          </a:lstStyle>
          <a:p>
            <a:pPr>
              <a:defRPr/>
            </a:pPr>
            <a:r>
              <a:rPr lang="de-CH" altLang="de-DE" sz="2400" kern="0" dirty="0" smtClean="0"/>
              <a:t>«</a:t>
            </a:r>
            <a:r>
              <a:rPr lang="fr-CH" altLang="de-DE" sz="2400" kern="0" dirty="0" smtClean="0"/>
              <a:t>Petite parenthèse</a:t>
            </a:r>
            <a:r>
              <a:rPr lang="de-CH" altLang="de-DE" sz="2400" kern="0" dirty="0" smtClean="0"/>
              <a:t>»</a:t>
            </a:r>
          </a:p>
        </p:txBody>
      </p:sp>
    </p:spTree>
    <p:extLst>
      <p:ext uri="{BB962C8B-B14F-4D97-AF65-F5344CB8AC3E}">
        <p14:creationId xmlns:p14="http://schemas.microsoft.com/office/powerpoint/2010/main" val="31704198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857375"/>
            <a:ext cx="31210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fr-FR" altLang="de-DE" sz="2400" dirty="0" smtClean="0"/>
              <a:t>Exemple: l’élection du Conseil fédéral par le peuple</a:t>
            </a:r>
          </a:p>
        </p:txBody>
      </p:sp>
    </p:spTree>
    <p:extLst>
      <p:ext uri="{BB962C8B-B14F-4D97-AF65-F5344CB8AC3E}">
        <p14:creationId xmlns:p14="http://schemas.microsoft.com/office/powerpoint/2010/main" val="3806502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altLang="de-DE" sz="2600" smtClean="0"/>
              <a:t>Deux initiatives pour l’élections du Conseil fédéral par le peuple</a:t>
            </a:r>
            <a:r>
              <a:rPr lang="de-DE" altLang="de-DE" sz="2600" smtClean="0"/>
              <a:t> </a:t>
            </a:r>
          </a:p>
        </p:txBody>
      </p:sp>
      <p:pic>
        <p:nvPicPr>
          <p:cNvPr id="174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484313"/>
            <a:ext cx="7920038"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66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251520" y="332656"/>
            <a:ext cx="8686800" cy="990600"/>
          </a:xfrm>
        </p:spPr>
        <p:txBody>
          <a:bodyPr/>
          <a:lstStyle/>
          <a:p>
            <a:r>
              <a:rPr lang="fr-CH" altLang="de-DE" sz="2600" dirty="0" smtClean="0"/>
              <a:t>D’autres exemples</a:t>
            </a:r>
          </a:p>
        </p:txBody>
      </p:sp>
      <p:sp>
        <p:nvSpPr>
          <p:cNvPr id="18435" name="Inhaltsplatzhalter 2"/>
          <p:cNvSpPr>
            <a:spLocks noGrp="1"/>
          </p:cNvSpPr>
          <p:nvPr>
            <p:ph idx="1"/>
          </p:nvPr>
        </p:nvSpPr>
        <p:spPr>
          <a:xfrm>
            <a:off x="1071563" y="1857375"/>
            <a:ext cx="7358062" cy="4114800"/>
          </a:xfrm>
        </p:spPr>
        <p:txBody>
          <a:bodyPr/>
          <a:lstStyle/>
          <a:p>
            <a:r>
              <a:rPr lang="fr-CH" altLang="de-DE" dirty="0" smtClean="0"/>
              <a:t>Le principe de la collégialité</a:t>
            </a:r>
          </a:p>
          <a:p>
            <a:endParaRPr lang="fr-CH" altLang="de-DE" dirty="0" smtClean="0"/>
          </a:p>
          <a:p>
            <a:r>
              <a:rPr lang="fr-CH" altLang="de-DE" dirty="0" smtClean="0"/>
              <a:t>Le système électoral (majoritaire ou proportionnel)</a:t>
            </a:r>
          </a:p>
          <a:p>
            <a:endParaRPr lang="fr-CH" altLang="de-DE" dirty="0" smtClean="0"/>
          </a:p>
        </p:txBody>
      </p:sp>
    </p:spTree>
    <p:extLst>
      <p:ext uri="{BB962C8B-B14F-4D97-AF65-F5344CB8AC3E}">
        <p14:creationId xmlns:p14="http://schemas.microsoft.com/office/powerpoint/2010/main" val="193099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8520" y="476672"/>
            <a:ext cx="8686800" cy="990600"/>
          </a:xfrm>
        </p:spPr>
        <p:txBody>
          <a:bodyPr/>
          <a:lstStyle/>
          <a:p>
            <a:pPr eaLnBrk="1" hangingPunct="1"/>
            <a:r>
              <a:rPr lang="en-US" altLang="de-DE" sz="2600" dirty="0" smtClean="0"/>
              <a:t>Lesson to learn:</a:t>
            </a:r>
          </a:p>
        </p:txBody>
      </p:sp>
      <p:sp>
        <p:nvSpPr>
          <p:cNvPr id="19459" name="Rectangle 3"/>
          <p:cNvSpPr>
            <a:spLocks noGrp="1" noChangeArrowheads="1"/>
          </p:cNvSpPr>
          <p:nvPr>
            <p:ph type="body" idx="1"/>
          </p:nvPr>
        </p:nvSpPr>
        <p:spPr>
          <a:xfrm>
            <a:off x="611560" y="1628800"/>
            <a:ext cx="7640638" cy="4114800"/>
          </a:xfrm>
        </p:spPr>
        <p:txBody>
          <a:bodyPr/>
          <a:lstStyle/>
          <a:p>
            <a:pPr eaLnBrk="1" hangingPunct="1">
              <a:buFont typeface="Wingdings" pitchFamily="2" charset="2"/>
              <a:buNone/>
            </a:pPr>
            <a:endParaRPr lang="en-GB" altLang="de-DE" dirty="0" smtClean="0"/>
          </a:p>
          <a:p>
            <a:pPr eaLnBrk="1" hangingPunct="1">
              <a:buFont typeface="Wingdings" pitchFamily="2" charset="2"/>
              <a:buNone/>
            </a:pPr>
            <a:r>
              <a:rPr lang="en-GB" altLang="de-DE" dirty="0" smtClean="0"/>
              <a:t>	I’m usually in favour of what serves me best!</a:t>
            </a:r>
          </a:p>
          <a:p>
            <a:pPr eaLnBrk="1" hangingPunct="1">
              <a:buFont typeface="Wingdings" pitchFamily="2" charset="2"/>
              <a:buNone/>
            </a:pPr>
            <a:endParaRPr lang="en-GB" altLang="de-DE" dirty="0" smtClean="0"/>
          </a:p>
          <a:p>
            <a:pPr eaLnBrk="1" hangingPunct="1">
              <a:buFont typeface="Wingdings" pitchFamily="2" charset="2"/>
              <a:buNone/>
            </a:pPr>
            <a:r>
              <a:rPr lang="en-GB" altLang="de-DE" sz="2400" dirty="0" smtClean="0"/>
              <a:t>	</a:t>
            </a:r>
            <a:r>
              <a:rPr lang="fr-CH" altLang="de-DE" sz="2400" dirty="0" smtClean="0"/>
              <a:t>On trouve très peu de discours platoniques au sujet du bon fonctionnement des différentes institutions.</a:t>
            </a:r>
          </a:p>
          <a:p>
            <a:pPr eaLnBrk="1" hangingPunct="1">
              <a:buFont typeface="Wingdings" pitchFamily="2" charset="2"/>
              <a:buNone/>
            </a:pPr>
            <a:endParaRPr lang="fr-CH" altLang="de-DE" dirty="0" smtClean="0"/>
          </a:p>
        </p:txBody>
      </p:sp>
    </p:spTree>
    <p:extLst>
      <p:ext uri="{BB962C8B-B14F-4D97-AF65-F5344CB8AC3E}">
        <p14:creationId xmlns:p14="http://schemas.microsoft.com/office/powerpoint/2010/main" val="1677535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107504" y="116682"/>
            <a:ext cx="8807896" cy="990600"/>
          </a:xfrm>
        </p:spPr>
        <p:txBody>
          <a:bodyPr/>
          <a:lstStyle/>
          <a:p>
            <a:r>
              <a:rPr lang="fr-CH" altLang="de-DE" sz="2000" dirty="0" smtClean="0"/>
              <a:t>Un peu d’histoire pour mieux </a:t>
            </a:r>
            <a:r>
              <a:rPr lang="fr-CH" altLang="de-DE" sz="2000" dirty="0" smtClean="0"/>
              <a:t>comprendre (institutionnalisme historique: </a:t>
            </a:r>
            <a:r>
              <a:rPr lang="fr-CH" altLang="de-DE" sz="2000" dirty="0" err="1" smtClean="0"/>
              <a:t>path</a:t>
            </a:r>
            <a:r>
              <a:rPr lang="fr-CH" altLang="de-DE" sz="2000" dirty="0" smtClean="0"/>
              <a:t> </a:t>
            </a:r>
            <a:r>
              <a:rPr lang="fr-CH" altLang="de-DE" sz="2000" dirty="0" err="1" smtClean="0"/>
              <a:t>dependency</a:t>
            </a:r>
            <a:r>
              <a:rPr lang="fr-CH" altLang="de-DE" sz="2000" dirty="0" smtClean="0"/>
              <a:t>, </a:t>
            </a:r>
            <a:r>
              <a:rPr lang="fr-CH" altLang="de-DE" sz="2000" dirty="0" err="1" smtClean="0"/>
              <a:t>windows</a:t>
            </a:r>
            <a:r>
              <a:rPr lang="fr-CH" altLang="de-DE" sz="2000" dirty="0" smtClean="0"/>
              <a:t> of </a:t>
            </a:r>
            <a:r>
              <a:rPr lang="fr-CH" altLang="de-DE" sz="2000" dirty="0" err="1" smtClean="0"/>
              <a:t>opportunities</a:t>
            </a:r>
            <a:r>
              <a:rPr lang="fr-CH" altLang="de-DE" sz="2000" dirty="0" smtClean="0"/>
              <a:t>)</a:t>
            </a:r>
            <a:endParaRPr lang="fr-CH" altLang="de-DE" sz="2000" dirty="0" smtClean="0"/>
          </a:p>
        </p:txBody>
      </p:sp>
      <p:sp>
        <p:nvSpPr>
          <p:cNvPr id="20483" name="Inhaltsplatzhalter 2"/>
          <p:cNvSpPr>
            <a:spLocks noGrp="1"/>
          </p:cNvSpPr>
          <p:nvPr>
            <p:ph idx="1"/>
          </p:nvPr>
        </p:nvSpPr>
        <p:spPr/>
        <p:txBody>
          <a:bodyPr/>
          <a:lstStyle/>
          <a:p>
            <a:endParaRPr lang="de-CH" altLang="de-DE" smtClean="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443" y="4074467"/>
            <a:ext cx="24812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505" y="1337593"/>
            <a:ext cx="1652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5443" y="1266155"/>
            <a:ext cx="326866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8410" y="4074467"/>
            <a:ext cx="11096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980780"/>
            <a:ext cx="293846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7715250" y="5646985"/>
            <a:ext cx="785813" cy="307975"/>
          </a:xfrm>
          <a:prstGeom prst="rect">
            <a:avLst/>
          </a:prstGeom>
          <a:noFill/>
        </p:spPr>
        <p:txBody>
          <a:bodyPr>
            <a:spAutoFit/>
          </a:bodyPr>
          <a:lstStyle/>
          <a:p>
            <a:pPr>
              <a:defRPr/>
            </a:pPr>
            <a:r>
              <a:rPr lang="de-CH" sz="1400" dirty="0">
                <a:latin typeface="+mj-lt"/>
              </a:rPr>
              <a:t>1804</a:t>
            </a:r>
          </a:p>
        </p:txBody>
      </p:sp>
      <p:sp>
        <p:nvSpPr>
          <p:cNvPr id="10" name="Foliennummernplatzhalter 9"/>
          <p:cNvSpPr>
            <a:spLocks noGrp="1"/>
          </p:cNvSpPr>
          <p:nvPr>
            <p:ph type="sldNum" sz="quarter" idx="10"/>
          </p:nvPr>
        </p:nvSpPr>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algn="r" eaLnBrk="0" fontAlgn="base" hangingPunct="0">
              <a:spcBef>
                <a:spcPct val="0"/>
              </a:spcBef>
              <a:spcAft>
                <a:spcPct val="0"/>
              </a:spcAft>
              <a:defRPr sz="2400">
                <a:solidFill>
                  <a:schemeClr val="tx1"/>
                </a:solidFill>
                <a:latin typeface="Times" panose="02020603060405020304" pitchFamily="18" charset="0"/>
              </a:defRPr>
            </a:lvl6pPr>
            <a:lvl7pPr marL="2971800" indent="-228600" algn="r" eaLnBrk="0" fontAlgn="base" hangingPunct="0">
              <a:spcBef>
                <a:spcPct val="0"/>
              </a:spcBef>
              <a:spcAft>
                <a:spcPct val="0"/>
              </a:spcAft>
              <a:defRPr sz="2400">
                <a:solidFill>
                  <a:schemeClr val="tx1"/>
                </a:solidFill>
                <a:latin typeface="Times" panose="02020603060405020304" pitchFamily="18" charset="0"/>
              </a:defRPr>
            </a:lvl7pPr>
            <a:lvl8pPr marL="3429000" indent="-228600" algn="r" eaLnBrk="0" fontAlgn="base" hangingPunct="0">
              <a:spcBef>
                <a:spcPct val="0"/>
              </a:spcBef>
              <a:spcAft>
                <a:spcPct val="0"/>
              </a:spcAft>
              <a:defRPr sz="2400">
                <a:solidFill>
                  <a:schemeClr val="tx1"/>
                </a:solidFill>
                <a:latin typeface="Times" panose="02020603060405020304" pitchFamily="18" charset="0"/>
              </a:defRPr>
            </a:lvl8pPr>
            <a:lvl9pPr marL="3886200" indent="-228600" algn="r" eaLnBrk="0" fontAlgn="base" hangingPunct="0">
              <a:spcBef>
                <a:spcPct val="0"/>
              </a:spcBef>
              <a:spcAft>
                <a:spcPct val="0"/>
              </a:spcAft>
              <a:defRPr sz="2400">
                <a:solidFill>
                  <a:schemeClr val="tx1"/>
                </a:solidFill>
                <a:latin typeface="Times" panose="02020603060405020304" pitchFamily="18" charset="0"/>
              </a:defRPr>
            </a:lvl9pPr>
          </a:lstStyle>
          <a:p>
            <a:r>
              <a:rPr lang="fr-FR" altLang="de-DE" sz="800">
                <a:solidFill>
                  <a:schemeClr val="tx2"/>
                </a:solidFill>
                <a:latin typeface="Verdana" panose="020B0604030504040204" pitchFamily="34" charset="0"/>
              </a:rPr>
              <a:t>| </a:t>
            </a:r>
            <a:r>
              <a:rPr lang="fr-FR" altLang="de-DE" sz="800">
                <a:solidFill>
                  <a:schemeClr val="bg2"/>
                </a:solidFill>
                <a:latin typeface="Verdana" panose="020B0604030504040204" pitchFamily="34" charset="0"/>
              </a:rPr>
              <a:t>Diapositive </a:t>
            </a:r>
            <a:fld id="{3E448F55-500D-4674-91FA-481A502BB0BE}" type="slidenum">
              <a:rPr lang="fr-FR" altLang="de-DE" sz="800">
                <a:solidFill>
                  <a:schemeClr val="bg2"/>
                </a:solidFill>
                <a:latin typeface="Verdana" panose="020B0604030504040204" pitchFamily="34" charset="0"/>
              </a:rPr>
              <a:pPr/>
              <a:t>16</a:t>
            </a:fld>
            <a:r>
              <a:rPr lang="fr-FR" altLang="de-DE" sz="800">
                <a:solidFill>
                  <a:schemeClr val="bg2"/>
                </a:solidFill>
                <a:latin typeface="Verdana" panose="020B0604030504040204" pitchFamily="34" charset="0"/>
              </a:rPr>
              <a:t> </a:t>
            </a:r>
            <a:r>
              <a:rPr lang="fr-FR" altLang="de-DE" sz="800">
                <a:solidFill>
                  <a:schemeClr val="tx2"/>
                </a:solidFill>
                <a:latin typeface="Verdana" panose="020B0604030504040204" pitchFamily="34" charset="0"/>
              </a:rPr>
              <a:t>|</a:t>
            </a:r>
          </a:p>
        </p:txBody>
      </p:sp>
    </p:spTree>
    <p:extLst>
      <p:ext uri="{BB962C8B-B14F-4D97-AF65-F5344CB8AC3E}">
        <p14:creationId xmlns:p14="http://schemas.microsoft.com/office/powerpoint/2010/main" val="3233322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14438" y="476672"/>
            <a:ext cx="6692900" cy="171450"/>
          </a:xfrm>
          <a:noFill/>
        </p:spPr>
        <p:txBody>
          <a:bodyPr/>
          <a:lstStyle/>
          <a:p>
            <a:pPr eaLnBrk="1" hangingPunct="1"/>
            <a:r>
              <a:rPr lang="de-CH" altLang="de-DE" sz="2400" dirty="0" smtClean="0"/>
              <a:t>„</a:t>
            </a:r>
            <a:r>
              <a:rPr lang="de-CH" altLang="de-DE" sz="2400" dirty="0" err="1" smtClean="0"/>
              <a:t>Some</a:t>
            </a:r>
            <a:r>
              <a:rPr lang="de-CH" altLang="de-DE" sz="2400" dirty="0" smtClean="0"/>
              <a:t> </a:t>
            </a:r>
            <a:r>
              <a:rPr lang="de-CH" altLang="de-DE" sz="2400" dirty="0" err="1" smtClean="0"/>
              <a:t>cantons</a:t>
            </a:r>
            <a:r>
              <a:rPr lang="de-CH" altLang="de-DE" sz="2400" dirty="0" smtClean="0"/>
              <a:t> </a:t>
            </a:r>
            <a:r>
              <a:rPr lang="de-CH" altLang="de-DE" sz="2400" dirty="0" err="1" smtClean="0"/>
              <a:t>were</a:t>
            </a:r>
            <a:r>
              <a:rPr lang="de-CH" altLang="de-DE" sz="2400" dirty="0" smtClean="0"/>
              <a:t> </a:t>
            </a:r>
            <a:r>
              <a:rPr lang="de-CH" altLang="de-DE" sz="2400" dirty="0" err="1" smtClean="0"/>
              <a:t>more</a:t>
            </a:r>
            <a:r>
              <a:rPr lang="de-CH" altLang="de-DE" sz="2400" dirty="0" smtClean="0"/>
              <a:t> </a:t>
            </a:r>
            <a:r>
              <a:rPr lang="de-CH" altLang="de-DE" sz="2400" dirty="0" err="1" smtClean="0"/>
              <a:t>equal</a:t>
            </a:r>
            <a:r>
              <a:rPr lang="de-CH" altLang="de-DE" sz="2400" dirty="0" smtClean="0"/>
              <a:t>“</a:t>
            </a:r>
            <a:endParaRPr lang="de-DE" altLang="de-DE" sz="2400" dirty="0" smtClean="0"/>
          </a:p>
        </p:txBody>
      </p:sp>
      <p:pic>
        <p:nvPicPr>
          <p:cNvPr id="225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124744"/>
            <a:ext cx="66294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0"/>
          </p:nvPr>
        </p:nvSpPr>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algn="r" eaLnBrk="0" fontAlgn="base" hangingPunct="0">
              <a:spcBef>
                <a:spcPct val="0"/>
              </a:spcBef>
              <a:spcAft>
                <a:spcPct val="0"/>
              </a:spcAft>
              <a:defRPr sz="2400">
                <a:solidFill>
                  <a:schemeClr val="tx1"/>
                </a:solidFill>
                <a:latin typeface="Times" panose="02020603060405020304" pitchFamily="18" charset="0"/>
              </a:defRPr>
            </a:lvl6pPr>
            <a:lvl7pPr marL="2971800" indent="-228600" algn="r" eaLnBrk="0" fontAlgn="base" hangingPunct="0">
              <a:spcBef>
                <a:spcPct val="0"/>
              </a:spcBef>
              <a:spcAft>
                <a:spcPct val="0"/>
              </a:spcAft>
              <a:defRPr sz="2400">
                <a:solidFill>
                  <a:schemeClr val="tx1"/>
                </a:solidFill>
                <a:latin typeface="Times" panose="02020603060405020304" pitchFamily="18" charset="0"/>
              </a:defRPr>
            </a:lvl7pPr>
            <a:lvl8pPr marL="3429000" indent="-228600" algn="r" eaLnBrk="0" fontAlgn="base" hangingPunct="0">
              <a:spcBef>
                <a:spcPct val="0"/>
              </a:spcBef>
              <a:spcAft>
                <a:spcPct val="0"/>
              </a:spcAft>
              <a:defRPr sz="2400">
                <a:solidFill>
                  <a:schemeClr val="tx1"/>
                </a:solidFill>
                <a:latin typeface="Times" panose="02020603060405020304" pitchFamily="18" charset="0"/>
              </a:defRPr>
            </a:lvl8pPr>
            <a:lvl9pPr marL="3886200" indent="-228600" algn="r" eaLnBrk="0" fontAlgn="base" hangingPunct="0">
              <a:spcBef>
                <a:spcPct val="0"/>
              </a:spcBef>
              <a:spcAft>
                <a:spcPct val="0"/>
              </a:spcAft>
              <a:defRPr sz="2400">
                <a:solidFill>
                  <a:schemeClr val="tx1"/>
                </a:solidFill>
                <a:latin typeface="Times" panose="02020603060405020304" pitchFamily="18" charset="0"/>
              </a:defRPr>
            </a:lvl9pPr>
          </a:lstStyle>
          <a:p>
            <a:r>
              <a:rPr lang="fr-FR" altLang="de-DE" sz="800">
                <a:solidFill>
                  <a:schemeClr val="tx2"/>
                </a:solidFill>
                <a:latin typeface="Verdana" panose="020B0604030504040204" pitchFamily="34" charset="0"/>
              </a:rPr>
              <a:t>| </a:t>
            </a:r>
            <a:r>
              <a:rPr lang="fr-FR" altLang="de-DE" sz="800">
                <a:solidFill>
                  <a:schemeClr val="bg2"/>
                </a:solidFill>
                <a:latin typeface="Verdana" panose="020B0604030504040204" pitchFamily="34" charset="0"/>
              </a:rPr>
              <a:t>Diapositive </a:t>
            </a:r>
            <a:fld id="{D4CF56AC-F041-49FB-BD34-7C28FDE9187A}" type="slidenum">
              <a:rPr lang="fr-FR" altLang="de-DE" sz="800">
                <a:solidFill>
                  <a:schemeClr val="bg2"/>
                </a:solidFill>
                <a:latin typeface="Verdana" panose="020B0604030504040204" pitchFamily="34" charset="0"/>
              </a:rPr>
              <a:pPr/>
              <a:t>17</a:t>
            </a:fld>
            <a:r>
              <a:rPr lang="fr-FR" altLang="de-DE" sz="800">
                <a:solidFill>
                  <a:schemeClr val="bg2"/>
                </a:solidFill>
                <a:latin typeface="Verdana" panose="020B0604030504040204" pitchFamily="34" charset="0"/>
              </a:rPr>
              <a:t> </a:t>
            </a:r>
            <a:r>
              <a:rPr lang="fr-FR" altLang="de-DE" sz="800">
                <a:solidFill>
                  <a:schemeClr val="tx2"/>
                </a:solidFill>
                <a:latin typeface="Verdana" panose="020B0604030504040204" pitchFamily="34" charset="0"/>
              </a:rPr>
              <a:t>|</a:t>
            </a:r>
          </a:p>
        </p:txBody>
      </p:sp>
      <p:pic>
        <p:nvPicPr>
          <p:cNvPr id="2" name="Grafik 1"/>
          <p:cNvPicPr>
            <a:picLocks noChangeAspect="1"/>
          </p:cNvPicPr>
          <p:nvPr/>
        </p:nvPicPr>
        <p:blipFill>
          <a:blip r:embed="rId4"/>
          <a:stretch>
            <a:fillRect/>
          </a:stretch>
        </p:blipFill>
        <p:spPr>
          <a:xfrm>
            <a:off x="6732240" y="4746700"/>
            <a:ext cx="1884492" cy="1222078"/>
          </a:xfrm>
          <a:prstGeom prst="rect">
            <a:avLst/>
          </a:prstGeom>
        </p:spPr>
      </p:pic>
    </p:spTree>
    <p:extLst>
      <p:ext uri="{BB962C8B-B14F-4D97-AF65-F5344CB8AC3E}">
        <p14:creationId xmlns:p14="http://schemas.microsoft.com/office/powerpoint/2010/main" val="338560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87624" y="404664"/>
            <a:ext cx="6692900" cy="165100"/>
          </a:xfrm>
          <a:noFill/>
        </p:spPr>
        <p:txBody>
          <a:bodyPr/>
          <a:lstStyle/>
          <a:p>
            <a:pPr eaLnBrk="1" hangingPunct="1"/>
            <a:r>
              <a:rPr lang="de-CH" altLang="de-DE" sz="2600" dirty="0" smtClean="0"/>
              <a:t>La </a:t>
            </a:r>
            <a:r>
              <a:rPr lang="de-CH" altLang="de-DE" sz="2600" dirty="0" err="1" smtClean="0"/>
              <a:t>guerre</a:t>
            </a:r>
            <a:r>
              <a:rPr lang="de-CH" altLang="de-DE" sz="2600" dirty="0" smtClean="0"/>
              <a:t> du Sonderbund</a:t>
            </a:r>
            <a:endParaRPr lang="de-DE" altLang="de-DE" sz="2600" dirty="0" smtClean="0"/>
          </a:p>
        </p:txBody>
      </p:sp>
      <p:sp>
        <p:nvSpPr>
          <p:cNvPr id="23555" name="Text Box 5"/>
          <p:cNvSpPr txBox="1">
            <a:spLocks noChangeArrowheads="1"/>
          </p:cNvSpPr>
          <p:nvPr/>
        </p:nvSpPr>
        <p:spPr bwMode="auto">
          <a:xfrm>
            <a:off x="540196" y="1548532"/>
            <a:ext cx="30956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r>
              <a:rPr lang="fr-FR" altLang="de-DE" sz="2000" dirty="0"/>
              <a:t>Les tensions entre cantons catholiques et cantons libéraux-radicaux débouchent sur la "guerre du Sonderbund". Au terme d'une brève campagne, les cantons conservateurs capitulent devant les troupes du général Dufour. </a:t>
            </a:r>
          </a:p>
        </p:txBody>
      </p:sp>
      <p:pic>
        <p:nvPicPr>
          <p:cNvPr id="23556"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27984" y="1332632"/>
            <a:ext cx="3905250" cy="4114800"/>
          </a:xfrm>
          <a:noFill/>
        </p:spPr>
      </p:pic>
      <p:sp>
        <p:nvSpPr>
          <p:cNvPr id="5" name="Foliennummernplatzhalter 4"/>
          <p:cNvSpPr>
            <a:spLocks noGrp="1"/>
          </p:cNvSpPr>
          <p:nvPr>
            <p:ph type="sldNum" sz="quarter" idx="10"/>
          </p:nvPr>
        </p:nvSpPr>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algn="r" eaLnBrk="0" fontAlgn="base" hangingPunct="0">
              <a:spcBef>
                <a:spcPct val="0"/>
              </a:spcBef>
              <a:spcAft>
                <a:spcPct val="0"/>
              </a:spcAft>
              <a:defRPr sz="2400">
                <a:solidFill>
                  <a:schemeClr val="tx1"/>
                </a:solidFill>
                <a:latin typeface="Times" panose="02020603060405020304" pitchFamily="18" charset="0"/>
              </a:defRPr>
            </a:lvl6pPr>
            <a:lvl7pPr marL="2971800" indent="-228600" algn="r" eaLnBrk="0" fontAlgn="base" hangingPunct="0">
              <a:spcBef>
                <a:spcPct val="0"/>
              </a:spcBef>
              <a:spcAft>
                <a:spcPct val="0"/>
              </a:spcAft>
              <a:defRPr sz="2400">
                <a:solidFill>
                  <a:schemeClr val="tx1"/>
                </a:solidFill>
                <a:latin typeface="Times" panose="02020603060405020304" pitchFamily="18" charset="0"/>
              </a:defRPr>
            </a:lvl7pPr>
            <a:lvl8pPr marL="3429000" indent="-228600" algn="r" eaLnBrk="0" fontAlgn="base" hangingPunct="0">
              <a:spcBef>
                <a:spcPct val="0"/>
              </a:spcBef>
              <a:spcAft>
                <a:spcPct val="0"/>
              </a:spcAft>
              <a:defRPr sz="2400">
                <a:solidFill>
                  <a:schemeClr val="tx1"/>
                </a:solidFill>
                <a:latin typeface="Times" panose="02020603060405020304" pitchFamily="18" charset="0"/>
              </a:defRPr>
            </a:lvl8pPr>
            <a:lvl9pPr marL="3886200" indent="-228600" algn="r" eaLnBrk="0" fontAlgn="base" hangingPunct="0">
              <a:spcBef>
                <a:spcPct val="0"/>
              </a:spcBef>
              <a:spcAft>
                <a:spcPct val="0"/>
              </a:spcAft>
              <a:defRPr sz="2400">
                <a:solidFill>
                  <a:schemeClr val="tx1"/>
                </a:solidFill>
                <a:latin typeface="Times" panose="02020603060405020304" pitchFamily="18" charset="0"/>
              </a:defRPr>
            </a:lvl9pPr>
          </a:lstStyle>
          <a:p>
            <a:r>
              <a:rPr lang="fr-FR" altLang="de-DE" sz="800">
                <a:solidFill>
                  <a:schemeClr val="tx2"/>
                </a:solidFill>
                <a:latin typeface="Verdana" panose="020B0604030504040204" pitchFamily="34" charset="0"/>
              </a:rPr>
              <a:t>| </a:t>
            </a:r>
            <a:r>
              <a:rPr lang="fr-FR" altLang="de-DE" sz="800">
                <a:solidFill>
                  <a:schemeClr val="bg2"/>
                </a:solidFill>
                <a:latin typeface="Verdana" panose="020B0604030504040204" pitchFamily="34" charset="0"/>
              </a:rPr>
              <a:t>Diapositive </a:t>
            </a:r>
            <a:fld id="{21574635-CF93-4F25-9D25-58163245EA29}" type="slidenum">
              <a:rPr lang="fr-FR" altLang="de-DE" sz="800">
                <a:solidFill>
                  <a:schemeClr val="bg2"/>
                </a:solidFill>
                <a:latin typeface="Verdana" panose="020B0604030504040204" pitchFamily="34" charset="0"/>
              </a:rPr>
              <a:pPr/>
              <a:t>18</a:t>
            </a:fld>
            <a:r>
              <a:rPr lang="fr-FR" altLang="de-DE" sz="800">
                <a:solidFill>
                  <a:schemeClr val="bg2"/>
                </a:solidFill>
                <a:latin typeface="Verdana" panose="020B0604030504040204" pitchFamily="34" charset="0"/>
              </a:rPr>
              <a:t> </a:t>
            </a:r>
            <a:r>
              <a:rPr lang="fr-FR" altLang="de-DE" sz="800">
                <a:solidFill>
                  <a:schemeClr val="tx2"/>
                </a:solidFill>
                <a:latin typeface="Verdana" panose="020B0604030504040204" pitchFamily="34" charset="0"/>
              </a:rPr>
              <a:t>|</a:t>
            </a:r>
          </a:p>
        </p:txBody>
      </p:sp>
    </p:spTree>
    <p:extLst>
      <p:ext uri="{BB962C8B-B14F-4D97-AF65-F5344CB8AC3E}">
        <p14:creationId xmlns:p14="http://schemas.microsoft.com/office/powerpoint/2010/main" val="1109710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946150"/>
            <a:ext cx="2746375" cy="4757738"/>
          </a:xfrm>
          <a:noFill/>
        </p:spPr>
        <p:txBody>
          <a:bodyPr/>
          <a:lstStyle/>
          <a:p>
            <a:pPr eaLnBrk="1" hangingPunct="1"/>
            <a:r>
              <a:rPr lang="fr-FR" altLang="de-DE" sz="2600" smtClean="0"/>
              <a:t>La Constitution de 1848 acceptée</a:t>
            </a:r>
          </a:p>
        </p:txBody>
      </p:sp>
      <p:pic>
        <p:nvPicPr>
          <p:cNvPr id="24579"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00563" y="404813"/>
            <a:ext cx="3132137" cy="5616575"/>
          </a:xfrm>
          <a:noFill/>
        </p:spPr>
      </p:pic>
      <p:sp>
        <p:nvSpPr>
          <p:cNvPr id="4" name="Foliennummernplatzhalter 3"/>
          <p:cNvSpPr>
            <a:spLocks noGrp="1"/>
          </p:cNvSpPr>
          <p:nvPr>
            <p:ph type="sldNum" sz="quarter" idx="10"/>
          </p:nvPr>
        </p:nvSpPr>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algn="r" eaLnBrk="0" fontAlgn="base" hangingPunct="0">
              <a:spcBef>
                <a:spcPct val="0"/>
              </a:spcBef>
              <a:spcAft>
                <a:spcPct val="0"/>
              </a:spcAft>
              <a:defRPr sz="2400">
                <a:solidFill>
                  <a:schemeClr val="tx1"/>
                </a:solidFill>
                <a:latin typeface="Times" panose="02020603060405020304" pitchFamily="18" charset="0"/>
              </a:defRPr>
            </a:lvl6pPr>
            <a:lvl7pPr marL="2971800" indent="-228600" algn="r" eaLnBrk="0" fontAlgn="base" hangingPunct="0">
              <a:spcBef>
                <a:spcPct val="0"/>
              </a:spcBef>
              <a:spcAft>
                <a:spcPct val="0"/>
              </a:spcAft>
              <a:defRPr sz="2400">
                <a:solidFill>
                  <a:schemeClr val="tx1"/>
                </a:solidFill>
                <a:latin typeface="Times" panose="02020603060405020304" pitchFamily="18" charset="0"/>
              </a:defRPr>
            </a:lvl7pPr>
            <a:lvl8pPr marL="3429000" indent="-228600" algn="r" eaLnBrk="0" fontAlgn="base" hangingPunct="0">
              <a:spcBef>
                <a:spcPct val="0"/>
              </a:spcBef>
              <a:spcAft>
                <a:spcPct val="0"/>
              </a:spcAft>
              <a:defRPr sz="2400">
                <a:solidFill>
                  <a:schemeClr val="tx1"/>
                </a:solidFill>
                <a:latin typeface="Times" panose="02020603060405020304" pitchFamily="18" charset="0"/>
              </a:defRPr>
            </a:lvl8pPr>
            <a:lvl9pPr marL="3886200" indent="-228600" algn="r" eaLnBrk="0" fontAlgn="base" hangingPunct="0">
              <a:spcBef>
                <a:spcPct val="0"/>
              </a:spcBef>
              <a:spcAft>
                <a:spcPct val="0"/>
              </a:spcAft>
              <a:defRPr sz="2400">
                <a:solidFill>
                  <a:schemeClr val="tx1"/>
                </a:solidFill>
                <a:latin typeface="Times" panose="02020603060405020304" pitchFamily="18" charset="0"/>
              </a:defRPr>
            </a:lvl9pPr>
          </a:lstStyle>
          <a:p>
            <a:r>
              <a:rPr lang="fr-FR" altLang="de-DE" sz="800">
                <a:solidFill>
                  <a:schemeClr val="tx2"/>
                </a:solidFill>
                <a:latin typeface="Verdana" panose="020B0604030504040204" pitchFamily="34" charset="0"/>
              </a:rPr>
              <a:t>| </a:t>
            </a:r>
            <a:r>
              <a:rPr lang="fr-FR" altLang="de-DE" sz="800">
                <a:solidFill>
                  <a:schemeClr val="bg2"/>
                </a:solidFill>
                <a:latin typeface="Verdana" panose="020B0604030504040204" pitchFamily="34" charset="0"/>
              </a:rPr>
              <a:t>Diapositive </a:t>
            </a:r>
            <a:fld id="{FD70F856-12F9-4443-A992-D25254BBD293}" type="slidenum">
              <a:rPr lang="fr-FR" altLang="de-DE" sz="800">
                <a:solidFill>
                  <a:schemeClr val="bg2"/>
                </a:solidFill>
                <a:latin typeface="Verdana" panose="020B0604030504040204" pitchFamily="34" charset="0"/>
              </a:rPr>
              <a:pPr/>
              <a:t>19</a:t>
            </a:fld>
            <a:r>
              <a:rPr lang="fr-FR" altLang="de-DE" sz="800">
                <a:solidFill>
                  <a:schemeClr val="bg2"/>
                </a:solidFill>
                <a:latin typeface="Verdana" panose="020B0604030504040204" pitchFamily="34" charset="0"/>
              </a:rPr>
              <a:t> </a:t>
            </a:r>
            <a:r>
              <a:rPr lang="fr-FR" altLang="de-DE" sz="800">
                <a:solidFill>
                  <a:schemeClr val="tx2"/>
                </a:solidFill>
                <a:latin typeface="Verdana" panose="020B0604030504040204" pitchFamily="34" charset="0"/>
              </a:rPr>
              <a:t>|</a:t>
            </a:r>
          </a:p>
        </p:txBody>
      </p:sp>
    </p:spTree>
    <p:extLst>
      <p:ext uri="{BB962C8B-B14F-4D97-AF65-F5344CB8AC3E}">
        <p14:creationId xmlns:p14="http://schemas.microsoft.com/office/powerpoint/2010/main" val="1257144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179388" y="174818"/>
            <a:ext cx="8857107" cy="597458"/>
          </a:xfrm>
        </p:spPr>
        <p:txBody>
          <a:bodyPr/>
          <a:lstStyle/>
          <a:p>
            <a:r>
              <a:rPr lang="fr-CH" altLang="de-DE" sz="2400" dirty="0" smtClean="0"/>
              <a:t>Organisation et pilotages </a:t>
            </a:r>
            <a:r>
              <a:rPr lang="fr-CH" altLang="de-DE" sz="2400" dirty="0" smtClean="0"/>
              <a:t>de l’action publique</a:t>
            </a:r>
            <a:endParaRPr lang="fr-CH" altLang="de-DE" sz="2400" dirty="0" smtClean="0"/>
          </a:p>
        </p:txBody>
      </p:sp>
      <p:sp>
        <p:nvSpPr>
          <p:cNvPr id="4" name="Abgerundetes Rechteck 3"/>
          <p:cNvSpPr>
            <a:spLocks noChangeArrowheads="1"/>
          </p:cNvSpPr>
          <p:nvPr/>
        </p:nvSpPr>
        <p:spPr bwMode="auto">
          <a:xfrm>
            <a:off x="3348038" y="3299154"/>
            <a:ext cx="2160587" cy="576263"/>
          </a:xfrm>
          <a:prstGeom prst="roundRect">
            <a:avLst>
              <a:gd name="adj" fmla="val 16667"/>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5" name="Textfeld 4"/>
          <p:cNvSpPr txBox="1">
            <a:spLocks noChangeArrowheads="1"/>
          </p:cNvSpPr>
          <p:nvPr/>
        </p:nvSpPr>
        <p:spPr bwMode="auto">
          <a:xfrm>
            <a:off x="3563938" y="3421392"/>
            <a:ext cx="1728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defRPr/>
            </a:pPr>
            <a:r>
              <a:rPr lang="de-CH" altLang="de-DE" sz="1600" dirty="0" smtClean="0">
                <a:latin typeface="+mn-lt"/>
              </a:rPr>
              <a:t>Administration</a:t>
            </a:r>
            <a:endParaRPr lang="de-CH" altLang="de-DE" sz="1800" dirty="0" smtClean="0">
              <a:latin typeface="+mn-lt"/>
            </a:endParaRPr>
          </a:p>
        </p:txBody>
      </p:sp>
      <p:sp>
        <p:nvSpPr>
          <p:cNvPr id="7" name="Textfeld 6"/>
          <p:cNvSpPr txBox="1">
            <a:spLocks noChangeArrowheads="1"/>
          </p:cNvSpPr>
          <p:nvPr/>
        </p:nvSpPr>
        <p:spPr bwMode="auto">
          <a:xfrm>
            <a:off x="3563938" y="2538742"/>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fr-CH" altLang="de-DE" sz="1600" dirty="0" smtClean="0">
                <a:latin typeface="+mn-lt"/>
              </a:rPr>
              <a:t>Pilotage</a:t>
            </a:r>
            <a:endParaRPr lang="fr-CH" altLang="de-DE" dirty="0" smtClean="0">
              <a:latin typeface="+mn-lt"/>
            </a:endParaRPr>
          </a:p>
        </p:txBody>
      </p:sp>
      <p:sp>
        <p:nvSpPr>
          <p:cNvPr id="8" name="Pfeil nach unten 7"/>
          <p:cNvSpPr>
            <a:spLocks noChangeArrowheads="1"/>
          </p:cNvSpPr>
          <p:nvPr/>
        </p:nvSpPr>
        <p:spPr bwMode="auto">
          <a:xfrm>
            <a:off x="4284663" y="2908629"/>
            <a:ext cx="195262" cy="319088"/>
          </a:xfrm>
          <a:prstGeom prst="downArrow">
            <a:avLst>
              <a:gd name="adj1" fmla="val 50000"/>
              <a:gd name="adj2" fmla="val 50243"/>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9" name="Abgerundetes Rechteck 8"/>
          <p:cNvSpPr>
            <a:spLocks noChangeArrowheads="1"/>
          </p:cNvSpPr>
          <p:nvPr/>
        </p:nvSpPr>
        <p:spPr bwMode="auto">
          <a:xfrm>
            <a:off x="2700338" y="1868817"/>
            <a:ext cx="3455987" cy="286067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10" name="Textfeld 9"/>
          <p:cNvSpPr txBox="1">
            <a:spLocks noChangeArrowheads="1"/>
          </p:cNvSpPr>
          <p:nvPr/>
        </p:nvSpPr>
        <p:spPr bwMode="auto">
          <a:xfrm>
            <a:off x="3205782" y="4385004"/>
            <a:ext cx="2446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fr-CH" altLang="de-DE" sz="1600" dirty="0" smtClean="0">
                <a:latin typeface="+mn-lt"/>
              </a:rPr>
              <a:t>c</a:t>
            </a:r>
            <a:r>
              <a:rPr lang="fr-CH" altLang="de-DE" sz="1600" dirty="0" smtClean="0">
                <a:latin typeface="+mn-lt"/>
              </a:rPr>
              <a:t>adre/règles </a:t>
            </a:r>
            <a:r>
              <a:rPr lang="fr-CH" altLang="de-DE" sz="1600" dirty="0" smtClean="0">
                <a:latin typeface="+mn-lt"/>
              </a:rPr>
              <a:t>du jeu</a:t>
            </a:r>
          </a:p>
        </p:txBody>
      </p:sp>
      <p:cxnSp>
        <p:nvCxnSpPr>
          <p:cNvPr id="12" name="Gerade Verbindung mit Pfeil 11"/>
          <p:cNvCxnSpPr>
            <a:cxnSpLocks noChangeShapeType="1"/>
          </p:cNvCxnSpPr>
          <p:nvPr/>
        </p:nvCxnSpPr>
        <p:spPr bwMode="auto">
          <a:xfrm flipH="1">
            <a:off x="5688012" y="2041551"/>
            <a:ext cx="360363" cy="3587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Gerade Verbindung mit Pfeil 13"/>
          <p:cNvCxnSpPr>
            <a:cxnSpLocks noChangeShapeType="1"/>
          </p:cNvCxnSpPr>
          <p:nvPr/>
        </p:nvCxnSpPr>
        <p:spPr bwMode="auto">
          <a:xfrm flipV="1">
            <a:off x="2843213" y="4235779"/>
            <a:ext cx="360362" cy="3095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Gerade Verbindung mit Pfeil 15"/>
          <p:cNvCxnSpPr>
            <a:cxnSpLocks noChangeShapeType="1"/>
          </p:cNvCxnSpPr>
          <p:nvPr/>
        </p:nvCxnSpPr>
        <p:spPr bwMode="auto">
          <a:xfrm>
            <a:off x="2792930" y="2075999"/>
            <a:ext cx="504825" cy="3587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Gerade Verbindung mit Pfeil 19"/>
          <p:cNvCxnSpPr>
            <a:cxnSpLocks noChangeShapeType="1"/>
          </p:cNvCxnSpPr>
          <p:nvPr/>
        </p:nvCxnSpPr>
        <p:spPr bwMode="auto">
          <a:xfrm flipH="1" flipV="1">
            <a:off x="5724525" y="4235779"/>
            <a:ext cx="287338" cy="3095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Pfeil nach rechts 20"/>
          <p:cNvSpPr>
            <a:spLocks noChangeArrowheads="1"/>
          </p:cNvSpPr>
          <p:nvPr/>
        </p:nvSpPr>
        <p:spPr bwMode="auto">
          <a:xfrm>
            <a:off x="6430963" y="3362654"/>
            <a:ext cx="647700" cy="360363"/>
          </a:xfrm>
          <a:prstGeom prst="rightArrow">
            <a:avLst>
              <a:gd name="adj1" fmla="val 50000"/>
              <a:gd name="adj2" fmla="val 49927"/>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22" name="Abgerundetes Rechteck 21"/>
          <p:cNvSpPr>
            <a:spLocks noChangeArrowheads="1"/>
          </p:cNvSpPr>
          <p:nvPr/>
        </p:nvSpPr>
        <p:spPr bwMode="auto">
          <a:xfrm>
            <a:off x="7235825" y="2908629"/>
            <a:ext cx="1584325" cy="1182688"/>
          </a:xfrm>
          <a:prstGeom prst="roundRect">
            <a:avLst>
              <a:gd name="adj" fmla="val 16667"/>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23" name="Textfeld 22"/>
          <p:cNvSpPr txBox="1">
            <a:spLocks noChangeArrowheads="1"/>
          </p:cNvSpPr>
          <p:nvPr/>
        </p:nvSpPr>
        <p:spPr bwMode="auto">
          <a:xfrm>
            <a:off x="7416800" y="3176917"/>
            <a:ext cx="1223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de-CH" altLang="de-DE" sz="1600" dirty="0" err="1" smtClean="0">
                <a:latin typeface="+mn-lt"/>
              </a:rPr>
              <a:t>Politiques</a:t>
            </a:r>
            <a:r>
              <a:rPr lang="de-CH" altLang="de-DE" sz="1600" dirty="0" smtClean="0">
                <a:latin typeface="+mn-lt"/>
              </a:rPr>
              <a:t> </a:t>
            </a:r>
            <a:r>
              <a:rPr lang="de-CH" altLang="de-DE" sz="1600" dirty="0" err="1" smtClean="0">
                <a:latin typeface="+mn-lt"/>
              </a:rPr>
              <a:t>publiques</a:t>
            </a:r>
            <a:endParaRPr lang="de-CH" altLang="de-DE" sz="1600" dirty="0" smtClean="0">
              <a:latin typeface="+mn-lt"/>
            </a:endParaRPr>
          </a:p>
        </p:txBody>
      </p:sp>
      <p:sp>
        <p:nvSpPr>
          <p:cNvPr id="25" name="Textfeld 24"/>
          <p:cNvSpPr txBox="1">
            <a:spLocks noChangeArrowheads="1"/>
          </p:cNvSpPr>
          <p:nvPr/>
        </p:nvSpPr>
        <p:spPr bwMode="auto">
          <a:xfrm>
            <a:off x="179388" y="1052736"/>
            <a:ext cx="2174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a:defRPr/>
            </a:pPr>
            <a:r>
              <a:rPr lang="fr-CH" altLang="de-DE" sz="1600" dirty="0" smtClean="0">
                <a:latin typeface="+mn-lt"/>
              </a:rPr>
              <a:t>Mondialisation/EU</a:t>
            </a:r>
          </a:p>
          <a:p>
            <a:pPr algn="l">
              <a:defRPr/>
            </a:pPr>
            <a:r>
              <a:rPr lang="fr-CH" altLang="de-DE" sz="1600" dirty="0" smtClean="0">
                <a:latin typeface="+mn-lt"/>
              </a:rPr>
              <a:t>Médiatisation</a:t>
            </a:r>
          </a:p>
        </p:txBody>
      </p:sp>
      <p:sp>
        <p:nvSpPr>
          <p:cNvPr id="26" name="Nach oben gekrümmter Pfeil 25"/>
          <p:cNvSpPr>
            <a:spLocks noChangeArrowheads="1"/>
          </p:cNvSpPr>
          <p:nvPr/>
        </p:nvSpPr>
        <p:spPr bwMode="auto">
          <a:xfrm>
            <a:off x="3792025" y="4736137"/>
            <a:ext cx="1439862" cy="658812"/>
          </a:xfrm>
          <a:prstGeom prst="curvedUpArrow">
            <a:avLst>
              <a:gd name="adj1" fmla="val 24972"/>
              <a:gd name="adj2" fmla="val 49944"/>
              <a:gd name="adj3" fmla="val 25000"/>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27" name="Textfeld 26"/>
          <p:cNvSpPr txBox="1">
            <a:spLocks noChangeArrowheads="1"/>
          </p:cNvSpPr>
          <p:nvPr/>
        </p:nvSpPr>
        <p:spPr bwMode="auto">
          <a:xfrm>
            <a:off x="4572000" y="5373216"/>
            <a:ext cx="129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defRPr/>
            </a:pPr>
            <a:r>
              <a:rPr lang="de-CH" altLang="de-DE" sz="1600" dirty="0" err="1" smtClean="0">
                <a:latin typeface="+mn-lt"/>
              </a:rPr>
              <a:t>Réformes</a:t>
            </a:r>
            <a:endParaRPr lang="de-CH" altLang="de-DE" dirty="0" smtClean="0">
              <a:latin typeface="+mn-lt"/>
            </a:endParaRPr>
          </a:p>
        </p:txBody>
      </p:sp>
      <p:sp>
        <p:nvSpPr>
          <p:cNvPr id="28" name="Abgerundetes Rechteck 27"/>
          <p:cNvSpPr>
            <a:spLocks noChangeArrowheads="1"/>
          </p:cNvSpPr>
          <p:nvPr/>
        </p:nvSpPr>
        <p:spPr bwMode="auto">
          <a:xfrm>
            <a:off x="179388" y="2880054"/>
            <a:ext cx="1584325" cy="1182688"/>
          </a:xfrm>
          <a:prstGeom prst="roundRect">
            <a:avLst>
              <a:gd name="adj" fmla="val 16667"/>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29" name="Textfeld 28"/>
          <p:cNvSpPr txBox="1">
            <a:spLocks noChangeArrowheads="1"/>
          </p:cNvSpPr>
          <p:nvPr/>
        </p:nvSpPr>
        <p:spPr bwMode="auto">
          <a:xfrm>
            <a:off x="250825" y="3148342"/>
            <a:ext cx="1441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fr-CH" altLang="de-DE" sz="1600" dirty="0" smtClean="0">
                <a:latin typeface="+mn-lt"/>
              </a:rPr>
              <a:t>Problèmes/enjeux</a:t>
            </a:r>
          </a:p>
        </p:txBody>
      </p:sp>
      <p:sp>
        <p:nvSpPr>
          <p:cNvPr id="30" name="Pfeil nach rechts 29"/>
          <p:cNvSpPr>
            <a:spLocks noChangeArrowheads="1"/>
          </p:cNvSpPr>
          <p:nvPr/>
        </p:nvSpPr>
        <p:spPr bwMode="auto">
          <a:xfrm>
            <a:off x="1908175" y="3319792"/>
            <a:ext cx="647700" cy="360362"/>
          </a:xfrm>
          <a:prstGeom prst="rightArrow">
            <a:avLst>
              <a:gd name="adj1" fmla="val 50000"/>
              <a:gd name="adj2" fmla="val 49927"/>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31" name="Pfeil nach rechts 30"/>
          <p:cNvSpPr>
            <a:spLocks noChangeArrowheads="1"/>
          </p:cNvSpPr>
          <p:nvPr/>
        </p:nvSpPr>
        <p:spPr bwMode="auto">
          <a:xfrm rot="1916831">
            <a:off x="1989931" y="1586146"/>
            <a:ext cx="484187" cy="288925"/>
          </a:xfrm>
          <a:prstGeom prst="rightArrow">
            <a:avLst>
              <a:gd name="adj1" fmla="val 50000"/>
              <a:gd name="adj2" fmla="val 49879"/>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24" name="Abgerundetes Rechteck 23"/>
          <p:cNvSpPr>
            <a:spLocks noChangeArrowheads="1"/>
          </p:cNvSpPr>
          <p:nvPr/>
        </p:nvSpPr>
        <p:spPr bwMode="auto">
          <a:xfrm>
            <a:off x="1043608" y="1127855"/>
            <a:ext cx="7056785" cy="410134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32" name="Textfeld 31"/>
          <p:cNvSpPr txBox="1">
            <a:spLocks noChangeArrowheads="1"/>
          </p:cNvSpPr>
          <p:nvPr/>
        </p:nvSpPr>
        <p:spPr bwMode="auto">
          <a:xfrm>
            <a:off x="6812291" y="1036475"/>
            <a:ext cx="2174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a:defRPr/>
            </a:pPr>
            <a:r>
              <a:rPr lang="fr-CH" altLang="de-DE" sz="1600" dirty="0" smtClean="0">
                <a:latin typeface="+mn-lt"/>
              </a:rPr>
              <a:t>Partis, Intérêts, </a:t>
            </a:r>
            <a:r>
              <a:rPr lang="fr-CH" altLang="de-DE" sz="1600" dirty="0" err="1" smtClean="0">
                <a:latin typeface="+mn-lt"/>
              </a:rPr>
              <a:t>NGOs</a:t>
            </a:r>
            <a:r>
              <a:rPr lang="fr-CH" altLang="de-DE" sz="1600" dirty="0" smtClean="0">
                <a:latin typeface="+mn-lt"/>
              </a:rPr>
              <a:t> etc.</a:t>
            </a:r>
          </a:p>
        </p:txBody>
      </p:sp>
      <p:sp>
        <p:nvSpPr>
          <p:cNvPr id="33" name="Pfeil nach rechts 32"/>
          <p:cNvSpPr>
            <a:spLocks noChangeArrowheads="1"/>
          </p:cNvSpPr>
          <p:nvPr/>
        </p:nvSpPr>
        <p:spPr bwMode="auto">
          <a:xfrm rot="8495456">
            <a:off x="6227578" y="1545541"/>
            <a:ext cx="484187" cy="288925"/>
          </a:xfrm>
          <a:prstGeom prst="rightArrow">
            <a:avLst>
              <a:gd name="adj1" fmla="val 50000"/>
              <a:gd name="adj2" fmla="val 49879"/>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34" name="Textfeld 33"/>
          <p:cNvSpPr txBox="1">
            <a:spLocks noChangeArrowheads="1"/>
          </p:cNvSpPr>
          <p:nvPr/>
        </p:nvSpPr>
        <p:spPr bwMode="auto">
          <a:xfrm>
            <a:off x="313283" y="5070047"/>
            <a:ext cx="2174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a:defRPr/>
            </a:pPr>
            <a:r>
              <a:rPr lang="fr-CH" altLang="de-DE" sz="1600" dirty="0" smtClean="0">
                <a:latin typeface="+mn-lt"/>
              </a:rPr>
              <a:t>Changements technologiques</a:t>
            </a:r>
          </a:p>
        </p:txBody>
      </p:sp>
      <p:sp>
        <p:nvSpPr>
          <p:cNvPr id="35" name="Pfeil nach rechts 34"/>
          <p:cNvSpPr>
            <a:spLocks noChangeArrowheads="1"/>
          </p:cNvSpPr>
          <p:nvPr/>
        </p:nvSpPr>
        <p:spPr bwMode="auto">
          <a:xfrm rot="19747580">
            <a:off x="2075909" y="4911635"/>
            <a:ext cx="484187" cy="288925"/>
          </a:xfrm>
          <a:prstGeom prst="rightArrow">
            <a:avLst>
              <a:gd name="adj1" fmla="val 50000"/>
              <a:gd name="adj2" fmla="val 49879"/>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36" name="Textfeld 35"/>
          <p:cNvSpPr txBox="1">
            <a:spLocks noChangeArrowheads="1"/>
          </p:cNvSpPr>
          <p:nvPr/>
        </p:nvSpPr>
        <p:spPr bwMode="auto">
          <a:xfrm>
            <a:off x="6944910" y="5033765"/>
            <a:ext cx="2174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a:defRPr/>
            </a:pPr>
            <a:r>
              <a:rPr lang="fr-CH" altLang="de-DE" sz="1600" dirty="0" smtClean="0">
                <a:latin typeface="+mn-lt"/>
              </a:rPr>
              <a:t>Changement de valeurs, culture</a:t>
            </a:r>
          </a:p>
        </p:txBody>
      </p:sp>
      <p:sp>
        <p:nvSpPr>
          <p:cNvPr id="37" name="Pfeil nach rechts 36"/>
          <p:cNvSpPr>
            <a:spLocks noChangeArrowheads="1"/>
          </p:cNvSpPr>
          <p:nvPr/>
        </p:nvSpPr>
        <p:spPr bwMode="auto">
          <a:xfrm rot="13108039">
            <a:off x="6392581" y="4807377"/>
            <a:ext cx="484187" cy="304240"/>
          </a:xfrm>
          <a:prstGeom prst="rightArrow">
            <a:avLst>
              <a:gd name="adj1" fmla="val 50000"/>
              <a:gd name="adj2" fmla="val 49879"/>
            </a:avLst>
          </a:prstGeom>
          <a:solidFill>
            <a:schemeClr val="accent1"/>
          </a:solidFill>
          <a:ln w="9525" algn="ctr">
            <a:solidFill>
              <a:schemeClr val="tx1"/>
            </a:solidFill>
            <a:round/>
            <a:headEnd/>
            <a:tailEnd/>
          </a:ln>
        </p:spPr>
        <p:txBody>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38" name="Textfeld 37"/>
          <p:cNvSpPr txBox="1">
            <a:spLocks noChangeArrowheads="1"/>
          </p:cNvSpPr>
          <p:nvPr/>
        </p:nvSpPr>
        <p:spPr bwMode="auto">
          <a:xfrm>
            <a:off x="2843808" y="1844824"/>
            <a:ext cx="3240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defRPr/>
            </a:pPr>
            <a:r>
              <a:rPr lang="fr-CH" altLang="de-DE" sz="1600" dirty="0" smtClean="0">
                <a:latin typeface="+mn-lt"/>
              </a:rPr>
              <a:t>système politique/institutions</a:t>
            </a:r>
            <a:endParaRPr lang="fr-CH" altLang="de-DE" sz="1600" dirty="0" smtClean="0">
              <a:latin typeface="+mn-lt"/>
            </a:endParaRPr>
          </a:p>
        </p:txBody>
      </p:sp>
    </p:spTree>
    <p:extLst>
      <p:ext uri="{BB962C8B-B14F-4D97-AF65-F5344CB8AC3E}">
        <p14:creationId xmlns:p14="http://schemas.microsoft.com/office/powerpoint/2010/main" val="38564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500" fill="hold"/>
                                        <p:tgtEl>
                                          <p:spTgt spid="37"/>
                                        </p:tgtEl>
                                        <p:attrNameLst>
                                          <p:attrName>ppt_x</p:attrName>
                                        </p:attrNameLst>
                                      </p:cBhvr>
                                      <p:tavLst>
                                        <p:tav tm="0">
                                          <p:val>
                                            <p:strVal val="#ppt_x"/>
                                          </p:val>
                                        </p:tav>
                                        <p:tav tm="100000">
                                          <p:val>
                                            <p:strVal val="#ppt_x"/>
                                          </p:val>
                                        </p:tav>
                                      </p:tavLst>
                                    </p:anim>
                                    <p:anim calcmode="lin" valueType="num">
                                      <p:cBhvr additive="base">
                                        <p:cTn id="1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animBg="1"/>
      <p:bldP spid="21" grpId="0" animBg="1"/>
      <p:bldP spid="22" grpId="0" animBg="1"/>
      <p:bldP spid="23" grpId="0"/>
      <p:bldP spid="25" grpId="0"/>
      <p:bldP spid="26" grpId="0" animBg="1"/>
      <p:bldP spid="27" grpId="0"/>
      <p:bldP spid="28" grpId="0" animBg="1"/>
      <p:bldP spid="29" grpId="0"/>
      <p:bldP spid="30" grpId="0" animBg="1"/>
      <p:bldP spid="31" grpId="0" animBg="1"/>
      <p:bldP spid="24" grpId="0" animBg="1"/>
      <p:bldP spid="32" grpId="0"/>
      <p:bldP spid="33" grpId="0" animBg="1"/>
      <p:bldP spid="34" grpId="0"/>
      <p:bldP spid="35" grpId="0" animBg="1"/>
      <p:bldP spid="36" grpId="0"/>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20062" y="19845"/>
            <a:ext cx="8424614" cy="792435"/>
          </a:xfrm>
        </p:spPr>
        <p:txBody>
          <a:bodyPr/>
          <a:lstStyle/>
          <a:p>
            <a:r>
              <a:rPr lang="fr-CH" altLang="de-DE" sz="2400" dirty="0" smtClean="0"/>
              <a:t>Berne devient siège des autorités fédérales</a:t>
            </a:r>
          </a:p>
        </p:txBody>
      </p:sp>
      <p:sp>
        <p:nvSpPr>
          <p:cNvPr id="25603" name="Inhaltsplatzhalter 2"/>
          <p:cNvSpPr>
            <a:spLocks noGrp="1"/>
          </p:cNvSpPr>
          <p:nvPr>
            <p:ph idx="1"/>
          </p:nvPr>
        </p:nvSpPr>
        <p:spPr/>
        <p:txBody>
          <a:bodyPr/>
          <a:lstStyle/>
          <a:p>
            <a:endParaRPr lang="de-CH" altLang="de-DE" sz="1800" smtClean="0"/>
          </a:p>
        </p:txBody>
      </p:sp>
      <p:pic>
        <p:nvPicPr>
          <p:cNvPr id="25604" name="Picture 2" descr="File:Erlacherhof Hauptfront Be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980728"/>
            <a:ext cx="28797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2838450" y="3241328"/>
            <a:ext cx="3035300" cy="523875"/>
          </a:xfrm>
          <a:prstGeom prst="rect">
            <a:avLst/>
          </a:prstGeom>
          <a:noFill/>
        </p:spPr>
        <p:txBody>
          <a:bodyPr>
            <a:spAutoFit/>
          </a:bodyPr>
          <a:lstStyle/>
          <a:p>
            <a:pPr algn="ctr">
              <a:defRPr/>
            </a:pPr>
            <a:r>
              <a:rPr lang="de-CH" sz="1400" dirty="0" err="1">
                <a:latin typeface="+mj-lt"/>
              </a:rPr>
              <a:t>Erlacherhof</a:t>
            </a:r>
            <a:r>
              <a:rPr lang="de-CH" sz="1400" dirty="0">
                <a:latin typeface="+mj-lt"/>
              </a:rPr>
              <a:t>: </a:t>
            </a:r>
            <a:br>
              <a:rPr lang="de-CH" sz="1400" dirty="0">
                <a:latin typeface="+mj-lt"/>
              </a:rPr>
            </a:br>
            <a:r>
              <a:rPr lang="de-CH" sz="1400" dirty="0">
                <a:latin typeface="+mj-lt"/>
              </a:rPr>
              <a:t>Conseil </a:t>
            </a:r>
            <a:r>
              <a:rPr lang="de-CH" sz="1400" dirty="0" err="1">
                <a:latin typeface="+mj-lt"/>
              </a:rPr>
              <a:t>Fédéral</a:t>
            </a:r>
            <a:endParaRPr lang="de-CH" sz="1400" dirty="0">
              <a:latin typeface="+mj-lt"/>
            </a:endParaRPr>
          </a:p>
        </p:txBody>
      </p:sp>
      <p:pic>
        <p:nvPicPr>
          <p:cNvPr id="25606" name="Picture 4" descr="File:Rathaus (Be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980728"/>
            <a:ext cx="27368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6227763" y="3241328"/>
            <a:ext cx="2779712" cy="523875"/>
          </a:xfrm>
          <a:prstGeom prst="rect">
            <a:avLst/>
          </a:prstGeom>
          <a:noFill/>
        </p:spPr>
        <p:txBody>
          <a:bodyPr>
            <a:spAutoFit/>
          </a:bodyPr>
          <a:lstStyle/>
          <a:p>
            <a:pPr algn="ctr">
              <a:defRPr/>
            </a:pPr>
            <a:r>
              <a:rPr lang="de-CH" sz="1400" dirty="0">
                <a:latin typeface="+mj-lt"/>
              </a:rPr>
              <a:t>Rathaus (</a:t>
            </a:r>
            <a:r>
              <a:rPr lang="de-CH" sz="1400" dirty="0" err="1">
                <a:latin typeface="+mj-lt"/>
              </a:rPr>
              <a:t>ou</a:t>
            </a:r>
            <a:r>
              <a:rPr lang="de-CH" sz="1400" dirty="0">
                <a:latin typeface="+mj-lt"/>
              </a:rPr>
              <a:t> Casino): </a:t>
            </a:r>
            <a:br>
              <a:rPr lang="de-CH" sz="1400" dirty="0">
                <a:latin typeface="+mj-lt"/>
              </a:rPr>
            </a:br>
            <a:r>
              <a:rPr lang="de-CH" sz="1400" dirty="0">
                <a:latin typeface="+mj-lt"/>
              </a:rPr>
              <a:t>Conseil National</a:t>
            </a:r>
          </a:p>
        </p:txBody>
      </p:sp>
      <p:pic>
        <p:nvPicPr>
          <p:cNvPr id="25608" name="Picture 6" descr="File:Rathaus Zum Äusseren St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83916"/>
            <a:ext cx="2262188"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61913" y="3236566"/>
            <a:ext cx="3035301" cy="523875"/>
          </a:xfrm>
          <a:prstGeom prst="rect">
            <a:avLst/>
          </a:prstGeom>
          <a:noFill/>
        </p:spPr>
        <p:txBody>
          <a:bodyPr>
            <a:spAutoFit/>
          </a:bodyPr>
          <a:lstStyle/>
          <a:p>
            <a:pPr algn="ctr">
              <a:defRPr/>
            </a:pPr>
            <a:r>
              <a:rPr lang="de-CH" sz="1400" dirty="0">
                <a:latin typeface="+mj-lt"/>
              </a:rPr>
              <a:t>Rathaus zum Äussern Stand: Conseil </a:t>
            </a:r>
            <a:r>
              <a:rPr lang="de-CH" sz="1400" dirty="0" err="1">
                <a:latin typeface="+mj-lt"/>
              </a:rPr>
              <a:t>d’Etat</a:t>
            </a:r>
            <a:endParaRPr lang="de-CH" sz="1400" dirty="0">
              <a:latin typeface="+mj-lt"/>
            </a:endParaRPr>
          </a:p>
        </p:txBody>
      </p:sp>
      <p:pic>
        <p:nvPicPr>
          <p:cNvPr id="25610" name="Picture 8" descr="http://upload.wikimedia.org/wikipedia/commons/d/da/Bundeshaus_11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0763" y="3970337"/>
            <a:ext cx="284321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535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520" y="332656"/>
            <a:ext cx="8568952" cy="762000"/>
          </a:xfrm>
        </p:spPr>
        <p:txBody>
          <a:bodyPr/>
          <a:lstStyle/>
          <a:p>
            <a:pPr eaLnBrk="1" hangingPunct="1"/>
            <a:r>
              <a:rPr lang="fr-FR" altLang="de-DE" sz="2400" dirty="0" smtClean="0"/>
              <a:t>Le développement des compétences de </a:t>
            </a:r>
            <a:br>
              <a:rPr lang="fr-FR" altLang="de-DE" sz="2400" dirty="0" smtClean="0"/>
            </a:br>
            <a:r>
              <a:rPr lang="fr-FR" altLang="de-DE" sz="2400" dirty="0" smtClean="0"/>
              <a:t>la Confédération</a:t>
            </a:r>
          </a:p>
        </p:txBody>
      </p:sp>
      <p:sp>
        <p:nvSpPr>
          <p:cNvPr id="340995" name="Rectangle 3"/>
          <p:cNvSpPr>
            <a:spLocks noGrp="1" noChangeArrowheads="1"/>
          </p:cNvSpPr>
          <p:nvPr>
            <p:ph type="body" idx="1"/>
          </p:nvPr>
        </p:nvSpPr>
        <p:spPr>
          <a:xfrm>
            <a:off x="476250" y="1239478"/>
            <a:ext cx="8667750" cy="4924425"/>
          </a:xfrm>
        </p:spPr>
        <p:txBody>
          <a:bodyPr/>
          <a:lstStyle/>
          <a:p>
            <a:pPr lvl="1" eaLnBrk="1" hangingPunct="1">
              <a:lnSpc>
                <a:spcPct val="70000"/>
              </a:lnSpc>
              <a:spcBef>
                <a:spcPct val="10000"/>
              </a:spcBef>
              <a:buFontTx/>
              <a:buNone/>
            </a:pPr>
            <a:endParaRPr lang="fr-FR" altLang="de-DE" sz="1600" dirty="0" smtClean="0"/>
          </a:p>
          <a:p>
            <a:pPr lvl="1" eaLnBrk="1" hangingPunct="1">
              <a:lnSpc>
                <a:spcPct val="70000"/>
              </a:lnSpc>
              <a:spcBef>
                <a:spcPct val="10000"/>
              </a:spcBef>
            </a:pPr>
            <a:r>
              <a:rPr lang="fr-FR" altLang="de-DE" sz="2000" dirty="0" smtClean="0"/>
              <a:t>Politique du droit</a:t>
            </a:r>
            <a:r>
              <a:rPr lang="fr-FR" altLang="de-DE" sz="2000" b="1" dirty="0" smtClean="0"/>
              <a:t> </a:t>
            </a:r>
          </a:p>
          <a:p>
            <a:pPr lvl="2" eaLnBrk="1" hangingPunct="1">
              <a:lnSpc>
                <a:spcPct val="80000"/>
              </a:lnSpc>
              <a:spcBef>
                <a:spcPct val="10000"/>
              </a:spcBef>
            </a:pPr>
            <a:r>
              <a:rPr lang="fr-FR" altLang="de-DE" sz="1600" dirty="0" smtClean="0"/>
              <a:t>Droits fondamentaux (1874), droit civil et pénal (1914, 1937)</a:t>
            </a:r>
          </a:p>
          <a:p>
            <a:pPr lvl="2" eaLnBrk="1" hangingPunct="1">
              <a:lnSpc>
                <a:spcPct val="80000"/>
              </a:lnSpc>
              <a:spcBef>
                <a:spcPct val="10000"/>
              </a:spcBef>
            </a:pPr>
            <a:endParaRPr lang="fr-FR" altLang="de-DE" sz="1600" b="1" dirty="0" smtClean="0"/>
          </a:p>
          <a:p>
            <a:pPr lvl="1" eaLnBrk="1" hangingPunct="1">
              <a:lnSpc>
                <a:spcPct val="90000"/>
              </a:lnSpc>
            </a:pPr>
            <a:r>
              <a:rPr lang="fr-FR" altLang="de-DE" sz="2000" dirty="0" smtClean="0"/>
              <a:t>Politique d'infrastructure </a:t>
            </a:r>
          </a:p>
          <a:p>
            <a:pPr lvl="2" eaLnBrk="1" hangingPunct="1">
              <a:lnSpc>
                <a:spcPct val="80000"/>
              </a:lnSpc>
              <a:spcBef>
                <a:spcPct val="10000"/>
              </a:spcBef>
            </a:pPr>
            <a:r>
              <a:rPr lang="fr-FR" altLang="de-DE" sz="1600" dirty="0" smtClean="0"/>
              <a:t>EPF et CFF (1891), énergie (hydraulique 1914, nucléaire 1958, politique de l'énergie 1990), routes nationales (1953), encouragement Uni (1973), transversales alpines (1992) </a:t>
            </a:r>
          </a:p>
          <a:p>
            <a:pPr lvl="2" eaLnBrk="1" hangingPunct="1">
              <a:lnSpc>
                <a:spcPct val="80000"/>
              </a:lnSpc>
              <a:spcBef>
                <a:spcPct val="10000"/>
              </a:spcBef>
            </a:pPr>
            <a:endParaRPr lang="fr-FR" altLang="de-DE" sz="1600" dirty="0" smtClean="0"/>
          </a:p>
          <a:p>
            <a:pPr lvl="1" eaLnBrk="1" hangingPunct="1">
              <a:lnSpc>
                <a:spcPct val="80000"/>
              </a:lnSpc>
            </a:pPr>
            <a:r>
              <a:rPr lang="fr-FR" altLang="de-DE" sz="2000" dirty="0" smtClean="0"/>
              <a:t>Politique économique</a:t>
            </a:r>
          </a:p>
          <a:p>
            <a:pPr lvl="2" eaLnBrk="1" hangingPunct="1">
              <a:lnSpc>
                <a:spcPct val="80000"/>
              </a:lnSpc>
              <a:spcBef>
                <a:spcPct val="10000"/>
              </a:spcBef>
            </a:pPr>
            <a:r>
              <a:rPr lang="fr-FR" altLang="de-DE" sz="1600" dirty="0" smtClean="0"/>
              <a:t>BNS (1905), article économique (1947), loi sur le marché intérieur et loi sur les cartels (1995)</a:t>
            </a:r>
          </a:p>
          <a:p>
            <a:pPr lvl="2" eaLnBrk="1" hangingPunct="1">
              <a:lnSpc>
                <a:spcPct val="80000"/>
              </a:lnSpc>
              <a:spcBef>
                <a:spcPct val="10000"/>
              </a:spcBef>
            </a:pPr>
            <a:endParaRPr lang="fr-FR" altLang="de-DE" sz="1600" dirty="0" smtClean="0"/>
          </a:p>
          <a:p>
            <a:pPr lvl="1" eaLnBrk="1" hangingPunct="1">
              <a:lnSpc>
                <a:spcPct val="70000"/>
              </a:lnSpc>
            </a:pPr>
            <a:r>
              <a:rPr lang="fr-FR" altLang="de-DE" sz="2000" dirty="0" smtClean="0"/>
              <a:t>Politique sociale</a:t>
            </a:r>
          </a:p>
          <a:p>
            <a:pPr lvl="2" eaLnBrk="1" hangingPunct="1">
              <a:lnSpc>
                <a:spcPct val="80000"/>
              </a:lnSpc>
              <a:spcBef>
                <a:spcPct val="10000"/>
              </a:spcBef>
            </a:pPr>
            <a:r>
              <a:rPr lang="fr-FR" altLang="de-DE" sz="1600" dirty="0" smtClean="0"/>
              <a:t>Assurance maladie-accident (1890, 1918-1994), AVS (1925, 1947), chômage (1951,1976), assurance maternité (1945, 2005)</a:t>
            </a:r>
          </a:p>
          <a:p>
            <a:pPr lvl="2" eaLnBrk="1" hangingPunct="1">
              <a:lnSpc>
                <a:spcPct val="80000"/>
              </a:lnSpc>
              <a:spcBef>
                <a:spcPct val="10000"/>
              </a:spcBef>
            </a:pPr>
            <a:endParaRPr lang="fr-FR" altLang="de-DE" sz="1600" dirty="0" smtClean="0"/>
          </a:p>
          <a:p>
            <a:pPr lvl="1" eaLnBrk="1" hangingPunct="1">
              <a:lnSpc>
                <a:spcPct val="80000"/>
              </a:lnSpc>
            </a:pPr>
            <a:r>
              <a:rPr lang="fr-FR" altLang="de-DE" sz="2000" dirty="0" smtClean="0"/>
              <a:t>Politique fiscale et financière</a:t>
            </a:r>
          </a:p>
          <a:p>
            <a:pPr lvl="2" eaLnBrk="1" hangingPunct="1">
              <a:lnSpc>
                <a:spcPct val="70000"/>
              </a:lnSpc>
            </a:pPr>
            <a:r>
              <a:rPr lang="fr-FR" altLang="de-DE" sz="1600" dirty="0" smtClean="0"/>
              <a:t>IFD (1935), TVA (1990)</a:t>
            </a:r>
          </a:p>
        </p:txBody>
      </p:sp>
      <p:pic>
        <p:nvPicPr>
          <p:cNvPr id="266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6308725"/>
            <a:ext cx="9906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831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512" y="332656"/>
            <a:ext cx="8686800" cy="990600"/>
          </a:xfrm>
        </p:spPr>
        <p:txBody>
          <a:bodyPr/>
          <a:lstStyle/>
          <a:p>
            <a:pPr eaLnBrk="1" hangingPunct="1"/>
            <a:r>
              <a:rPr lang="fr-FR" altLang="de-DE" sz="2600" dirty="0" smtClean="0"/>
              <a:t>Synthèse de l'évolution historique</a:t>
            </a:r>
            <a:endParaRPr lang="de-DE" altLang="de-DE" sz="2600" dirty="0" smtClean="0"/>
          </a:p>
        </p:txBody>
      </p:sp>
      <p:sp>
        <p:nvSpPr>
          <p:cNvPr id="27651" name="Rectangle 3"/>
          <p:cNvSpPr>
            <a:spLocks noGrp="1" noChangeArrowheads="1"/>
          </p:cNvSpPr>
          <p:nvPr>
            <p:ph type="body" idx="1"/>
          </p:nvPr>
        </p:nvSpPr>
        <p:spPr>
          <a:xfrm>
            <a:off x="971600" y="1323256"/>
            <a:ext cx="7640637" cy="4114800"/>
          </a:xfrm>
        </p:spPr>
        <p:txBody>
          <a:bodyPr/>
          <a:lstStyle/>
          <a:p>
            <a:pPr eaLnBrk="1" hangingPunct="1">
              <a:lnSpc>
                <a:spcPct val="90000"/>
              </a:lnSpc>
              <a:buFont typeface="Wingdings" pitchFamily="2" charset="2"/>
              <a:buNone/>
            </a:pPr>
            <a:endParaRPr lang="fr-FR" altLang="de-DE" sz="2400" b="1" dirty="0" smtClean="0"/>
          </a:p>
          <a:p>
            <a:pPr eaLnBrk="1" hangingPunct="1">
              <a:lnSpc>
                <a:spcPct val="90000"/>
              </a:lnSpc>
            </a:pPr>
            <a:r>
              <a:rPr lang="fr-FR" altLang="de-DE" dirty="0" smtClean="0"/>
              <a:t>Centralisation progressive des compétences (en dépit des "points de veto fédéralistes")</a:t>
            </a:r>
          </a:p>
          <a:p>
            <a:pPr eaLnBrk="1" hangingPunct="1">
              <a:lnSpc>
                <a:spcPct val="90000"/>
              </a:lnSpc>
            </a:pPr>
            <a:endParaRPr lang="fr-FR" altLang="de-DE" dirty="0" smtClean="0"/>
          </a:p>
          <a:p>
            <a:pPr eaLnBrk="1" hangingPunct="1">
              <a:lnSpc>
                <a:spcPct val="90000"/>
              </a:lnSpc>
            </a:pPr>
            <a:r>
              <a:rPr lang="fr-FR" altLang="de-DE" dirty="0" smtClean="0"/>
              <a:t>Décentralisation des tâches de mise en œuvre</a:t>
            </a:r>
            <a:br>
              <a:rPr lang="fr-FR" altLang="de-DE" dirty="0" smtClean="0"/>
            </a:br>
            <a:r>
              <a:rPr lang="fr-FR" altLang="de-DE" dirty="0" smtClean="0">
                <a:sym typeface="Symbol" panose="05050102010706020507" pitchFamily="18" charset="2"/>
              </a:rPr>
              <a:t></a:t>
            </a:r>
            <a:r>
              <a:rPr lang="fr-FR" altLang="de-DE" dirty="0" smtClean="0"/>
              <a:t> augmentation de la taille de l'Etat au niveau des cantons</a:t>
            </a:r>
          </a:p>
          <a:p>
            <a:pPr eaLnBrk="1" hangingPunct="1">
              <a:lnSpc>
                <a:spcPct val="90000"/>
              </a:lnSpc>
            </a:pPr>
            <a:endParaRPr lang="fr-FR" altLang="de-DE" sz="2400" b="1" dirty="0"/>
          </a:p>
          <a:p>
            <a:pPr eaLnBrk="1" hangingPunct="1">
              <a:lnSpc>
                <a:spcPct val="90000"/>
              </a:lnSpc>
            </a:pPr>
            <a:r>
              <a:rPr lang="fr-FR" altLang="de-DE" b="1" dirty="0" smtClean="0"/>
              <a:t>Compétences résiduelles auprès des cantons</a:t>
            </a:r>
            <a:endParaRPr lang="fr-FR" altLang="de-DE" sz="2400" b="1" dirty="0" smtClean="0"/>
          </a:p>
          <a:p>
            <a:pPr lvl="1" eaLnBrk="1" hangingPunct="1">
              <a:lnSpc>
                <a:spcPct val="90000"/>
              </a:lnSpc>
            </a:pPr>
            <a:endParaRPr lang="fr-FR" altLang="de-DE" dirty="0" smtClean="0"/>
          </a:p>
          <a:p>
            <a:pPr lvl="1" eaLnBrk="1" hangingPunct="1">
              <a:lnSpc>
                <a:spcPct val="90000"/>
              </a:lnSpc>
            </a:pPr>
            <a:endParaRPr lang="fr-FR" altLang="de-DE" dirty="0" smtClean="0"/>
          </a:p>
          <a:p>
            <a:pPr eaLnBrk="1" hangingPunct="1"/>
            <a:endParaRPr lang="de-DE" altLang="de-DE" dirty="0" smtClean="0"/>
          </a:p>
        </p:txBody>
      </p:sp>
    </p:spTree>
    <p:extLst>
      <p:ext uri="{BB962C8B-B14F-4D97-AF65-F5344CB8AC3E}">
        <p14:creationId xmlns:p14="http://schemas.microsoft.com/office/powerpoint/2010/main" val="2983786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404664"/>
            <a:ext cx="8686800" cy="990600"/>
          </a:xfrm>
        </p:spPr>
        <p:txBody>
          <a:bodyPr/>
          <a:lstStyle/>
          <a:p>
            <a:pPr eaLnBrk="1" hangingPunct="1"/>
            <a:r>
              <a:rPr lang="de-CH" altLang="de-DE" sz="2800" dirty="0" err="1" smtClean="0"/>
              <a:t>L‘Etat</a:t>
            </a:r>
            <a:r>
              <a:rPr lang="de-CH" altLang="de-DE" sz="2800" dirty="0" smtClean="0"/>
              <a:t> </a:t>
            </a:r>
            <a:r>
              <a:rPr lang="de-CH" altLang="de-DE" sz="2800" dirty="0" err="1" smtClean="0"/>
              <a:t>suisse</a:t>
            </a:r>
            <a:endParaRPr lang="de-DE" altLang="de-DE" sz="2800" dirty="0" smtClean="0"/>
          </a:p>
        </p:txBody>
      </p:sp>
      <p:sp>
        <p:nvSpPr>
          <p:cNvPr id="7171" name="Rectangle 3"/>
          <p:cNvSpPr>
            <a:spLocks noGrp="1" noChangeArrowheads="1"/>
          </p:cNvSpPr>
          <p:nvPr>
            <p:ph type="body" idx="1"/>
          </p:nvPr>
        </p:nvSpPr>
        <p:spPr>
          <a:xfrm>
            <a:off x="539553" y="2348880"/>
            <a:ext cx="8318360" cy="3744913"/>
          </a:xfrm>
        </p:spPr>
        <p:txBody>
          <a:bodyPr/>
          <a:lstStyle/>
          <a:p>
            <a:pPr eaLnBrk="1" hangingPunct="1">
              <a:buFont typeface="Wingdings" pitchFamily="2" charset="2"/>
              <a:buNone/>
            </a:pPr>
            <a:r>
              <a:rPr lang="fr-FR" altLang="de-DE" dirty="0" smtClean="0"/>
              <a:t>État libéral, État minimaliste ou État providence?</a:t>
            </a:r>
          </a:p>
          <a:p>
            <a:pPr eaLnBrk="1" hangingPunct="1">
              <a:buFont typeface="Wingdings" pitchFamily="2" charset="2"/>
              <a:buNone/>
            </a:pPr>
            <a:endParaRPr lang="fr-FR" altLang="de-DE" dirty="0" smtClean="0"/>
          </a:p>
        </p:txBody>
      </p:sp>
    </p:spTree>
    <p:extLst>
      <p:ext uri="{BB962C8B-B14F-4D97-AF65-F5344CB8AC3E}">
        <p14:creationId xmlns:p14="http://schemas.microsoft.com/office/powerpoint/2010/main" val="995377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p:cNvSpPr>
            <a:spLocks noGrp="1"/>
          </p:cNvSpPr>
          <p:nvPr>
            <p:ph idx="1"/>
          </p:nvPr>
        </p:nvSpPr>
        <p:spPr/>
        <p:txBody>
          <a:bodyPr lIns="91440" tIns="45720" rIns="91440" bIns="45720"/>
          <a:lstStyle/>
          <a:p>
            <a:endParaRPr lang="de-CH" altLang="de-DE" smtClean="0"/>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2201"/>
            <a:ext cx="345757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42201"/>
            <a:ext cx="3484564" cy="494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901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87450" y="404813"/>
            <a:ext cx="6621463" cy="884237"/>
          </a:xfrm>
          <a:noFill/>
        </p:spPr>
        <p:txBody>
          <a:bodyPr/>
          <a:lstStyle/>
          <a:p>
            <a:r>
              <a:rPr lang="de-CH" altLang="de-DE" sz="2400" smtClean="0"/>
              <a:t>Les </a:t>
            </a:r>
            <a:r>
              <a:rPr lang="fr-FR" altLang="de-DE" sz="2400" smtClean="0"/>
              <a:t>années 1960/1970: </a:t>
            </a:r>
            <a:br>
              <a:rPr lang="fr-FR" altLang="de-DE" sz="2400" smtClean="0"/>
            </a:br>
            <a:r>
              <a:rPr lang="fr-FR" altLang="de-DE" sz="2400" smtClean="0"/>
              <a:t>L‘économie et l‘Etat prospèrent </a:t>
            </a:r>
            <a:r>
              <a:rPr lang="fr-FR" altLang="de-DE" sz="2800" smtClean="0"/>
              <a:t/>
            </a:r>
            <a:br>
              <a:rPr lang="fr-FR" altLang="de-DE" sz="2800" smtClean="0"/>
            </a:br>
            <a:endParaRPr lang="fr-FR" altLang="de-DE" sz="2000" smtClean="0"/>
          </a:p>
        </p:txBody>
      </p:sp>
      <p:sp>
        <p:nvSpPr>
          <p:cNvPr id="8195" name="Rectangle 3"/>
          <p:cNvSpPr>
            <a:spLocks noGrp="1" noChangeArrowheads="1"/>
          </p:cNvSpPr>
          <p:nvPr>
            <p:ph type="body" idx="1"/>
          </p:nvPr>
        </p:nvSpPr>
        <p:spPr>
          <a:xfrm>
            <a:off x="446088" y="1889125"/>
            <a:ext cx="8229600" cy="4035425"/>
          </a:xfrm>
          <a:noFill/>
        </p:spPr>
        <p:txBody>
          <a:bodyPr/>
          <a:lstStyle/>
          <a:p>
            <a:pPr>
              <a:lnSpc>
                <a:spcPct val="100000"/>
              </a:lnSpc>
              <a:buClr>
                <a:schemeClr val="tx1"/>
              </a:buClr>
            </a:pPr>
            <a:r>
              <a:rPr lang="fr-FR" altLang="de-DE" sz="2000" dirty="0" smtClean="0"/>
              <a:t>Pendant la phase de la haute conjoncture, ce n’est pas seulement l‘économie qui prospère mais aussi le secteur étatique</a:t>
            </a:r>
            <a:r>
              <a:rPr lang="de-CH" altLang="de-DE" sz="2000" dirty="0" smtClean="0"/>
              <a:t>. </a:t>
            </a:r>
          </a:p>
          <a:p>
            <a:pPr>
              <a:lnSpc>
                <a:spcPct val="100000"/>
              </a:lnSpc>
              <a:buClr>
                <a:schemeClr val="tx1"/>
              </a:buClr>
            </a:pPr>
            <a:endParaRPr lang="de-CH" altLang="de-DE" sz="2000" dirty="0" smtClean="0"/>
          </a:p>
          <a:p>
            <a:pPr>
              <a:lnSpc>
                <a:spcPct val="100000"/>
              </a:lnSpc>
              <a:buClr>
                <a:schemeClr val="tx1"/>
              </a:buClr>
            </a:pPr>
            <a:r>
              <a:rPr lang="fr-FR" altLang="de-DE" sz="2000" dirty="0" smtClean="0"/>
              <a:t>Trois modèles: </a:t>
            </a:r>
          </a:p>
          <a:p>
            <a:pPr>
              <a:lnSpc>
                <a:spcPct val="100000"/>
              </a:lnSpc>
              <a:buFont typeface="Wingdings" pitchFamily="2" charset="2"/>
              <a:buNone/>
            </a:pPr>
            <a:r>
              <a:rPr lang="fr-FR" altLang="de-DE" sz="2000" dirty="0" smtClean="0"/>
              <a:t>	Les pays scandinaves: L‘Etat providence</a:t>
            </a:r>
          </a:p>
          <a:p>
            <a:pPr>
              <a:lnSpc>
                <a:spcPct val="100000"/>
              </a:lnSpc>
              <a:buFont typeface="Wingdings" pitchFamily="2" charset="2"/>
              <a:buNone/>
            </a:pPr>
            <a:r>
              <a:rPr lang="fr-FR" altLang="de-DE" sz="2000" dirty="0" smtClean="0"/>
              <a:t>	L‘Allemagne: Forme mixte (l‘économie sociale de marché)</a:t>
            </a:r>
          </a:p>
          <a:p>
            <a:pPr>
              <a:lnSpc>
                <a:spcPct val="100000"/>
              </a:lnSpc>
              <a:buFont typeface="Wingdings" pitchFamily="2" charset="2"/>
              <a:buNone/>
            </a:pPr>
            <a:r>
              <a:rPr lang="fr-FR" altLang="de-DE" sz="2000" dirty="0" smtClean="0"/>
              <a:t>	La Suisse, les U.S.A.: L‘Etat libéral?</a:t>
            </a:r>
          </a:p>
          <a:p>
            <a:endParaRPr lang="de-CH" altLang="de-DE" sz="2000" dirty="0" smtClean="0"/>
          </a:p>
        </p:txBody>
      </p:sp>
    </p:spTree>
    <p:extLst>
      <p:ext uri="{BB962C8B-B14F-4D97-AF65-F5344CB8AC3E}">
        <p14:creationId xmlns:p14="http://schemas.microsoft.com/office/powerpoint/2010/main" val="130726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3"/>
          <p:cNvSpPr>
            <a:spLocks noGrp="1"/>
          </p:cNvSpPr>
          <p:nvPr>
            <p:ph type="title"/>
          </p:nvPr>
        </p:nvSpPr>
        <p:spPr/>
        <p:txBody>
          <a:bodyPr/>
          <a:lstStyle/>
          <a:p>
            <a:r>
              <a:rPr lang="fr-CH" altLang="de-DE" sz="2400" dirty="0" smtClean="0"/>
              <a:t>Les années 1970</a:t>
            </a:r>
            <a:endParaRPr lang="fr-CH" altLang="de-DE" dirty="0" smtClean="0"/>
          </a:p>
        </p:txBody>
      </p:sp>
      <p:sp>
        <p:nvSpPr>
          <p:cNvPr id="10243" name="Rectangle 2"/>
          <p:cNvSpPr>
            <a:spLocks noGrp="1" noChangeArrowheads="1"/>
          </p:cNvSpPr>
          <p:nvPr>
            <p:ph idx="1"/>
          </p:nvPr>
        </p:nvSpPr>
        <p:spPr>
          <a:xfrm>
            <a:off x="857250" y="1714500"/>
            <a:ext cx="7640638" cy="4114800"/>
          </a:xfrm>
        </p:spPr>
        <p:txBody>
          <a:bodyPr/>
          <a:lstStyle/>
          <a:p>
            <a:pPr>
              <a:lnSpc>
                <a:spcPct val="100000"/>
              </a:lnSpc>
              <a:buFont typeface="Wingdings" pitchFamily="2" charset="2"/>
              <a:buNone/>
            </a:pPr>
            <a:r>
              <a:rPr lang="de-CH" altLang="de-DE" sz="2400" dirty="0" smtClean="0"/>
              <a:t>	</a:t>
            </a:r>
            <a:r>
              <a:rPr lang="fr-FR" altLang="de-DE" sz="2400" dirty="0" smtClean="0"/>
              <a:t>Petit à petit on commence à apercevoir les limites matérielles et idéelles de la croissance de l‘Etat.</a:t>
            </a:r>
          </a:p>
          <a:p>
            <a:pPr>
              <a:lnSpc>
                <a:spcPct val="100000"/>
              </a:lnSpc>
              <a:buFont typeface="Wingdings" pitchFamily="2" charset="2"/>
              <a:buNone/>
            </a:pPr>
            <a:endParaRPr lang="fr-FR" altLang="de-DE" sz="2400" dirty="0" smtClean="0"/>
          </a:p>
          <a:p>
            <a:pPr>
              <a:lnSpc>
                <a:spcPct val="100000"/>
              </a:lnSpc>
              <a:buFont typeface="Wingdings" pitchFamily="2" charset="2"/>
              <a:buNone/>
            </a:pPr>
            <a:r>
              <a:rPr lang="fr-FR" altLang="de-DE" sz="2400" dirty="0" smtClean="0"/>
              <a:t>	(La crise du pétrole, </a:t>
            </a:r>
            <a:r>
              <a:rPr lang="fr-FR" altLang="de-DE" sz="2400" dirty="0" err="1" smtClean="0"/>
              <a:t>Limits</a:t>
            </a:r>
            <a:r>
              <a:rPr lang="fr-FR" altLang="de-DE" sz="2400" dirty="0" smtClean="0"/>
              <a:t> to </a:t>
            </a:r>
            <a:r>
              <a:rPr lang="fr-FR" altLang="de-DE" sz="2400" dirty="0" err="1" smtClean="0"/>
              <a:t>growth</a:t>
            </a:r>
            <a:r>
              <a:rPr lang="fr-FR" altLang="de-DE" sz="2400" dirty="0" smtClean="0"/>
              <a:t> et </a:t>
            </a:r>
            <a:r>
              <a:rPr lang="fr-FR" altLang="de-DE" sz="2400" dirty="0" err="1" smtClean="0"/>
              <a:t>Reaganomics</a:t>
            </a:r>
            <a:r>
              <a:rPr lang="de-CH" altLang="de-DE" sz="2400" dirty="0" smtClean="0"/>
              <a:t>).</a:t>
            </a:r>
            <a:endParaRPr lang="de-DE" altLang="de-DE" sz="2400" dirty="0" smtClean="0"/>
          </a:p>
          <a:p>
            <a:endParaRPr lang="de-DE" altLang="de-DE" dirty="0" smtClean="0"/>
          </a:p>
        </p:txBody>
      </p:sp>
    </p:spTree>
    <p:extLst>
      <p:ext uri="{BB962C8B-B14F-4D97-AF65-F5344CB8AC3E}">
        <p14:creationId xmlns:p14="http://schemas.microsoft.com/office/powerpoint/2010/main" val="2101192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0050" y="404664"/>
            <a:ext cx="8229600" cy="1143001"/>
          </a:xfrm>
          <a:noFill/>
        </p:spPr>
        <p:txBody>
          <a:bodyPr/>
          <a:lstStyle/>
          <a:p>
            <a:r>
              <a:rPr lang="fr-FR" altLang="de-DE" sz="2400" dirty="0" smtClean="0"/>
              <a:t>Les déficits structurels des conceptions d‘Etat traditionnelles</a:t>
            </a:r>
          </a:p>
        </p:txBody>
      </p:sp>
      <p:sp>
        <p:nvSpPr>
          <p:cNvPr id="727043" name="Rectangle 3"/>
          <p:cNvSpPr>
            <a:spLocks noGrp="1" noChangeArrowheads="1"/>
          </p:cNvSpPr>
          <p:nvPr>
            <p:ph type="body" idx="1"/>
          </p:nvPr>
        </p:nvSpPr>
        <p:spPr>
          <a:xfrm>
            <a:off x="400050" y="2204864"/>
            <a:ext cx="8061325" cy="3590925"/>
          </a:xfrm>
          <a:noFill/>
        </p:spPr>
        <p:txBody>
          <a:bodyPr/>
          <a:lstStyle/>
          <a:p>
            <a:pPr>
              <a:buClr>
                <a:schemeClr val="tx1"/>
              </a:buClr>
            </a:pPr>
            <a:r>
              <a:rPr lang="fr-FR" altLang="de-DE" sz="2000" dirty="0" smtClean="0"/>
              <a:t>L‘Etat social souffre de la défaillance politique et d‘un gonflement incontrôlable de l‘appareil étatique. </a:t>
            </a:r>
          </a:p>
          <a:p>
            <a:pPr>
              <a:buClr>
                <a:schemeClr val="tx1"/>
              </a:buClr>
            </a:pPr>
            <a:endParaRPr lang="fr-FR" altLang="de-DE" sz="2000" dirty="0" smtClean="0"/>
          </a:p>
          <a:p>
            <a:pPr>
              <a:buClr>
                <a:schemeClr val="tx1"/>
              </a:buClr>
            </a:pPr>
            <a:r>
              <a:rPr lang="fr-FR" altLang="de-DE" sz="2000" dirty="0" smtClean="0"/>
              <a:t>Le néo-libéralisme souffre de la défaillance du marché.</a:t>
            </a:r>
            <a:endParaRPr lang="fr-FR" altLang="de-DE" sz="2400" dirty="0" smtClean="0"/>
          </a:p>
        </p:txBody>
      </p:sp>
    </p:spTree>
    <p:extLst>
      <p:ext uri="{BB962C8B-B14F-4D97-AF65-F5344CB8AC3E}">
        <p14:creationId xmlns:p14="http://schemas.microsoft.com/office/powerpoint/2010/main" val="816154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endSync delay="0"/>
                                  <p:childTnLst>
                                    <p:set>
                                      <p:cBhvr>
                                        <p:cTn id="6" dur="1" fill="hold">
                                          <p:endSync delay="0"/>
                                        </p:cTn>
                                        <p:tgtEl>
                                          <p:spTgt spid="72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endSync delay="0"/>
                                  <p:childTnLst>
                                    <p:set>
                                      <p:cBhvr>
                                        <p:cTn id="10" dur="1" fill="hold">
                                          <p:endSync delay="0"/>
                                        </p:cTn>
                                        <p:tgtEl>
                                          <p:spTgt spid="727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9750" y="2420938"/>
            <a:ext cx="8229600" cy="1266825"/>
          </a:xfrm>
          <a:noFill/>
        </p:spPr>
        <p:txBody>
          <a:bodyPr/>
          <a:lstStyle/>
          <a:p>
            <a:pPr>
              <a:lnSpc>
                <a:spcPct val="90000"/>
              </a:lnSpc>
              <a:buFont typeface="Wingdings" pitchFamily="2" charset="2"/>
              <a:buNone/>
            </a:pPr>
            <a:r>
              <a:rPr lang="de-CH" altLang="de-DE" b="1" smtClean="0"/>
              <a:t>	</a:t>
            </a:r>
            <a:r>
              <a:rPr lang="fr-FR" altLang="de-DE" sz="2800" b="1" smtClean="0"/>
              <a:t>L’efficacité du marché + le pilotage politique</a:t>
            </a:r>
          </a:p>
        </p:txBody>
      </p:sp>
      <p:sp>
        <p:nvSpPr>
          <p:cNvPr id="12291" name="Rectangle 3"/>
          <p:cNvSpPr>
            <a:spLocks noGrp="1" noChangeArrowheads="1"/>
          </p:cNvSpPr>
          <p:nvPr>
            <p:ph type="title"/>
          </p:nvPr>
        </p:nvSpPr>
        <p:spPr>
          <a:xfrm>
            <a:off x="827584" y="692696"/>
            <a:ext cx="8229600" cy="465138"/>
          </a:xfrm>
          <a:noFill/>
        </p:spPr>
        <p:txBody>
          <a:bodyPr anchor="t"/>
          <a:lstStyle/>
          <a:p>
            <a:pPr algn="l"/>
            <a:r>
              <a:rPr lang="de-CH" altLang="de-DE" sz="2400" dirty="0" smtClean="0"/>
              <a:t>Il </a:t>
            </a:r>
            <a:r>
              <a:rPr lang="de-CH" altLang="de-DE" sz="2400" dirty="0" err="1" smtClean="0"/>
              <a:t>faut</a:t>
            </a:r>
            <a:r>
              <a:rPr lang="de-CH" altLang="de-DE" sz="2400" dirty="0" smtClean="0"/>
              <a:t>:</a:t>
            </a:r>
            <a:endParaRPr lang="de-DE" altLang="de-DE" sz="2400" dirty="0" smtClean="0"/>
          </a:p>
        </p:txBody>
      </p:sp>
      <p:sp>
        <p:nvSpPr>
          <p:cNvPr id="12292" name="Text Box 4"/>
          <p:cNvSpPr txBox="1">
            <a:spLocks noChangeArrowheads="1"/>
          </p:cNvSpPr>
          <p:nvPr/>
        </p:nvSpPr>
        <p:spPr bwMode="auto">
          <a:xfrm>
            <a:off x="4139952" y="4221088"/>
            <a:ext cx="4378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eaLnBrk="1" hangingPunct="1">
              <a:lnSpc>
                <a:spcPct val="100000"/>
              </a:lnSpc>
              <a:spcBef>
                <a:spcPct val="50000"/>
              </a:spcBef>
              <a:buClrTx/>
              <a:buSzTx/>
              <a:buFontTx/>
              <a:buNone/>
            </a:pPr>
            <a:r>
              <a:rPr lang="de-CH" altLang="de-DE" sz="2400" b="1" dirty="0">
                <a:solidFill>
                  <a:srgbClr val="CC0000"/>
                </a:solidFill>
                <a:latin typeface="Helvetica" panose="020B0604020202030204" pitchFamily="34" charset="0"/>
              </a:rPr>
              <a:t>„Ein dritter Weg?“ (Blair/Schröder)</a:t>
            </a:r>
            <a:endParaRPr lang="de-DE" altLang="de-DE" sz="2400" b="1" dirty="0">
              <a:solidFill>
                <a:srgbClr val="CC0000"/>
              </a:solidFill>
              <a:latin typeface="Helvetica" panose="020B0604020202030204" pitchFamily="34" charset="0"/>
            </a:endParaRPr>
          </a:p>
        </p:txBody>
      </p:sp>
    </p:spTree>
    <p:extLst>
      <p:ext uri="{BB962C8B-B14F-4D97-AF65-F5344CB8AC3E}">
        <p14:creationId xmlns:p14="http://schemas.microsoft.com/office/powerpoint/2010/main" val="363854822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536" y="291307"/>
            <a:ext cx="8229600" cy="936625"/>
          </a:xfrm>
          <a:noFill/>
        </p:spPr>
        <p:txBody>
          <a:bodyPr/>
          <a:lstStyle/>
          <a:p>
            <a:r>
              <a:rPr lang="fr-FR" altLang="de-DE" sz="2400" dirty="0" smtClean="0"/>
              <a:t/>
            </a:r>
            <a:br>
              <a:rPr lang="fr-FR" altLang="de-DE" sz="2400" dirty="0" smtClean="0"/>
            </a:br>
            <a:r>
              <a:rPr lang="fr-FR" altLang="de-DE" sz="2400" dirty="0" smtClean="0"/>
              <a:t>Surmonter l‘antagonisme idéologique </a:t>
            </a:r>
            <a:br>
              <a:rPr lang="fr-FR" altLang="de-DE" sz="2400" dirty="0" smtClean="0"/>
            </a:br>
            <a:endParaRPr lang="fr-FR" altLang="de-DE" sz="2400" dirty="0" smtClean="0"/>
          </a:p>
        </p:txBody>
      </p:sp>
      <p:sp>
        <p:nvSpPr>
          <p:cNvPr id="13315" name="Rectangle 3"/>
          <p:cNvSpPr>
            <a:spLocks noChangeArrowheads="1"/>
          </p:cNvSpPr>
          <p:nvPr/>
        </p:nvSpPr>
        <p:spPr bwMode="auto">
          <a:xfrm>
            <a:off x="750243" y="1410816"/>
            <a:ext cx="2468562" cy="715962"/>
          </a:xfrm>
          <a:prstGeom prst="rect">
            <a:avLst/>
          </a:prstGeom>
          <a:solidFill>
            <a:schemeClr val="accent1"/>
          </a:solidFill>
          <a:ln w="9525">
            <a:solidFill>
              <a:schemeClr val="tx1"/>
            </a:solidFill>
            <a:miter lim="800000"/>
            <a:headEnd/>
            <a:tailEnd/>
          </a:ln>
        </p:spPr>
        <p:txBody>
          <a:bodyPr wrap="none" anchor="ct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eaLnBrk="1" hangingPunct="1">
              <a:lnSpc>
                <a:spcPct val="100000"/>
              </a:lnSpc>
              <a:spcBef>
                <a:spcPct val="0"/>
              </a:spcBef>
              <a:buClrTx/>
              <a:buSzTx/>
              <a:buFontTx/>
              <a:buNone/>
            </a:pPr>
            <a:r>
              <a:rPr lang="fr-FR" altLang="de-DE" sz="2400">
                <a:latin typeface="Arial" panose="020B0604020202020204" pitchFamily="34" charset="0"/>
              </a:rPr>
              <a:t>Néo-libéralisme</a:t>
            </a:r>
          </a:p>
        </p:txBody>
      </p:sp>
      <p:sp>
        <p:nvSpPr>
          <p:cNvPr id="13316" name="Rectangle 4"/>
          <p:cNvSpPr>
            <a:spLocks noChangeArrowheads="1"/>
          </p:cNvSpPr>
          <p:nvPr/>
        </p:nvSpPr>
        <p:spPr bwMode="auto">
          <a:xfrm>
            <a:off x="5090468" y="1412403"/>
            <a:ext cx="3297237" cy="701675"/>
          </a:xfrm>
          <a:prstGeom prst="rect">
            <a:avLst/>
          </a:prstGeom>
          <a:solidFill>
            <a:schemeClr val="accent1"/>
          </a:solidFill>
          <a:ln w="9525">
            <a:solidFill>
              <a:schemeClr val="tx1"/>
            </a:solidFill>
            <a:miter lim="800000"/>
            <a:headEnd/>
            <a:tailEnd/>
          </a:ln>
        </p:spPr>
        <p:txBody>
          <a:bodyPr wrap="none" anchor="ct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eaLnBrk="1" hangingPunct="1">
              <a:lnSpc>
                <a:spcPct val="100000"/>
              </a:lnSpc>
              <a:spcBef>
                <a:spcPct val="0"/>
              </a:spcBef>
              <a:buClrTx/>
              <a:buSzTx/>
              <a:buFontTx/>
              <a:buNone/>
            </a:pPr>
            <a:r>
              <a:rPr lang="fr-FR" altLang="de-DE" sz="2400">
                <a:latin typeface="Arial" panose="020B0604020202020204" pitchFamily="34" charset="0"/>
              </a:rPr>
              <a:t>L‘Etat social/providence</a:t>
            </a:r>
          </a:p>
        </p:txBody>
      </p:sp>
      <p:sp>
        <p:nvSpPr>
          <p:cNvPr id="13317" name="Rectangle 5"/>
          <p:cNvSpPr>
            <a:spLocks noChangeArrowheads="1"/>
          </p:cNvSpPr>
          <p:nvPr/>
        </p:nvSpPr>
        <p:spPr bwMode="auto">
          <a:xfrm>
            <a:off x="755005" y="2852266"/>
            <a:ext cx="7042150" cy="715962"/>
          </a:xfrm>
          <a:prstGeom prst="rect">
            <a:avLst/>
          </a:prstGeom>
          <a:solidFill>
            <a:schemeClr val="accent1"/>
          </a:solidFill>
          <a:ln w="9525">
            <a:solidFill>
              <a:schemeClr val="tx1"/>
            </a:solidFill>
            <a:miter lim="800000"/>
            <a:headEnd/>
            <a:tailEnd/>
          </a:ln>
        </p:spPr>
        <p:txBody>
          <a:bodyPr wrap="none" anchor="ct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eaLnBrk="1" hangingPunct="1">
              <a:lnSpc>
                <a:spcPct val="100000"/>
              </a:lnSpc>
              <a:spcBef>
                <a:spcPct val="0"/>
              </a:spcBef>
              <a:buClrTx/>
              <a:buSzTx/>
              <a:buFontTx/>
              <a:buNone/>
            </a:pPr>
            <a:r>
              <a:rPr lang="de-CH" altLang="de-DE" sz="2400">
                <a:latin typeface="Arial" panose="020B0604020202020204" pitchFamily="34" charset="0"/>
                <a:sym typeface="Wingdings" panose="05000000000000000000" pitchFamily="2" charset="2"/>
              </a:rPr>
              <a:t>     </a:t>
            </a:r>
            <a:r>
              <a:rPr lang="de-CH" altLang="de-DE" sz="2400">
                <a:latin typeface="Arial" panose="020B0604020202020204" pitchFamily="34" charset="0"/>
              </a:rPr>
              <a:t>Gewährleistungsstaat     </a:t>
            </a:r>
            <a:r>
              <a:rPr lang="de-CH" altLang="de-DE" sz="2400">
                <a:latin typeface="Arial" panose="020B0604020202020204" pitchFamily="34" charset="0"/>
                <a:sym typeface="Wingdings" panose="05000000000000000000" pitchFamily="2" charset="2"/>
              </a:rPr>
              <a:t></a:t>
            </a:r>
            <a:endParaRPr lang="de-DE" altLang="de-DE" sz="2400">
              <a:latin typeface="Arial" panose="020B0604020202020204" pitchFamily="34" charset="0"/>
            </a:endParaRPr>
          </a:p>
        </p:txBody>
      </p:sp>
      <p:sp>
        <p:nvSpPr>
          <p:cNvPr id="13318" name="Rectangle 6"/>
          <p:cNvSpPr>
            <a:spLocks noChangeArrowheads="1"/>
          </p:cNvSpPr>
          <p:nvPr/>
        </p:nvSpPr>
        <p:spPr bwMode="auto">
          <a:xfrm>
            <a:off x="2842568" y="4581053"/>
            <a:ext cx="2803525" cy="792163"/>
          </a:xfrm>
          <a:prstGeom prst="rect">
            <a:avLst/>
          </a:prstGeom>
          <a:solidFill>
            <a:schemeClr val="accent1"/>
          </a:solidFill>
          <a:ln w="9525">
            <a:solidFill>
              <a:schemeClr val="tx1"/>
            </a:solidFill>
            <a:miter lim="800000"/>
            <a:headEnd/>
            <a:tailEnd/>
          </a:ln>
        </p:spPr>
        <p:txBody>
          <a:bodyPr wrap="none" anchor="ct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eaLnBrk="1" hangingPunct="1">
              <a:lnSpc>
                <a:spcPct val="100000"/>
              </a:lnSpc>
              <a:spcBef>
                <a:spcPct val="0"/>
              </a:spcBef>
              <a:buClrTx/>
              <a:buSzTx/>
              <a:buFontTx/>
              <a:buNone/>
            </a:pPr>
            <a:r>
              <a:rPr lang="de-CH" altLang="de-DE" sz="2400">
                <a:latin typeface="Arial" panose="020B0604020202020204" pitchFamily="34" charset="0"/>
              </a:rPr>
              <a:t>NPM, Outsourcing</a:t>
            </a:r>
            <a:endParaRPr lang="de-DE" altLang="de-DE" sz="2400">
              <a:latin typeface="Arial" panose="020B0604020202020204" pitchFamily="34" charset="0"/>
            </a:endParaRPr>
          </a:p>
        </p:txBody>
      </p:sp>
      <p:sp>
        <p:nvSpPr>
          <p:cNvPr id="13319" name="AutoShape 7"/>
          <p:cNvSpPr>
            <a:spLocks noChangeArrowheads="1"/>
          </p:cNvSpPr>
          <p:nvPr/>
        </p:nvSpPr>
        <p:spPr bwMode="auto">
          <a:xfrm>
            <a:off x="4066530" y="3717453"/>
            <a:ext cx="350838" cy="609600"/>
          </a:xfrm>
          <a:prstGeom prst="upDownArrow">
            <a:avLst>
              <a:gd name="adj1" fmla="val 50000"/>
              <a:gd name="adj2" fmla="val 34751"/>
            </a:avLst>
          </a:prstGeom>
          <a:solidFill>
            <a:srgbClr val="FF0000"/>
          </a:solidFill>
          <a:ln w="9525">
            <a:solidFill>
              <a:schemeClr val="tx1"/>
            </a:solidFill>
            <a:miter lim="800000"/>
            <a:headEnd/>
            <a:tailEnd/>
          </a:ln>
        </p:spPr>
        <p:txBody>
          <a:bodyPr wrap="none" anchor="ct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eaLnBrk="1" hangingPunct="1">
              <a:lnSpc>
                <a:spcPct val="100000"/>
              </a:lnSpc>
              <a:spcBef>
                <a:spcPct val="0"/>
              </a:spcBef>
              <a:buClrTx/>
              <a:buSzTx/>
              <a:buFontTx/>
              <a:buNone/>
            </a:pPr>
            <a:endParaRPr lang="de-DE" altLang="de-DE" sz="2400">
              <a:solidFill>
                <a:srgbClr val="FF0000"/>
              </a:solidFill>
              <a:latin typeface="Arial" panose="020B0604020202020204" pitchFamily="34" charset="0"/>
            </a:endParaRPr>
          </a:p>
        </p:txBody>
      </p:sp>
      <p:sp>
        <p:nvSpPr>
          <p:cNvPr id="13320" name="Text Box 8"/>
          <p:cNvSpPr txBox="1">
            <a:spLocks noChangeArrowheads="1"/>
          </p:cNvSpPr>
          <p:nvPr/>
        </p:nvSpPr>
        <p:spPr bwMode="auto">
          <a:xfrm>
            <a:off x="683568" y="5627216"/>
            <a:ext cx="2449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50000"/>
              </a:spcBef>
              <a:buClrTx/>
              <a:buSzTx/>
              <a:buFontTx/>
              <a:buNone/>
            </a:pPr>
            <a:r>
              <a:rPr lang="de-CH" altLang="de-DE" sz="1000" b="1"/>
              <a:t>Schedler/Proeller 2000:31</a:t>
            </a:r>
            <a:endParaRPr lang="de-DE" altLang="de-DE" sz="1000" b="1"/>
          </a:p>
        </p:txBody>
      </p:sp>
    </p:spTree>
    <p:extLst>
      <p:ext uri="{BB962C8B-B14F-4D97-AF65-F5344CB8AC3E}">
        <p14:creationId xmlns:p14="http://schemas.microsoft.com/office/powerpoint/2010/main" val="38890375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552" y="332656"/>
            <a:ext cx="8229600" cy="584200"/>
          </a:xfrm>
          <a:noFill/>
        </p:spPr>
        <p:txBody>
          <a:bodyPr/>
          <a:lstStyle/>
          <a:p>
            <a:r>
              <a:rPr lang="de-DE" altLang="de-DE" sz="2600" dirty="0" smtClean="0"/>
              <a:t>Les </a:t>
            </a:r>
            <a:r>
              <a:rPr lang="de-DE" altLang="de-DE" sz="2600" dirty="0" err="1" smtClean="0"/>
              <a:t>trois</a:t>
            </a:r>
            <a:r>
              <a:rPr lang="de-DE" altLang="de-DE" sz="2600" dirty="0" smtClean="0"/>
              <a:t> </a:t>
            </a:r>
            <a:r>
              <a:rPr lang="de-DE" altLang="de-DE" sz="2600" dirty="0" err="1" smtClean="0"/>
              <a:t>dimensions</a:t>
            </a:r>
            <a:r>
              <a:rPr lang="de-DE" altLang="de-DE" sz="2600" dirty="0" smtClean="0"/>
              <a:t> de la </a:t>
            </a:r>
            <a:r>
              <a:rPr lang="de-DE" altLang="de-DE" sz="2600" dirty="0" err="1" smtClean="0"/>
              <a:t>politique</a:t>
            </a:r>
            <a:endParaRPr lang="de-DE" altLang="de-DE" sz="2600" dirty="0" smtClean="0"/>
          </a:p>
        </p:txBody>
      </p:sp>
      <p:sp>
        <p:nvSpPr>
          <p:cNvPr id="464899" name="Rectangle 3"/>
          <p:cNvSpPr>
            <a:spLocks noGrp="1" noChangeArrowheads="1"/>
          </p:cNvSpPr>
          <p:nvPr>
            <p:ph type="body" idx="1"/>
          </p:nvPr>
        </p:nvSpPr>
        <p:spPr>
          <a:xfrm>
            <a:off x="714375" y="1643063"/>
            <a:ext cx="7643813" cy="4105275"/>
          </a:xfrm>
          <a:noFill/>
        </p:spPr>
        <p:txBody>
          <a:bodyPr/>
          <a:lstStyle/>
          <a:p>
            <a:pPr marL="0" indent="0">
              <a:buClr>
                <a:schemeClr val="tx1"/>
              </a:buClr>
              <a:buNone/>
            </a:pPr>
            <a:r>
              <a:rPr lang="fr-FR" altLang="de-DE" sz="2000" b="1" dirty="0" smtClean="0">
                <a:solidFill>
                  <a:srgbClr val="C00000"/>
                </a:solidFill>
              </a:rPr>
              <a:t>„</a:t>
            </a:r>
            <a:r>
              <a:rPr lang="fr-FR" altLang="de-DE" sz="2000" b="1" dirty="0" err="1" smtClean="0">
                <a:solidFill>
                  <a:srgbClr val="C00000"/>
                </a:solidFill>
              </a:rPr>
              <a:t>Polity</a:t>
            </a:r>
            <a:r>
              <a:rPr lang="fr-FR" altLang="de-DE" sz="2000" b="1" dirty="0" smtClean="0">
                <a:solidFill>
                  <a:srgbClr val="C00000"/>
                </a:solidFill>
              </a:rPr>
              <a:t>“</a:t>
            </a:r>
            <a:r>
              <a:rPr lang="fr-FR" altLang="de-DE" sz="2000" i="1" dirty="0" smtClean="0">
                <a:solidFill>
                  <a:srgbClr val="C00000"/>
                </a:solidFill>
              </a:rPr>
              <a:t/>
            </a:r>
            <a:br>
              <a:rPr lang="fr-FR" altLang="de-DE" sz="2000" i="1" dirty="0" smtClean="0">
                <a:solidFill>
                  <a:srgbClr val="C00000"/>
                </a:solidFill>
              </a:rPr>
            </a:br>
            <a:r>
              <a:rPr lang="fr-FR" altLang="de-DE" sz="2000" i="1" dirty="0" smtClean="0">
                <a:solidFill>
                  <a:srgbClr val="C00000"/>
                </a:solidFill>
              </a:rPr>
              <a:t>Les institutions formelles, les pratiques et les procédures informelles („règles du jeu“)</a:t>
            </a:r>
          </a:p>
          <a:p>
            <a:pPr marL="0" indent="0">
              <a:buClr>
                <a:schemeClr val="tx1"/>
              </a:buClr>
              <a:buNone/>
            </a:pPr>
            <a:r>
              <a:rPr lang="fr-FR" altLang="de-DE" sz="2000" b="1" dirty="0" smtClean="0">
                <a:solidFill>
                  <a:schemeClr val="accent2"/>
                </a:solidFill>
              </a:rPr>
              <a:t>„</a:t>
            </a:r>
            <a:r>
              <a:rPr lang="fr-FR" altLang="de-DE" sz="2000" b="1" dirty="0"/>
              <a:t>P</a:t>
            </a:r>
            <a:r>
              <a:rPr lang="fr-FR" altLang="de-DE" sz="2000" b="1" dirty="0" smtClean="0"/>
              <a:t>olicy</a:t>
            </a:r>
            <a:r>
              <a:rPr lang="fr-FR" altLang="de-DE" sz="2000" b="1" dirty="0" smtClean="0">
                <a:solidFill>
                  <a:schemeClr val="accent2"/>
                </a:solidFill>
              </a:rPr>
              <a:t>“</a:t>
            </a:r>
            <a:r>
              <a:rPr lang="fr-FR" altLang="de-DE" sz="2000" b="1" dirty="0" smtClean="0"/>
              <a:t/>
            </a:r>
            <a:br>
              <a:rPr lang="fr-FR" altLang="de-DE" sz="2000" b="1" dirty="0" smtClean="0"/>
            </a:br>
            <a:r>
              <a:rPr lang="fr-FR" altLang="de-DE" sz="2000" dirty="0" smtClean="0"/>
              <a:t>Les politiques publiques (la politique sociale, la politique économique, etc., la politique matérielle)</a:t>
            </a:r>
            <a:r>
              <a:rPr lang="fr-FR" altLang="de-DE" sz="2000" i="1" dirty="0" smtClean="0"/>
              <a:t> </a:t>
            </a:r>
          </a:p>
          <a:p>
            <a:pPr marL="0" indent="0">
              <a:buClr>
                <a:schemeClr val="tx1"/>
              </a:buClr>
              <a:buNone/>
            </a:pPr>
            <a:r>
              <a:rPr lang="fr-FR" altLang="de-DE" sz="2000" b="1" dirty="0" smtClean="0">
                <a:solidFill>
                  <a:schemeClr val="accent2"/>
                </a:solidFill>
              </a:rPr>
              <a:t>„</a:t>
            </a:r>
            <a:r>
              <a:rPr lang="fr-FR" altLang="de-DE" sz="2000" b="1" dirty="0" err="1"/>
              <a:t>P</a:t>
            </a:r>
            <a:r>
              <a:rPr lang="fr-FR" altLang="de-DE" sz="2000" b="1" dirty="0" err="1" smtClean="0"/>
              <a:t>olitics</a:t>
            </a:r>
            <a:r>
              <a:rPr lang="fr-FR" altLang="de-DE" sz="2000" b="1" dirty="0" smtClean="0">
                <a:solidFill>
                  <a:schemeClr val="accent2"/>
                </a:solidFill>
              </a:rPr>
              <a:t>“</a:t>
            </a:r>
            <a:r>
              <a:rPr lang="fr-FR" altLang="de-DE" sz="2000" b="1" dirty="0" smtClean="0"/>
              <a:t/>
            </a:r>
            <a:br>
              <a:rPr lang="fr-FR" altLang="de-DE" sz="2000" b="1" dirty="0" smtClean="0"/>
            </a:br>
            <a:r>
              <a:rPr lang="fr-FR" altLang="de-DE" sz="2000" i="1" dirty="0" smtClean="0"/>
              <a:t>Acteurs et interactions (rapports de force, conflits, etc., „la politique“)</a:t>
            </a:r>
          </a:p>
        </p:txBody>
      </p:sp>
    </p:spTree>
    <p:extLst>
      <p:ext uri="{BB962C8B-B14F-4D97-AF65-F5344CB8AC3E}">
        <p14:creationId xmlns:p14="http://schemas.microsoft.com/office/powerpoint/2010/main" val="345112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 calcmode="lin" valueType="num">
                                      <p:cBhvr additive="base">
                                        <p:cTn id="7" dur="500" fill="hold"/>
                                        <p:tgtEl>
                                          <p:spTgt spid="464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4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4899">
                                            <p:txEl>
                                              <p:pRg st="1" end="1"/>
                                            </p:txEl>
                                          </p:spTgt>
                                        </p:tgtEl>
                                        <p:attrNameLst>
                                          <p:attrName>style.visibility</p:attrName>
                                        </p:attrNameLst>
                                      </p:cBhvr>
                                      <p:to>
                                        <p:strVal val="visible"/>
                                      </p:to>
                                    </p:set>
                                    <p:anim calcmode="lin" valueType="num">
                                      <p:cBhvr additive="base">
                                        <p:cTn id="13" dur="500" fill="hold"/>
                                        <p:tgtEl>
                                          <p:spTgt spid="464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48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4899">
                                            <p:txEl>
                                              <p:pRg st="2" end="2"/>
                                            </p:txEl>
                                          </p:spTgt>
                                        </p:tgtEl>
                                        <p:attrNameLst>
                                          <p:attrName>style.visibility</p:attrName>
                                        </p:attrNameLst>
                                      </p:cBhvr>
                                      <p:to>
                                        <p:strVal val="visible"/>
                                      </p:to>
                                    </p:set>
                                    <p:anim calcmode="lin" valueType="num">
                                      <p:cBhvr additive="base">
                                        <p:cTn id="19" dur="500" fill="hold"/>
                                        <p:tgtEl>
                                          <p:spTgt spid="464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48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220200" y="332656"/>
            <a:ext cx="8686800" cy="990600"/>
          </a:xfrm>
        </p:spPr>
        <p:txBody>
          <a:bodyPr/>
          <a:lstStyle/>
          <a:p>
            <a:r>
              <a:rPr lang="fr-CH" altLang="de-DE" sz="2400" dirty="0" smtClean="0"/>
              <a:t>D‘accord!</a:t>
            </a:r>
            <a:r>
              <a:rPr lang="de-CH" altLang="de-DE" dirty="0" smtClean="0"/>
              <a:t> </a:t>
            </a:r>
          </a:p>
        </p:txBody>
      </p:sp>
      <p:sp>
        <p:nvSpPr>
          <p:cNvPr id="14339" name="Inhaltsplatzhalter 2"/>
          <p:cNvSpPr>
            <a:spLocks noGrp="1"/>
          </p:cNvSpPr>
          <p:nvPr>
            <p:ph idx="1"/>
          </p:nvPr>
        </p:nvSpPr>
        <p:spPr/>
        <p:txBody>
          <a:bodyPr/>
          <a:lstStyle/>
          <a:p>
            <a:pPr>
              <a:buFont typeface="Wingdings" pitchFamily="2" charset="2"/>
              <a:buNone/>
            </a:pPr>
            <a:endParaRPr lang="fr-CH" altLang="de-DE" dirty="0" smtClean="0"/>
          </a:p>
          <a:p>
            <a:pPr>
              <a:buFont typeface="Wingdings" pitchFamily="2" charset="2"/>
              <a:buNone/>
            </a:pPr>
            <a:endParaRPr lang="fr-CH" altLang="de-DE" dirty="0" smtClean="0"/>
          </a:p>
          <a:p>
            <a:pPr>
              <a:buFont typeface="Wingdings" pitchFamily="2" charset="2"/>
              <a:buNone/>
            </a:pPr>
            <a:endParaRPr lang="fr-CH" altLang="de-DE" dirty="0" smtClean="0"/>
          </a:p>
          <a:p>
            <a:pPr algn="ctr">
              <a:buFont typeface="Wingdings" pitchFamily="2" charset="2"/>
              <a:buNone/>
            </a:pPr>
            <a:r>
              <a:rPr lang="fr-CH" altLang="de-DE" sz="2400" b="1" dirty="0" smtClean="0">
                <a:solidFill>
                  <a:schemeClr val="tx2"/>
                </a:solidFill>
              </a:rPr>
              <a:t>Mais quel est le point de départ?</a:t>
            </a:r>
            <a:endParaRPr lang="fr-CH" altLang="de-DE" b="1" dirty="0" smtClean="0">
              <a:solidFill>
                <a:schemeClr val="tx2"/>
              </a:solidFill>
            </a:endParaRPr>
          </a:p>
        </p:txBody>
      </p:sp>
    </p:spTree>
    <p:extLst>
      <p:ext uri="{BB962C8B-B14F-4D97-AF65-F5344CB8AC3E}">
        <p14:creationId xmlns:p14="http://schemas.microsoft.com/office/powerpoint/2010/main" val="1215909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512" y="188640"/>
            <a:ext cx="8686800" cy="990600"/>
          </a:xfrm>
        </p:spPr>
        <p:txBody>
          <a:bodyPr/>
          <a:lstStyle/>
          <a:p>
            <a:pPr eaLnBrk="1" hangingPunct="1"/>
            <a:r>
              <a:rPr lang="de-CH" altLang="de-DE" sz="2400" dirty="0" smtClean="0"/>
              <a:t>La </a:t>
            </a:r>
            <a:r>
              <a:rPr lang="de-CH" altLang="de-DE" sz="2400" dirty="0" err="1" smtClean="0"/>
              <a:t>quote</a:t>
            </a:r>
            <a:r>
              <a:rPr lang="de-CH" altLang="de-DE" sz="2400" dirty="0" smtClean="0"/>
              <a:t>-part de </a:t>
            </a:r>
            <a:r>
              <a:rPr lang="de-CH" altLang="de-DE" sz="2400" dirty="0" err="1" smtClean="0"/>
              <a:t>l‘Etat</a:t>
            </a:r>
            <a:endParaRPr lang="de-DE" altLang="de-DE" sz="2400" dirty="0" smtClean="0"/>
          </a:p>
        </p:txBody>
      </p:sp>
      <p:sp>
        <p:nvSpPr>
          <p:cNvPr id="15363" name="Rectangle 3"/>
          <p:cNvSpPr>
            <a:spLocks noGrp="1" noChangeArrowheads="1"/>
          </p:cNvSpPr>
          <p:nvPr>
            <p:ph type="body" idx="1"/>
          </p:nvPr>
        </p:nvSpPr>
        <p:spPr>
          <a:xfrm>
            <a:off x="971600" y="1340768"/>
            <a:ext cx="7640638" cy="4392613"/>
          </a:xfrm>
        </p:spPr>
        <p:txBody>
          <a:bodyPr/>
          <a:lstStyle/>
          <a:p>
            <a:pPr eaLnBrk="1" hangingPunct="1">
              <a:lnSpc>
                <a:spcPct val="120000"/>
              </a:lnSpc>
              <a:buFont typeface="Wingdings" pitchFamily="2" charset="2"/>
              <a:buNone/>
            </a:pPr>
            <a:r>
              <a:rPr lang="de-DE" altLang="de-DE" sz="1500" i="1" dirty="0" smtClean="0"/>
              <a:t>	</a:t>
            </a:r>
            <a:r>
              <a:rPr lang="fr-FR" altLang="de-DE" sz="1700" b="1" dirty="0" smtClean="0"/>
              <a:t>Définition</a:t>
            </a:r>
            <a:r>
              <a:rPr lang="fr-FR" altLang="de-DE" sz="1700" dirty="0" smtClean="0"/>
              <a:t>:</a:t>
            </a:r>
            <a:br>
              <a:rPr lang="fr-FR" altLang="de-DE" sz="1700" dirty="0" smtClean="0"/>
            </a:br>
            <a:r>
              <a:rPr lang="fr-FR" altLang="de-DE" sz="1700" dirty="0" smtClean="0"/>
              <a:t>Dépenses des collectivités publiques et des assurances sociales obligatoires en % du PIB </a:t>
            </a:r>
            <a:br>
              <a:rPr lang="fr-FR" altLang="de-DE" sz="1700" dirty="0" smtClean="0"/>
            </a:br>
            <a:endParaRPr lang="fr-FR" altLang="de-DE" sz="1700" dirty="0" smtClean="0"/>
          </a:p>
          <a:p>
            <a:pPr eaLnBrk="1" hangingPunct="1">
              <a:lnSpc>
                <a:spcPct val="120000"/>
              </a:lnSpc>
              <a:buFont typeface="Wingdings" pitchFamily="2" charset="2"/>
              <a:buNone/>
            </a:pPr>
            <a:r>
              <a:rPr lang="fr-FR" altLang="de-DE" sz="1700" b="1" dirty="0" smtClean="0"/>
              <a:t>	Produit intérieur brut (PIB)</a:t>
            </a:r>
          </a:p>
          <a:p>
            <a:pPr eaLnBrk="1" hangingPunct="1">
              <a:lnSpc>
                <a:spcPct val="120000"/>
              </a:lnSpc>
              <a:buFont typeface="Wingdings" pitchFamily="2" charset="2"/>
              <a:buNone/>
            </a:pPr>
            <a:r>
              <a:rPr lang="fr-FR" altLang="de-DE" sz="1700" dirty="0" smtClean="0"/>
              <a:t>	Le PIB est une mesure de la performance d'une économie nationale au cours d'une année. Il mesure la valeur des biens et services produits dans le pays pour autant qu'ils ne soient consommés pour produire d'autres biens et services, autrement dit il définit la valeur ajoutée. Le PIB est calculé aux prix courants ainsi qu'aux prix constants d'une année donnée. A prix constants, l'évolution économique réelle est représentée sans tenir compte de l'influence des prix. </a:t>
            </a:r>
          </a:p>
        </p:txBody>
      </p:sp>
    </p:spTree>
    <p:extLst>
      <p:ext uri="{BB962C8B-B14F-4D97-AF65-F5344CB8AC3E}">
        <p14:creationId xmlns:p14="http://schemas.microsoft.com/office/powerpoint/2010/main" val="3042287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47749"/>
            <a:ext cx="6769050" cy="546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323850" y="6165850"/>
            <a:ext cx="741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50000"/>
              </a:spcBef>
              <a:buClrTx/>
              <a:buSzTx/>
              <a:buFontTx/>
              <a:buNone/>
            </a:pPr>
            <a:endParaRPr lang="de-DE" altLang="de-DE" sz="3600">
              <a:latin typeface="Times" panose="02020603060405020304" pitchFamily="18" charset="0"/>
            </a:endParaRPr>
          </a:p>
        </p:txBody>
      </p:sp>
      <p:sp>
        <p:nvSpPr>
          <p:cNvPr id="16389" name="Text Box 6"/>
          <p:cNvSpPr txBox="1">
            <a:spLocks noChangeArrowheads="1"/>
          </p:cNvSpPr>
          <p:nvPr/>
        </p:nvSpPr>
        <p:spPr bwMode="auto">
          <a:xfrm>
            <a:off x="1042988" y="6237288"/>
            <a:ext cx="741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50000"/>
              </a:spcBef>
              <a:buClrTx/>
              <a:buSzTx/>
              <a:buFontTx/>
              <a:buNone/>
            </a:pPr>
            <a:r>
              <a:rPr lang="de-DE" altLang="de-DE" sz="1000"/>
              <a:t>http://www.efv.admin.ch/f/dokumentation/downloads/themen/oeff_haushalte/intv_staatsquote.pdf</a:t>
            </a:r>
          </a:p>
        </p:txBody>
      </p:sp>
    </p:spTree>
    <p:extLst>
      <p:ext uri="{BB962C8B-B14F-4D97-AF65-F5344CB8AC3E}">
        <p14:creationId xmlns:p14="http://schemas.microsoft.com/office/powerpoint/2010/main" val="3919766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90625" y="620713"/>
            <a:ext cx="6621463" cy="400050"/>
          </a:xfrm>
          <a:noFill/>
        </p:spPr>
        <p:txBody>
          <a:bodyPr/>
          <a:lstStyle/>
          <a:p>
            <a:pPr eaLnBrk="1" hangingPunct="1"/>
            <a:r>
              <a:rPr lang="fr-FR" altLang="de-DE" sz="2600" smtClean="0"/>
              <a:t>La quote-part de l'État en Suisse</a:t>
            </a:r>
            <a:r>
              <a:rPr lang="de-DE" altLang="de-DE" sz="2600" smtClean="0"/>
              <a:t> </a:t>
            </a:r>
            <a:r>
              <a:rPr lang="de-CH" altLang="de-DE" sz="2600" smtClean="0"/>
              <a:t>(Economiesuisse)</a:t>
            </a:r>
            <a:endParaRPr lang="de-DE" altLang="de-DE" sz="2600" smtClean="0"/>
          </a:p>
        </p:txBody>
      </p:sp>
      <p:pic>
        <p:nvPicPr>
          <p:cNvPr id="18435" name="Picture 3" descr="Staatsquote5_absolut_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5588"/>
            <a:ext cx="84867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606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taatsausgaben_zwang02_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576388"/>
            <a:ext cx="86836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1187450" y="260350"/>
            <a:ext cx="77771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eaLnBrk="1" hangingPunct="1">
              <a:lnSpc>
                <a:spcPct val="100000"/>
              </a:lnSpc>
              <a:spcBef>
                <a:spcPct val="0"/>
              </a:spcBef>
              <a:buClrTx/>
              <a:buSzTx/>
              <a:buFontTx/>
              <a:buNone/>
            </a:pPr>
            <a:r>
              <a:rPr lang="fr-FR" altLang="de-DE" b="1">
                <a:solidFill>
                  <a:schemeClr val="tx2"/>
                </a:solidFill>
              </a:rPr>
              <a:t>Economiesuisse: Finances publiques consolidées selon caractère obligatoire (dépenses)</a:t>
            </a:r>
          </a:p>
        </p:txBody>
      </p:sp>
    </p:spTree>
    <p:extLst>
      <p:ext uri="{BB962C8B-B14F-4D97-AF65-F5344CB8AC3E}">
        <p14:creationId xmlns:p14="http://schemas.microsoft.com/office/powerpoint/2010/main" val="1680050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endParaRPr lang="de-CH" altLang="de-DE" smtClean="0"/>
          </a:p>
        </p:txBody>
      </p:sp>
      <p:sp>
        <p:nvSpPr>
          <p:cNvPr id="21507" name="Inhaltsplatzhalter 2"/>
          <p:cNvSpPr>
            <a:spLocks noGrp="1"/>
          </p:cNvSpPr>
          <p:nvPr>
            <p:ph idx="1"/>
          </p:nvPr>
        </p:nvSpPr>
        <p:spPr/>
        <p:txBody>
          <a:bodyPr/>
          <a:lstStyle/>
          <a:p>
            <a:endParaRPr lang="de-CH" altLang="de-DE" dirty="0"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6896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767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fr-CH" altLang="de-DE" sz="2400" smtClean="0"/>
              <a:t>Réponse du Conseil Fédéral</a:t>
            </a:r>
            <a:endParaRPr lang="fr-CH" altLang="de-DE" smtClean="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2517775"/>
            <a:ext cx="7639050" cy="182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393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9592" y="404664"/>
            <a:ext cx="7632700" cy="520700"/>
          </a:xfrm>
        </p:spPr>
        <p:txBody>
          <a:bodyPr/>
          <a:lstStyle/>
          <a:p>
            <a:pPr eaLnBrk="1" hangingPunct="1"/>
            <a:r>
              <a:rPr lang="fr-FR" altLang="de-DE" sz="2600" dirty="0" smtClean="0"/>
              <a:t>La taille juste de la quote-part de l‘État</a:t>
            </a:r>
          </a:p>
        </p:txBody>
      </p:sp>
      <p:sp>
        <p:nvSpPr>
          <p:cNvPr id="23555" name="Rectangle 3"/>
          <p:cNvSpPr>
            <a:spLocks noGrp="1" noChangeArrowheads="1"/>
          </p:cNvSpPr>
          <p:nvPr>
            <p:ph type="body" idx="1"/>
          </p:nvPr>
        </p:nvSpPr>
        <p:spPr>
          <a:xfrm>
            <a:off x="1043608" y="1628800"/>
            <a:ext cx="7640637" cy="4114800"/>
          </a:xfrm>
        </p:spPr>
        <p:txBody>
          <a:bodyPr/>
          <a:lstStyle/>
          <a:p>
            <a:pPr eaLnBrk="1" hangingPunct="1"/>
            <a:r>
              <a:rPr lang="fr-FR" altLang="de-DE" sz="2000" dirty="0" smtClean="0"/>
              <a:t>Quelles dépenses faut-il considérer?</a:t>
            </a:r>
          </a:p>
          <a:p>
            <a:pPr eaLnBrk="1" hangingPunct="1"/>
            <a:endParaRPr lang="fr-FR" altLang="de-DE" sz="2000" dirty="0" smtClean="0"/>
          </a:p>
          <a:p>
            <a:pPr eaLnBrk="1" hangingPunct="1"/>
            <a:endParaRPr lang="fr-FR" altLang="de-DE" sz="2000" dirty="0" smtClean="0"/>
          </a:p>
          <a:p>
            <a:pPr eaLnBrk="1" hangingPunct="1"/>
            <a:r>
              <a:rPr lang="fr-FR" altLang="de-DE" sz="2000" dirty="0" smtClean="0"/>
              <a:t>Quels sont les problèmes d’une quote-part de l’État élevée?</a:t>
            </a:r>
          </a:p>
          <a:p>
            <a:pPr eaLnBrk="1" hangingPunct="1"/>
            <a:endParaRPr lang="fr-FR" altLang="de-DE" sz="2000" dirty="0" smtClean="0"/>
          </a:p>
          <a:p>
            <a:pPr eaLnBrk="1" hangingPunct="1"/>
            <a:r>
              <a:rPr lang="fr-FR" altLang="de-DE" sz="2000" dirty="0" smtClean="0"/>
              <a:t>Évidence empirique?</a:t>
            </a:r>
          </a:p>
          <a:p>
            <a:pPr eaLnBrk="1" hangingPunct="1">
              <a:buFont typeface="Wingdings" pitchFamily="2" charset="2"/>
              <a:buNone/>
            </a:pPr>
            <a:endParaRPr lang="fr-FR" altLang="de-DE" sz="2000" dirty="0" smtClean="0"/>
          </a:p>
          <a:p>
            <a:pPr eaLnBrk="1" hangingPunct="1">
              <a:buFont typeface="Wingdings" pitchFamily="2" charset="2"/>
              <a:buNone/>
            </a:pPr>
            <a:endParaRPr lang="fr-FR" altLang="de-DE" sz="2000" dirty="0" smtClean="0"/>
          </a:p>
        </p:txBody>
      </p:sp>
    </p:spTree>
    <p:extLst>
      <p:ext uri="{BB962C8B-B14F-4D97-AF65-F5344CB8AC3E}">
        <p14:creationId xmlns:p14="http://schemas.microsoft.com/office/powerpoint/2010/main" val="1581537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306513" y="188640"/>
            <a:ext cx="6692900" cy="304800"/>
          </a:xfrm>
        </p:spPr>
        <p:txBody>
          <a:bodyPr/>
          <a:lstStyle/>
          <a:p>
            <a:r>
              <a:rPr lang="fr-CH" altLang="de-DE" sz="2000" dirty="0" smtClean="0"/>
              <a:t>Dépenses de l‘Etat</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06809"/>
            <a:ext cx="5499100" cy="495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bgerundetes Rechteck 2"/>
          <p:cNvSpPr>
            <a:spLocks noChangeArrowheads="1"/>
          </p:cNvSpPr>
          <p:nvPr/>
        </p:nvSpPr>
        <p:spPr bwMode="auto">
          <a:xfrm>
            <a:off x="1151793" y="2996952"/>
            <a:ext cx="1223963" cy="1093093"/>
          </a:xfrm>
          <a:prstGeom prst="roundRect">
            <a:avLst>
              <a:gd name="adj" fmla="val 16667"/>
            </a:avLst>
          </a:prstGeom>
          <a:noFill/>
          <a:ln w="349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endParaRPr lang="de-CH" altLang="de-DE" sz="3600">
              <a:latin typeface="Times" panose="02020603060405020304" pitchFamily="18"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996952"/>
            <a:ext cx="45910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76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8519" y="260350"/>
            <a:ext cx="9109644" cy="669925"/>
          </a:xfrm>
          <a:noFill/>
        </p:spPr>
        <p:txBody>
          <a:bodyPr/>
          <a:lstStyle/>
          <a:p>
            <a:pPr eaLnBrk="1" hangingPunct="1"/>
            <a:r>
              <a:rPr lang="fr-FR" altLang="de-DE" sz="2000" dirty="0" smtClean="0"/>
              <a:t>Les dépenses de la Confédération et 2016 (67 </a:t>
            </a:r>
            <a:r>
              <a:rPr lang="fr-FR" altLang="de-DE" sz="2000" dirty="0" err="1" smtClean="0"/>
              <a:t>mrd</a:t>
            </a:r>
            <a:r>
              <a:rPr lang="fr-FR" altLang="de-DE" sz="2000" dirty="0" smtClean="0"/>
              <a:t>.)</a:t>
            </a:r>
          </a:p>
        </p:txBody>
      </p:sp>
      <p:sp>
        <p:nvSpPr>
          <p:cNvPr id="26627" name="Text Box 4"/>
          <p:cNvSpPr txBox="1">
            <a:spLocks noChangeArrowheads="1"/>
          </p:cNvSpPr>
          <p:nvPr/>
        </p:nvSpPr>
        <p:spPr bwMode="auto">
          <a:xfrm>
            <a:off x="357812" y="4843377"/>
            <a:ext cx="817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r>
              <a:rPr lang="de-DE" altLang="de-DE" sz="1200" b="1" dirty="0">
                <a:solidFill>
                  <a:schemeClr val="tx2"/>
                </a:solidFill>
                <a:hlinkClick r:id="rId3"/>
              </a:rPr>
              <a:t>http://</a:t>
            </a:r>
            <a:r>
              <a:rPr lang="de-DE" altLang="de-DE" sz="1200" b="1" dirty="0" smtClean="0">
                <a:solidFill>
                  <a:schemeClr val="tx2"/>
                </a:solidFill>
                <a:hlinkClick r:id="rId3"/>
              </a:rPr>
              <a:t>www.efv.admin.ch/f/dokumentation/finanzberichterstattung/bufi/ausgaben.php</a:t>
            </a:r>
            <a:r>
              <a:rPr lang="de-DE" altLang="de-DE" sz="1200" b="1" dirty="0" smtClean="0">
                <a:solidFill>
                  <a:schemeClr val="tx2"/>
                </a:solidFill>
              </a:rPr>
              <a:t> </a:t>
            </a:r>
            <a:endParaRPr lang="de-DE" altLang="de-DE" sz="1200" dirty="0">
              <a:solidFill>
                <a:schemeClr val="tx2"/>
              </a:solidFill>
            </a:endParaRPr>
          </a:p>
        </p:txBody>
      </p:sp>
      <p:sp>
        <p:nvSpPr>
          <p:cNvPr id="26630" name="Textfeld 5"/>
          <p:cNvSpPr txBox="1">
            <a:spLocks noChangeArrowheads="1"/>
          </p:cNvSpPr>
          <p:nvPr/>
        </p:nvSpPr>
        <p:spPr bwMode="auto">
          <a:xfrm>
            <a:off x="500063" y="5276613"/>
            <a:ext cx="850106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400" dirty="0" err="1">
                <a:latin typeface="Times" panose="02020603060405020304" pitchFamily="18" charset="0"/>
              </a:rPr>
              <a:t>Modèle</a:t>
            </a:r>
            <a:r>
              <a:rPr lang="de-CH" altLang="de-DE" sz="1400" dirty="0">
                <a:latin typeface="Times" panose="02020603060405020304" pitchFamily="18" charset="0"/>
              </a:rPr>
              <a:t> FS: </a:t>
            </a:r>
            <a:r>
              <a:rPr lang="fr-FR" altLang="de-DE" sz="1400" dirty="0">
                <a:latin typeface="Times" panose="02020603060405020304" pitchFamily="18" charset="0"/>
              </a:rPr>
              <a:t>Le modèle SF de la statistique financière suisse vise à garantir la comparabilité des finances publiques au niveau national. Il repose pour l’essentiel sur le nouveau modèle comptable harmonisé pour les cantons et les communes (MCH2</a:t>
            </a:r>
            <a:r>
              <a:rPr lang="fr-FR" altLang="de-DE" sz="1800" dirty="0">
                <a:latin typeface="Times" panose="02020603060405020304" pitchFamily="18" charset="0"/>
              </a:rPr>
              <a:t>)</a:t>
            </a:r>
          </a:p>
          <a:p>
            <a:pPr>
              <a:lnSpc>
                <a:spcPct val="100000"/>
              </a:lnSpc>
              <a:spcBef>
                <a:spcPct val="0"/>
              </a:spcBef>
              <a:buClrTx/>
              <a:buSzTx/>
              <a:buFontTx/>
              <a:buNone/>
            </a:pPr>
            <a:endParaRPr lang="de-CH" altLang="de-DE" sz="3600" dirty="0">
              <a:latin typeface="Times" panose="02020603060405020304" pitchFamily="18" charset="0"/>
            </a:endParaRPr>
          </a:p>
        </p:txBody>
      </p:sp>
      <p:pic>
        <p:nvPicPr>
          <p:cNvPr id="2" name="Grafik 1"/>
          <p:cNvPicPr>
            <a:picLocks noChangeAspect="1"/>
          </p:cNvPicPr>
          <p:nvPr/>
        </p:nvPicPr>
        <p:blipFill>
          <a:blip r:embed="rId4"/>
          <a:stretch>
            <a:fillRect/>
          </a:stretch>
        </p:blipFill>
        <p:spPr>
          <a:xfrm>
            <a:off x="1907704" y="918856"/>
            <a:ext cx="5349684" cy="3846016"/>
          </a:xfrm>
          <a:prstGeom prst="rect">
            <a:avLst/>
          </a:prstGeom>
        </p:spPr>
      </p:pic>
    </p:spTree>
    <p:extLst>
      <p:ext uri="{BB962C8B-B14F-4D97-AF65-F5344CB8AC3E}">
        <p14:creationId xmlns:p14="http://schemas.microsoft.com/office/powerpoint/2010/main" val="189103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600" y="476672"/>
            <a:ext cx="6692900" cy="304800"/>
          </a:xfrm>
        </p:spPr>
        <p:txBody>
          <a:bodyPr/>
          <a:lstStyle/>
          <a:p>
            <a:r>
              <a:rPr lang="fr-FR" altLang="de-DE" sz="2600" dirty="0" smtClean="0"/>
              <a:t>Les politiques institutionnelles</a:t>
            </a:r>
          </a:p>
        </p:txBody>
      </p:sp>
      <p:sp>
        <p:nvSpPr>
          <p:cNvPr id="6147" name="Rectangle 3"/>
          <p:cNvSpPr>
            <a:spLocks noGrp="1" noChangeArrowheads="1"/>
          </p:cNvSpPr>
          <p:nvPr>
            <p:ph type="body" idx="1"/>
          </p:nvPr>
        </p:nvSpPr>
        <p:spPr>
          <a:xfrm>
            <a:off x="827584" y="1412776"/>
            <a:ext cx="7640638" cy="4114800"/>
          </a:xfrm>
        </p:spPr>
        <p:txBody>
          <a:bodyPr/>
          <a:lstStyle/>
          <a:p>
            <a:r>
              <a:rPr lang="fr-FR" altLang="de-DE" sz="2000" dirty="0" smtClean="0"/>
              <a:t>Visent la transformation ou l‘adaptation de l‘organisation politique ou administrative</a:t>
            </a:r>
          </a:p>
          <a:p>
            <a:endParaRPr lang="fr-FR" altLang="de-DE" sz="2000" dirty="0" smtClean="0"/>
          </a:p>
          <a:p>
            <a:r>
              <a:rPr lang="fr-FR" altLang="de-DE" sz="2000" dirty="0" smtClean="0"/>
              <a:t>Ont un caractère « transversal », c‘est à dire qu‘elles touchent une pluralité, voire l‘ensemble des politiques substantielles</a:t>
            </a:r>
          </a:p>
          <a:p>
            <a:endParaRPr lang="fr-FR" altLang="de-DE" sz="2000" dirty="0" smtClean="0"/>
          </a:p>
          <a:p>
            <a:r>
              <a:rPr lang="fr-FR" altLang="de-DE" sz="2000" dirty="0" smtClean="0"/>
              <a:t>Définissent les « règles du jeu » et influencent la configuration du pouvoir</a:t>
            </a:r>
          </a:p>
        </p:txBody>
      </p:sp>
    </p:spTree>
    <p:extLst>
      <p:ext uri="{BB962C8B-B14F-4D97-AF65-F5344CB8AC3E}">
        <p14:creationId xmlns:p14="http://schemas.microsoft.com/office/powerpoint/2010/main" val="2949207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520" y="116632"/>
            <a:ext cx="8686800" cy="990600"/>
          </a:xfrm>
        </p:spPr>
        <p:txBody>
          <a:bodyPr/>
          <a:lstStyle/>
          <a:p>
            <a:pPr eaLnBrk="1" hangingPunct="1"/>
            <a:r>
              <a:rPr lang="fr-FR" altLang="de-DE" sz="2000" dirty="0" smtClean="0"/>
              <a:t>Les dépenses de la Confédération 1960 (2.7 </a:t>
            </a:r>
            <a:r>
              <a:rPr lang="fr-FR" altLang="de-DE" sz="2000" dirty="0" err="1" smtClean="0"/>
              <a:t>mrd</a:t>
            </a:r>
            <a:r>
              <a:rPr lang="fr-FR" altLang="de-DE" sz="2000" dirty="0" smtClean="0"/>
              <a:t>.)</a:t>
            </a:r>
            <a:endParaRPr lang="de-DE" altLang="de-DE" sz="2000" dirty="0" smtClean="0"/>
          </a:p>
        </p:txBody>
      </p:sp>
      <p:graphicFrame>
        <p:nvGraphicFramePr>
          <p:cNvPr id="27651" name="Object 3"/>
          <p:cNvGraphicFramePr>
            <a:graphicFrameLocks noGrp="1" noChangeAspect="1"/>
          </p:cNvGraphicFramePr>
          <p:nvPr>
            <p:ph idx="1"/>
            <p:extLst>
              <p:ext uri="{D42A27DB-BD31-4B8C-83A1-F6EECF244321}">
                <p14:modId xmlns:p14="http://schemas.microsoft.com/office/powerpoint/2010/main" val="2057559961"/>
              </p:ext>
            </p:extLst>
          </p:nvPr>
        </p:nvGraphicFramePr>
        <p:xfrm>
          <a:off x="467544" y="980728"/>
          <a:ext cx="8064500" cy="4846638"/>
        </p:xfrm>
        <a:graphic>
          <a:graphicData uri="http://schemas.openxmlformats.org/presentationml/2006/ole">
            <mc:AlternateContent xmlns:mc="http://schemas.openxmlformats.org/markup-compatibility/2006">
              <mc:Choice xmlns:v="urn:schemas-microsoft-com:vml" Requires="v">
                <p:oleObj spid="_x0000_s2082" name="Diagramm" r:id="rId4" imgW="6134100" imgH="3686251" progId="Excel.Chart.8">
                  <p:embed/>
                </p:oleObj>
              </mc:Choice>
              <mc:Fallback>
                <p:oleObj name="Diagramm" r:id="rId4" imgW="6134100" imgH="36862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980728"/>
                        <a:ext cx="80645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8085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296863" y="214313"/>
            <a:ext cx="8561387" cy="661987"/>
          </a:xfrm>
        </p:spPr>
        <p:txBody>
          <a:bodyPr/>
          <a:lstStyle/>
          <a:p>
            <a:r>
              <a:rPr lang="fr-CH" altLang="de-DE" sz="2000" dirty="0" smtClean="0"/>
              <a:t>Confédération: dépenses par fonction (1850 – 2010)</a:t>
            </a:r>
            <a:endParaRPr lang="fr-CH" altLang="de-DE" sz="2800" dirty="0" smtClean="0"/>
          </a:p>
        </p:txBody>
      </p:sp>
      <p:sp>
        <p:nvSpPr>
          <p:cNvPr id="28675" name="Inhaltsplatzhalter 2"/>
          <p:cNvSpPr>
            <a:spLocks noGrp="1"/>
          </p:cNvSpPr>
          <p:nvPr>
            <p:ph idx="1"/>
          </p:nvPr>
        </p:nvSpPr>
        <p:spPr/>
        <p:txBody>
          <a:bodyPr/>
          <a:lstStyle/>
          <a:p>
            <a:endParaRPr lang="de-CH" altLang="de-DE" smtClean="0"/>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980728"/>
            <a:ext cx="855027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29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7504" y="-77484"/>
            <a:ext cx="8686800" cy="990600"/>
          </a:xfrm>
        </p:spPr>
        <p:txBody>
          <a:bodyPr/>
          <a:lstStyle/>
          <a:p>
            <a:pPr eaLnBrk="1" hangingPunct="1"/>
            <a:r>
              <a:rPr lang="de-CH" altLang="de-DE" sz="2400" dirty="0" smtClean="0"/>
              <a:t>Les </a:t>
            </a:r>
            <a:r>
              <a:rPr lang="de-CH" altLang="de-DE" sz="2400" dirty="0" err="1" smtClean="0"/>
              <a:t>recettes</a:t>
            </a:r>
            <a:r>
              <a:rPr lang="de-CH" altLang="de-DE" sz="2400" dirty="0" smtClean="0"/>
              <a:t> de la </a:t>
            </a:r>
            <a:r>
              <a:rPr lang="de-CH" altLang="de-DE" sz="2400" dirty="0" err="1" smtClean="0"/>
              <a:t>Confédération</a:t>
            </a:r>
            <a:r>
              <a:rPr lang="de-CH" altLang="de-DE" sz="2400" dirty="0" smtClean="0"/>
              <a:t> (66.7 </a:t>
            </a:r>
            <a:r>
              <a:rPr lang="de-CH" altLang="de-DE" sz="2400" dirty="0" err="1" smtClean="0"/>
              <a:t>mrd.</a:t>
            </a:r>
            <a:r>
              <a:rPr lang="de-CH" altLang="de-DE" sz="2400" dirty="0" smtClean="0"/>
              <a:t>)</a:t>
            </a:r>
            <a:endParaRPr lang="de-DE" altLang="de-DE" sz="2400" dirty="0" smtClean="0"/>
          </a:p>
        </p:txBody>
      </p:sp>
      <p:sp>
        <p:nvSpPr>
          <p:cNvPr id="29699" name="Text Box 4"/>
          <p:cNvSpPr txBox="1">
            <a:spLocks noChangeArrowheads="1"/>
          </p:cNvSpPr>
          <p:nvPr/>
        </p:nvSpPr>
        <p:spPr bwMode="auto">
          <a:xfrm>
            <a:off x="611560" y="5733256"/>
            <a:ext cx="6818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r>
              <a:rPr lang="de-DE" altLang="de-DE" sz="1200" dirty="0">
                <a:hlinkClick r:id="rId3"/>
              </a:rPr>
              <a:t>http://</a:t>
            </a:r>
            <a:r>
              <a:rPr lang="de-DE" altLang="de-DE" sz="1200" dirty="0" smtClean="0">
                <a:hlinkClick r:id="rId3"/>
              </a:rPr>
              <a:t>www.efv.admin.ch/f/dokumentation/finanzberichterstattung/bufi/index.php</a:t>
            </a:r>
            <a:r>
              <a:rPr lang="de-DE" altLang="de-DE" sz="1200" dirty="0" smtClean="0"/>
              <a:t> </a:t>
            </a:r>
            <a:endParaRPr lang="de-DE" altLang="de-DE" sz="1200" dirty="0"/>
          </a:p>
        </p:txBody>
      </p:sp>
      <p:pic>
        <p:nvPicPr>
          <p:cNvPr id="2" name="Grafik 1"/>
          <p:cNvPicPr>
            <a:picLocks noChangeAspect="1"/>
          </p:cNvPicPr>
          <p:nvPr/>
        </p:nvPicPr>
        <p:blipFill>
          <a:blip r:embed="rId4"/>
          <a:stretch>
            <a:fillRect/>
          </a:stretch>
        </p:blipFill>
        <p:spPr>
          <a:xfrm>
            <a:off x="1835696" y="836712"/>
            <a:ext cx="5766910" cy="4408537"/>
          </a:xfrm>
          <a:prstGeom prst="rect">
            <a:avLst/>
          </a:prstGeom>
        </p:spPr>
      </p:pic>
    </p:spTree>
    <p:extLst>
      <p:ext uri="{BB962C8B-B14F-4D97-AF65-F5344CB8AC3E}">
        <p14:creationId xmlns:p14="http://schemas.microsoft.com/office/powerpoint/2010/main" val="2180839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e-CH" altLang="de-DE" sz="2600" smtClean="0"/>
              <a:t>Agents publics en comparaison</a:t>
            </a:r>
            <a:endParaRPr lang="de-DE" altLang="de-DE" sz="2600" smtClean="0"/>
          </a:p>
        </p:txBody>
      </p:sp>
      <p:sp>
        <p:nvSpPr>
          <p:cNvPr id="33795" name="Rectangle 3"/>
          <p:cNvSpPr>
            <a:spLocks noGrp="1" noChangeArrowheads="1"/>
          </p:cNvSpPr>
          <p:nvPr>
            <p:ph type="body" idx="1"/>
          </p:nvPr>
        </p:nvSpPr>
        <p:spPr/>
        <p:txBody>
          <a:bodyPr/>
          <a:lstStyle/>
          <a:p>
            <a:pPr eaLnBrk="1" hangingPunct="1"/>
            <a:endParaRPr lang="de-DE" altLang="de-DE" smtClean="0"/>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916113"/>
            <a:ext cx="777716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feld 1"/>
          <p:cNvSpPr txBox="1">
            <a:spLocks noChangeArrowheads="1"/>
          </p:cNvSpPr>
          <p:nvPr/>
        </p:nvSpPr>
        <p:spPr bwMode="auto">
          <a:xfrm>
            <a:off x="657225" y="5732463"/>
            <a:ext cx="5067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Staatsbeschäftigtenquote, Kuhlmann/Wollmann 2013: 102</a:t>
            </a:r>
            <a:endParaRPr lang="de-CH" altLang="de-DE" sz="3600">
              <a:latin typeface="Times" panose="02020603060405020304" pitchFamily="18" charset="0"/>
            </a:endParaRPr>
          </a:p>
        </p:txBody>
      </p:sp>
    </p:spTree>
    <p:extLst>
      <p:ext uri="{BB962C8B-B14F-4D97-AF65-F5344CB8AC3E}">
        <p14:creationId xmlns:p14="http://schemas.microsoft.com/office/powerpoint/2010/main" val="3026495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31913" y="234950"/>
            <a:ext cx="7127875" cy="817563"/>
          </a:xfrm>
        </p:spPr>
        <p:txBody>
          <a:bodyPr/>
          <a:lstStyle/>
          <a:p>
            <a:pPr eaLnBrk="1" hangingPunct="1"/>
            <a:r>
              <a:rPr lang="fr-CH" altLang="de-DE" sz="2600" smtClean="0"/>
              <a:t>Les employés dans le secteur public: fédération, cantons et communes</a:t>
            </a:r>
          </a:p>
        </p:txBody>
      </p:sp>
      <p:pic>
        <p:nvPicPr>
          <p:cNvPr id="3993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20700" y="1562100"/>
            <a:ext cx="8062913" cy="4498975"/>
          </a:xfrm>
        </p:spPr>
      </p:pic>
      <p:sp>
        <p:nvSpPr>
          <p:cNvPr id="39940" name="Rectangle 4"/>
          <p:cNvSpPr>
            <a:spLocks noChangeArrowheads="1"/>
          </p:cNvSpPr>
          <p:nvPr/>
        </p:nvSpPr>
        <p:spPr bwMode="auto">
          <a:xfrm>
            <a:off x="746125" y="6026150"/>
            <a:ext cx="6846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eaLnBrk="1" hangingPunct="1">
              <a:lnSpc>
                <a:spcPct val="100000"/>
              </a:lnSpc>
              <a:spcBef>
                <a:spcPct val="0"/>
              </a:spcBef>
              <a:buClrTx/>
              <a:buSzTx/>
              <a:buFontTx/>
              <a:buNone/>
            </a:pPr>
            <a:r>
              <a:rPr lang="de-DE" altLang="de-DE" sz="1000" b="1">
                <a:latin typeface="Arial" panose="020B0604020202020204" pitchFamily="34" charset="0"/>
              </a:rPr>
              <a:t>Ballendowitsch, Jens (2003). Sozialstruktur, soziale Sicherung und soziale Lage des öffentlichen Dienstes der Schweiz. Mannheimer Zentrum für Europäische Sozialforschung. Working papers Nr. 68.</a:t>
            </a:r>
          </a:p>
        </p:txBody>
      </p:sp>
    </p:spTree>
    <p:extLst>
      <p:ext uri="{BB962C8B-B14F-4D97-AF65-F5344CB8AC3E}">
        <p14:creationId xmlns:p14="http://schemas.microsoft.com/office/powerpoint/2010/main" val="3060649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pPr>
              <a:defRPr/>
            </a:pPr>
            <a:fld id="{7250A877-F891-4AC2-BE0C-00B8BB75729E}" type="datetime2">
              <a:rPr lang="fr-FR" altLang="fr-FR" smtClean="0"/>
              <a:pPr>
                <a:defRPr/>
              </a:pPr>
              <a:t>mercredi 21 mars 2018</a:t>
            </a:fld>
            <a:endParaRPr lang="fr-FR" altLang="fr-FR" sz="1400"/>
          </a:p>
        </p:txBody>
      </p:sp>
      <p:sp>
        <p:nvSpPr>
          <p:cNvPr id="5" name="Fußzeilenplatzhalter 4"/>
          <p:cNvSpPr>
            <a:spLocks noGrp="1"/>
          </p:cNvSpPr>
          <p:nvPr>
            <p:ph type="ftr" sz="quarter" idx="11"/>
          </p:nvPr>
        </p:nvSpPr>
        <p:spPr/>
        <p:txBody>
          <a:bodyPr/>
          <a:lstStyle/>
          <a:p>
            <a:pPr>
              <a:defRPr/>
            </a:pPr>
            <a:r>
              <a:rPr lang="fr-FR" altLang="fr-FR" smtClean="0"/>
              <a:t>Titre de la présentation</a:t>
            </a:r>
            <a:endParaRPr lang="fr-FR" altLang="fr-FR"/>
          </a:p>
        </p:txBody>
      </p:sp>
      <p:sp>
        <p:nvSpPr>
          <p:cNvPr id="6" name="Foliennummernplatzhalter 5"/>
          <p:cNvSpPr>
            <a:spLocks noGrp="1"/>
          </p:cNvSpPr>
          <p:nvPr>
            <p:ph type="sldNum" sz="quarter" idx="12"/>
          </p:nvPr>
        </p:nvSpPr>
        <p:spPr/>
        <p:txBody>
          <a:bodyPr/>
          <a:lstStyle/>
          <a:p>
            <a:pPr>
              <a:defRPr/>
            </a:pPr>
            <a:fld id="{ADD79C9B-E05C-4110-B4DE-79ADD72FFEF8}" type="slidenum">
              <a:rPr lang="fr-FR" altLang="fr-FR" smtClean="0"/>
              <a:pPr>
                <a:defRPr/>
              </a:pPr>
              <a:t>45</a:t>
            </a:fld>
            <a:endParaRPr lang="fr-FR" altLang="fr-FR"/>
          </a:p>
        </p:txBody>
      </p:sp>
      <p:pic>
        <p:nvPicPr>
          <p:cNvPr id="7" name="Grafik 6"/>
          <p:cNvPicPr>
            <a:picLocks noChangeAspect="1"/>
          </p:cNvPicPr>
          <p:nvPr/>
        </p:nvPicPr>
        <p:blipFill>
          <a:blip r:embed="rId2"/>
          <a:stretch>
            <a:fillRect/>
          </a:stretch>
        </p:blipFill>
        <p:spPr>
          <a:xfrm>
            <a:off x="1115616" y="260648"/>
            <a:ext cx="6624736" cy="5271295"/>
          </a:xfrm>
          <a:prstGeom prst="rect">
            <a:avLst/>
          </a:prstGeom>
        </p:spPr>
      </p:pic>
    </p:spTree>
    <p:extLst>
      <p:ext uri="{BB962C8B-B14F-4D97-AF65-F5344CB8AC3E}">
        <p14:creationId xmlns:p14="http://schemas.microsoft.com/office/powerpoint/2010/main" val="3917462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7" name="Inhaltsplatzhalter 6"/>
          <p:cNvPicPr>
            <a:picLocks noGrp="1" noChangeAspect="1"/>
          </p:cNvPicPr>
          <p:nvPr>
            <p:ph idx="1"/>
          </p:nvPr>
        </p:nvPicPr>
        <p:blipFill>
          <a:blip r:embed="rId3"/>
          <a:stretch>
            <a:fillRect/>
          </a:stretch>
        </p:blipFill>
        <p:spPr>
          <a:xfrm>
            <a:off x="1043608" y="469734"/>
            <a:ext cx="7128792" cy="5244324"/>
          </a:xfrm>
          <a:prstGeom prst="rect">
            <a:avLst/>
          </a:prstGeom>
        </p:spPr>
      </p:pic>
      <p:sp>
        <p:nvSpPr>
          <p:cNvPr id="4" name="Datumsplatzhalter 3"/>
          <p:cNvSpPr>
            <a:spLocks noGrp="1"/>
          </p:cNvSpPr>
          <p:nvPr>
            <p:ph type="dt" sz="half" idx="10"/>
          </p:nvPr>
        </p:nvSpPr>
        <p:spPr/>
        <p:txBody>
          <a:bodyPr/>
          <a:lstStyle/>
          <a:p>
            <a:pPr>
              <a:defRPr/>
            </a:pPr>
            <a:fld id="{7250A877-F891-4AC2-BE0C-00B8BB75729E}" type="datetime2">
              <a:rPr lang="fr-FR" altLang="fr-FR" smtClean="0"/>
              <a:pPr>
                <a:defRPr/>
              </a:pPr>
              <a:t>mercredi 21 mars 2018</a:t>
            </a:fld>
            <a:endParaRPr lang="fr-FR" altLang="fr-FR" sz="1400"/>
          </a:p>
        </p:txBody>
      </p:sp>
      <p:sp>
        <p:nvSpPr>
          <p:cNvPr id="5" name="Fußzeilenplatzhalter 4"/>
          <p:cNvSpPr>
            <a:spLocks noGrp="1"/>
          </p:cNvSpPr>
          <p:nvPr>
            <p:ph type="ftr" sz="quarter" idx="11"/>
          </p:nvPr>
        </p:nvSpPr>
        <p:spPr/>
        <p:txBody>
          <a:bodyPr/>
          <a:lstStyle/>
          <a:p>
            <a:pPr>
              <a:defRPr/>
            </a:pPr>
            <a:r>
              <a:rPr lang="fr-FR" altLang="fr-FR" smtClean="0"/>
              <a:t>Titre de la présentation</a:t>
            </a:r>
            <a:endParaRPr lang="fr-FR" altLang="fr-FR"/>
          </a:p>
        </p:txBody>
      </p:sp>
      <p:sp>
        <p:nvSpPr>
          <p:cNvPr id="6" name="Foliennummernplatzhalter 5"/>
          <p:cNvSpPr>
            <a:spLocks noGrp="1"/>
          </p:cNvSpPr>
          <p:nvPr>
            <p:ph type="sldNum" sz="quarter" idx="12"/>
          </p:nvPr>
        </p:nvSpPr>
        <p:spPr/>
        <p:txBody>
          <a:bodyPr/>
          <a:lstStyle/>
          <a:p>
            <a:pPr>
              <a:defRPr/>
            </a:pPr>
            <a:fld id="{ADD79C9B-E05C-4110-B4DE-79ADD72FFEF8}" type="slidenum">
              <a:rPr lang="fr-FR" altLang="fr-FR" smtClean="0"/>
              <a:pPr>
                <a:defRPr/>
              </a:pPr>
              <a:t>46</a:t>
            </a:fld>
            <a:endParaRPr lang="fr-FR" altLang="fr-FR"/>
          </a:p>
        </p:txBody>
      </p:sp>
    </p:spTree>
    <p:extLst>
      <p:ext uri="{BB962C8B-B14F-4D97-AF65-F5344CB8AC3E}">
        <p14:creationId xmlns:p14="http://schemas.microsoft.com/office/powerpoint/2010/main" val="1354271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r-FR" altLang="de-DE" sz="2400" dirty="0" smtClean="0"/>
              <a:t>L’organisation spatiale de l’administration</a:t>
            </a:r>
            <a:endParaRPr lang="de-DE" altLang="de-DE" sz="2400" dirty="0" smtClean="0"/>
          </a:p>
        </p:txBody>
      </p:sp>
      <p:sp>
        <p:nvSpPr>
          <p:cNvPr id="38915" name="Rectangle 3"/>
          <p:cNvSpPr>
            <a:spLocks noGrp="1" noChangeArrowheads="1"/>
          </p:cNvSpPr>
          <p:nvPr>
            <p:ph type="body" idx="1"/>
          </p:nvPr>
        </p:nvSpPr>
        <p:spPr>
          <a:xfrm>
            <a:off x="1116013" y="1916113"/>
            <a:ext cx="7640637" cy="4114800"/>
          </a:xfrm>
        </p:spPr>
        <p:txBody>
          <a:bodyPr/>
          <a:lstStyle/>
          <a:p>
            <a:pPr eaLnBrk="1" hangingPunct="1"/>
            <a:r>
              <a:rPr lang="fr-FR" altLang="de-DE" sz="2000" dirty="0" smtClean="0"/>
              <a:t>Déconcentration et décentralisation: les cantons en tant qu‘administrations fédérales décentralisées</a:t>
            </a:r>
          </a:p>
          <a:p>
            <a:pPr eaLnBrk="1" hangingPunct="1"/>
            <a:endParaRPr lang="fr-FR" altLang="de-DE" sz="2000" dirty="0" smtClean="0"/>
          </a:p>
          <a:p>
            <a:pPr eaLnBrk="1" hangingPunct="1"/>
            <a:r>
              <a:rPr lang="fr-FR" altLang="de-DE" sz="2000" dirty="0" smtClean="0"/>
              <a:t>Administrations cantonales et communales comme entités autonomes</a:t>
            </a:r>
          </a:p>
        </p:txBody>
      </p:sp>
    </p:spTree>
    <p:extLst>
      <p:ext uri="{BB962C8B-B14F-4D97-AF65-F5344CB8AC3E}">
        <p14:creationId xmlns:p14="http://schemas.microsoft.com/office/powerpoint/2010/main" val="1279281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nhaltsplatzhalter 2"/>
          <p:cNvSpPr>
            <a:spLocks noGrp="1"/>
          </p:cNvSpPr>
          <p:nvPr>
            <p:ph idx="1"/>
          </p:nvPr>
        </p:nvSpPr>
        <p:spPr/>
        <p:txBody>
          <a:bodyPr/>
          <a:lstStyle/>
          <a:p>
            <a:endParaRPr lang="de-CH" altLang="de-DE" smtClean="0"/>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8640"/>
            <a:ext cx="4643437"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292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endParaRPr lang="de-CH" altLang="de-DE" smtClean="0"/>
          </a:p>
        </p:txBody>
      </p:sp>
      <p:sp>
        <p:nvSpPr>
          <p:cNvPr id="36867" name="Inhaltsplatzhalter 2"/>
          <p:cNvSpPr>
            <a:spLocks noGrp="1"/>
          </p:cNvSpPr>
          <p:nvPr>
            <p:ph idx="1"/>
          </p:nvPr>
        </p:nvSpPr>
        <p:spPr>
          <a:xfrm>
            <a:off x="1228725" y="2420938"/>
            <a:ext cx="7640638" cy="4114800"/>
          </a:xfrm>
        </p:spPr>
        <p:txBody>
          <a:bodyPr/>
          <a:lstStyle/>
          <a:p>
            <a:endParaRPr lang="de-CH" altLang="de-DE"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8913"/>
            <a:ext cx="5113337" cy="184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205038"/>
            <a:ext cx="72485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25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0093" y="492396"/>
            <a:ext cx="7643813" cy="763587"/>
          </a:xfrm>
          <a:solidFill>
            <a:srgbClr val="FFFFFF"/>
          </a:solidFill>
        </p:spPr>
        <p:txBody>
          <a:bodyPr lIns="91440" tIns="45720" rIns="91440" bIns="45720" anchor="t"/>
          <a:lstStyle/>
          <a:p>
            <a:pPr eaLnBrk="1" hangingPunct="1"/>
            <a:r>
              <a:rPr lang="fr-CH" altLang="de-DE" sz="2600" dirty="0" smtClean="0"/>
              <a:t>Le système politique suisse</a:t>
            </a:r>
          </a:p>
        </p:txBody>
      </p:sp>
      <p:sp>
        <p:nvSpPr>
          <p:cNvPr id="9219" name="Text Box 3"/>
          <p:cNvSpPr txBox="1">
            <a:spLocks noChangeArrowheads="1"/>
          </p:cNvSpPr>
          <p:nvPr/>
        </p:nvSpPr>
        <p:spPr bwMode="auto">
          <a:xfrm>
            <a:off x="1042988" y="5013325"/>
            <a:ext cx="705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endParaRPr lang="de-DE" altLang="de-DE" sz="1600">
              <a:latin typeface="Times New Roman" panose="02020603050405020304" pitchFamily="18" charset="0"/>
            </a:endParaRPr>
          </a:p>
        </p:txBody>
      </p:sp>
      <p:sp>
        <p:nvSpPr>
          <p:cNvPr id="11268" name="Text Box 4"/>
          <p:cNvSpPr txBox="1">
            <a:spLocks noChangeArrowheads="1"/>
          </p:cNvSpPr>
          <p:nvPr/>
        </p:nvSpPr>
        <p:spPr bwMode="auto">
          <a:xfrm>
            <a:off x="1042988" y="5229225"/>
            <a:ext cx="6769100" cy="5984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a:lnSpc>
                <a:spcPct val="100000"/>
              </a:lnSpc>
              <a:spcBef>
                <a:spcPct val="50000"/>
              </a:spcBef>
              <a:buClrTx/>
              <a:buSzTx/>
              <a:buFontTx/>
              <a:buNone/>
            </a:pPr>
            <a:r>
              <a:rPr lang="de-CH" altLang="de-DE" sz="3200" b="1">
                <a:solidFill>
                  <a:srgbClr val="FF0000"/>
                </a:solidFill>
                <a:latin typeface="Times" panose="02020603060405020304" pitchFamily="18" charset="0"/>
              </a:rPr>
              <a:t>Société</a:t>
            </a:r>
            <a:endParaRPr lang="de-DE" altLang="de-DE" sz="3200" b="1">
              <a:solidFill>
                <a:srgbClr val="FF0000"/>
              </a:solidFill>
              <a:latin typeface="Times" panose="02020603060405020304" pitchFamily="18" charset="0"/>
            </a:endParaRPr>
          </a:p>
        </p:txBody>
      </p:sp>
      <p:sp>
        <p:nvSpPr>
          <p:cNvPr id="11269" name="Text Box 5"/>
          <p:cNvSpPr txBox="1">
            <a:spLocks noChangeArrowheads="1"/>
          </p:cNvSpPr>
          <p:nvPr/>
        </p:nvSpPr>
        <p:spPr bwMode="auto">
          <a:xfrm rot="-5400000">
            <a:off x="100013" y="3652838"/>
            <a:ext cx="2520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r>
              <a:rPr lang="fr-CH" altLang="de-DE" sz="2600" b="1">
                <a:latin typeface="Times" panose="02020603060405020304" pitchFamily="18" charset="0"/>
              </a:rPr>
              <a:t>Fédéralisme</a:t>
            </a:r>
          </a:p>
        </p:txBody>
      </p:sp>
      <p:sp>
        <p:nvSpPr>
          <p:cNvPr id="11270" name="Rectangle 6"/>
          <p:cNvSpPr>
            <a:spLocks noChangeArrowheads="1"/>
          </p:cNvSpPr>
          <p:nvPr/>
        </p:nvSpPr>
        <p:spPr bwMode="auto">
          <a:xfrm>
            <a:off x="1042988" y="2636838"/>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11271" name="Text Box 7"/>
          <p:cNvSpPr txBox="1">
            <a:spLocks noChangeArrowheads="1"/>
          </p:cNvSpPr>
          <p:nvPr/>
        </p:nvSpPr>
        <p:spPr bwMode="auto">
          <a:xfrm rot="-5400000">
            <a:off x="2837656" y="3644107"/>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r>
              <a:rPr lang="fr-CH" altLang="de-DE" sz="2600" b="1">
                <a:latin typeface="Times" panose="02020603060405020304" pitchFamily="18" charset="0"/>
              </a:rPr>
              <a:t>Concordance</a:t>
            </a:r>
            <a:endParaRPr lang="fr-CH" altLang="de-DE" b="1">
              <a:latin typeface="Times" panose="02020603060405020304" pitchFamily="18" charset="0"/>
            </a:endParaRPr>
          </a:p>
        </p:txBody>
      </p:sp>
      <p:sp>
        <p:nvSpPr>
          <p:cNvPr id="11272" name="Rectangle 8"/>
          <p:cNvSpPr>
            <a:spLocks noChangeArrowheads="1"/>
          </p:cNvSpPr>
          <p:nvPr/>
        </p:nvSpPr>
        <p:spPr bwMode="auto">
          <a:xfrm>
            <a:off x="3779838" y="2636838"/>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11273" name="Text Box 9"/>
          <p:cNvSpPr txBox="1">
            <a:spLocks noChangeArrowheads="1"/>
          </p:cNvSpPr>
          <p:nvPr/>
        </p:nvSpPr>
        <p:spPr bwMode="auto">
          <a:xfrm rot="-5400000">
            <a:off x="5914232" y="3371056"/>
            <a:ext cx="23764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r>
              <a:rPr lang="fr-CH" altLang="de-DE" sz="2600" b="1">
                <a:latin typeface="Times" panose="02020603060405020304" pitchFamily="18" charset="0"/>
              </a:rPr>
              <a:t>Démocratie directe</a:t>
            </a:r>
          </a:p>
        </p:txBody>
      </p:sp>
      <p:sp>
        <p:nvSpPr>
          <p:cNvPr id="11274" name="Rectangle 10"/>
          <p:cNvSpPr>
            <a:spLocks noChangeArrowheads="1"/>
          </p:cNvSpPr>
          <p:nvPr/>
        </p:nvSpPr>
        <p:spPr bwMode="auto">
          <a:xfrm>
            <a:off x="6659563" y="2636838"/>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11275" name="AutoShape 11"/>
          <p:cNvSpPr>
            <a:spLocks noChangeArrowheads="1"/>
          </p:cNvSpPr>
          <p:nvPr/>
        </p:nvSpPr>
        <p:spPr bwMode="auto">
          <a:xfrm>
            <a:off x="1042988" y="1628775"/>
            <a:ext cx="6769100" cy="93662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0"/>
              </a:spcBef>
              <a:buClrTx/>
              <a:buSzTx/>
              <a:buFontTx/>
              <a:buNone/>
            </a:pPr>
            <a:endParaRPr lang="de-CH" altLang="de-DE" sz="2400">
              <a:latin typeface="Times" panose="02020603060405020304" pitchFamily="18" charset="0"/>
            </a:endParaRPr>
          </a:p>
        </p:txBody>
      </p:sp>
      <p:sp>
        <p:nvSpPr>
          <p:cNvPr id="11276" name="Text Box 12"/>
          <p:cNvSpPr txBox="1">
            <a:spLocks noChangeArrowheads="1"/>
          </p:cNvSpPr>
          <p:nvPr/>
        </p:nvSpPr>
        <p:spPr bwMode="auto">
          <a:xfrm>
            <a:off x="3203575" y="1844675"/>
            <a:ext cx="23764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a:lnSpc>
                <a:spcPct val="100000"/>
              </a:lnSpc>
              <a:spcBef>
                <a:spcPct val="50000"/>
              </a:spcBef>
              <a:buClrTx/>
              <a:buSzTx/>
              <a:buFontTx/>
              <a:buNone/>
            </a:pPr>
            <a:r>
              <a:rPr lang="fr-CH" altLang="de-DE" sz="3200" b="1">
                <a:solidFill>
                  <a:srgbClr val="FF0000"/>
                </a:solidFill>
                <a:latin typeface="Times" panose="02020603060405020304" pitchFamily="18" charset="0"/>
              </a:rPr>
              <a:t>Politique</a:t>
            </a:r>
          </a:p>
        </p:txBody>
      </p:sp>
      <p:sp>
        <p:nvSpPr>
          <p:cNvPr id="406541" name="Text Box 13"/>
          <p:cNvSpPr txBox="1">
            <a:spLocks noChangeArrowheads="1"/>
          </p:cNvSpPr>
          <p:nvPr/>
        </p:nvSpPr>
        <p:spPr bwMode="auto">
          <a:xfrm>
            <a:off x="1763713" y="6062663"/>
            <a:ext cx="5808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ctr">
              <a:lnSpc>
                <a:spcPct val="100000"/>
              </a:lnSpc>
              <a:spcBef>
                <a:spcPct val="50000"/>
              </a:spcBef>
              <a:buClrTx/>
              <a:buSzTx/>
              <a:buFontTx/>
              <a:buNone/>
            </a:pPr>
            <a:endParaRPr lang="de-DE" altLang="de-DE" sz="2400">
              <a:latin typeface="Times" panose="02020603060405020304" pitchFamily="18" charset="0"/>
            </a:endParaRPr>
          </a:p>
        </p:txBody>
      </p:sp>
    </p:spTree>
    <p:extLst>
      <p:ext uri="{BB962C8B-B14F-4D97-AF65-F5344CB8AC3E}">
        <p14:creationId xmlns:p14="http://schemas.microsoft.com/office/powerpoint/2010/main" val="979249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06541">
                                            <p:txEl>
                                              <p:pRg st="0" end="0"/>
                                            </p:txEl>
                                          </p:spTgt>
                                        </p:tgtEl>
                                        <p:attrNameLst>
                                          <p:attrName>style.visibility</p:attrName>
                                        </p:attrNameLst>
                                      </p:cBhvr>
                                      <p:to>
                                        <p:strVal val="visible"/>
                                      </p:to>
                                    </p:set>
                                    <p:anim calcmode="lin" valueType="num">
                                      <p:cBhvr additive="base">
                                        <p:cTn id="7" dur="500" fill="hold"/>
                                        <p:tgtEl>
                                          <p:spTgt spid="4065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65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6"/>
                                        </p:tgtEl>
                                        <p:attrNameLst>
                                          <p:attrName>style.visibility</p:attrName>
                                        </p:attrNameLst>
                                      </p:cBhvr>
                                      <p:to>
                                        <p:strVal val="visible"/>
                                      </p:to>
                                    </p:set>
                                    <p:anim calcmode="lin" valueType="num">
                                      <p:cBhvr additive="base">
                                        <p:cTn id="13" dur="500" fill="hold"/>
                                        <p:tgtEl>
                                          <p:spTgt spid="11276"/>
                                        </p:tgtEl>
                                        <p:attrNameLst>
                                          <p:attrName>ppt_x</p:attrName>
                                        </p:attrNameLst>
                                      </p:cBhvr>
                                      <p:tavLst>
                                        <p:tav tm="0">
                                          <p:val>
                                            <p:strVal val="#ppt_x"/>
                                          </p:val>
                                        </p:tav>
                                        <p:tav tm="100000">
                                          <p:val>
                                            <p:strVal val="#ppt_x"/>
                                          </p:val>
                                        </p:tav>
                                      </p:tavLst>
                                    </p:anim>
                                    <p:anim calcmode="lin" valueType="num">
                                      <p:cBhvr additive="base">
                                        <p:cTn id="14" dur="500" fill="hold"/>
                                        <p:tgtEl>
                                          <p:spTgt spid="1127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275"/>
                                        </p:tgtEl>
                                        <p:attrNameLst>
                                          <p:attrName>style.visibility</p:attrName>
                                        </p:attrNameLst>
                                      </p:cBhvr>
                                      <p:to>
                                        <p:strVal val="visible"/>
                                      </p:to>
                                    </p:set>
                                    <p:anim calcmode="lin" valueType="num">
                                      <p:cBhvr additive="base">
                                        <p:cTn id="17" dur="500" fill="hold"/>
                                        <p:tgtEl>
                                          <p:spTgt spid="11275"/>
                                        </p:tgtEl>
                                        <p:attrNameLst>
                                          <p:attrName>ppt_x</p:attrName>
                                        </p:attrNameLst>
                                      </p:cBhvr>
                                      <p:tavLst>
                                        <p:tav tm="0">
                                          <p:val>
                                            <p:strVal val="#ppt_x"/>
                                          </p:val>
                                        </p:tav>
                                        <p:tav tm="100000">
                                          <p:val>
                                            <p:strVal val="#ppt_x"/>
                                          </p:val>
                                        </p:tav>
                                      </p:tavLst>
                                    </p:anim>
                                    <p:anim calcmode="lin" valueType="num">
                                      <p:cBhvr additive="base">
                                        <p:cTn id="18" dur="500" fill="hold"/>
                                        <p:tgtEl>
                                          <p:spTgt spid="1127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70"/>
                                        </p:tgtEl>
                                        <p:attrNameLst>
                                          <p:attrName>style.visibility</p:attrName>
                                        </p:attrNameLst>
                                      </p:cBhvr>
                                      <p:to>
                                        <p:strVal val="visible"/>
                                      </p:to>
                                    </p:set>
                                    <p:anim calcmode="lin" valueType="num">
                                      <p:cBhvr additive="base">
                                        <p:cTn id="21" dur="500" fill="hold"/>
                                        <p:tgtEl>
                                          <p:spTgt spid="11270"/>
                                        </p:tgtEl>
                                        <p:attrNameLst>
                                          <p:attrName>ppt_x</p:attrName>
                                        </p:attrNameLst>
                                      </p:cBhvr>
                                      <p:tavLst>
                                        <p:tav tm="0">
                                          <p:val>
                                            <p:strVal val="#ppt_x"/>
                                          </p:val>
                                        </p:tav>
                                        <p:tav tm="100000">
                                          <p:val>
                                            <p:strVal val="#ppt_x"/>
                                          </p:val>
                                        </p:tav>
                                      </p:tavLst>
                                    </p:anim>
                                    <p:anim calcmode="lin" valueType="num">
                                      <p:cBhvr additive="base">
                                        <p:cTn id="22" dur="500" fill="hold"/>
                                        <p:tgtEl>
                                          <p:spTgt spid="1127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additive="base">
                                        <p:cTn id="25" dur="500" fill="hold"/>
                                        <p:tgtEl>
                                          <p:spTgt spid="11269"/>
                                        </p:tgtEl>
                                        <p:attrNameLst>
                                          <p:attrName>ppt_x</p:attrName>
                                        </p:attrNameLst>
                                      </p:cBhvr>
                                      <p:tavLst>
                                        <p:tav tm="0">
                                          <p:val>
                                            <p:strVal val="#ppt_x"/>
                                          </p:val>
                                        </p:tav>
                                        <p:tav tm="100000">
                                          <p:val>
                                            <p:strVal val="#ppt_x"/>
                                          </p:val>
                                        </p:tav>
                                      </p:tavLst>
                                    </p:anim>
                                    <p:anim calcmode="lin" valueType="num">
                                      <p:cBhvr additive="base">
                                        <p:cTn id="26" dur="500" fill="hold"/>
                                        <p:tgtEl>
                                          <p:spTgt spid="1126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additive="base">
                                        <p:cTn id="29" dur="500" fill="hold"/>
                                        <p:tgtEl>
                                          <p:spTgt spid="11268"/>
                                        </p:tgtEl>
                                        <p:attrNameLst>
                                          <p:attrName>ppt_x</p:attrName>
                                        </p:attrNameLst>
                                      </p:cBhvr>
                                      <p:tavLst>
                                        <p:tav tm="0">
                                          <p:val>
                                            <p:strVal val="#ppt_x"/>
                                          </p:val>
                                        </p:tav>
                                        <p:tav tm="100000">
                                          <p:val>
                                            <p:strVal val="#ppt_x"/>
                                          </p:val>
                                        </p:tav>
                                      </p:tavLst>
                                    </p:anim>
                                    <p:anim calcmode="lin" valueType="num">
                                      <p:cBhvr additive="base">
                                        <p:cTn id="30" dur="500" fill="hold"/>
                                        <p:tgtEl>
                                          <p:spTgt spid="1126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271"/>
                                        </p:tgtEl>
                                        <p:attrNameLst>
                                          <p:attrName>style.visibility</p:attrName>
                                        </p:attrNameLst>
                                      </p:cBhvr>
                                      <p:to>
                                        <p:strVal val="visible"/>
                                      </p:to>
                                    </p:set>
                                    <p:anim calcmode="lin" valueType="num">
                                      <p:cBhvr additive="base">
                                        <p:cTn id="33" dur="500" fill="hold"/>
                                        <p:tgtEl>
                                          <p:spTgt spid="11271"/>
                                        </p:tgtEl>
                                        <p:attrNameLst>
                                          <p:attrName>ppt_x</p:attrName>
                                        </p:attrNameLst>
                                      </p:cBhvr>
                                      <p:tavLst>
                                        <p:tav tm="0">
                                          <p:val>
                                            <p:strVal val="#ppt_x"/>
                                          </p:val>
                                        </p:tav>
                                        <p:tav tm="100000">
                                          <p:val>
                                            <p:strVal val="#ppt_x"/>
                                          </p:val>
                                        </p:tav>
                                      </p:tavLst>
                                    </p:anim>
                                    <p:anim calcmode="lin" valueType="num">
                                      <p:cBhvr additive="base">
                                        <p:cTn id="34" dur="500" fill="hold"/>
                                        <p:tgtEl>
                                          <p:spTgt spid="1127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272"/>
                                        </p:tgtEl>
                                        <p:attrNameLst>
                                          <p:attrName>style.visibility</p:attrName>
                                        </p:attrNameLst>
                                      </p:cBhvr>
                                      <p:to>
                                        <p:strVal val="visible"/>
                                      </p:to>
                                    </p:set>
                                    <p:anim calcmode="lin" valueType="num">
                                      <p:cBhvr additive="base">
                                        <p:cTn id="37" dur="500" fill="hold"/>
                                        <p:tgtEl>
                                          <p:spTgt spid="11272"/>
                                        </p:tgtEl>
                                        <p:attrNameLst>
                                          <p:attrName>ppt_x</p:attrName>
                                        </p:attrNameLst>
                                      </p:cBhvr>
                                      <p:tavLst>
                                        <p:tav tm="0">
                                          <p:val>
                                            <p:strVal val="#ppt_x"/>
                                          </p:val>
                                        </p:tav>
                                        <p:tav tm="100000">
                                          <p:val>
                                            <p:strVal val="#ppt_x"/>
                                          </p:val>
                                        </p:tav>
                                      </p:tavLst>
                                    </p:anim>
                                    <p:anim calcmode="lin" valueType="num">
                                      <p:cBhvr additive="base">
                                        <p:cTn id="38" dur="500" fill="hold"/>
                                        <p:tgtEl>
                                          <p:spTgt spid="112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273"/>
                                        </p:tgtEl>
                                        <p:attrNameLst>
                                          <p:attrName>style.visibility</p:attrName>
                                        </p:attrNameLst>
                                      </p:cBhvr>
                                      <p:to>
                                        <p:strVal val="visible"/>
                                      </p:to>
                                    </p:set>
                                    <p:anim calcmode="lin" valueType="num">
                                      <p:cBhvr additive="base">
                                        <p:cTn id="41" dur="500" fill="hold"/>
                                        <p:tgtEl>
                                          <p:spTgt spid="11273"/>
                                        </p:tgtEl>
                                        <p:attrNameLst>
                                          <p:attrName>ppt_x</p:attrName>
                                        </p:attrNameLst>
                                      </p:cBhvr>
                                      <p:tavLst>
                                        <p:tav tm="0">
                                          <p:val>
                                            <p:strVal val="#ppt_x"/>
                                          </p:val>
                                        </p:tav>
                                        <p:tav tm="100000">
                                          <p:val>
                                            <p:strVal val="#ppt_x"/>
                                          </p:val>
                                        </p:tav>
                                      </p:tavLst>
                                    </p:anim>
                                    <p:anim calcmode="lin" valueType="num">
                                      <p:cBhvr additive="base">
                                        <p:cTn id="42" dur="500" fill="hold"/>
                                        <p:tgtEl>
                                          <p:spTgt spid="112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274"/>
                                        </p:tgtEl>
                                        <p:attrNameLst>
                                          <p:attrName>style.visibility</p:attrName>
                                        </p:attrNameLst>
                                      </p:cBhvr>
                                      <p:to>
                                        <p:strVal val="visible"/>
                                      </p:to>
                                    </p:set>
                                    <p:anim calcmode="lin" valueType="num">
                                      <p:cBhvr additive="base">
                                        <p:cTn id="45" dur="500" fill="hold"/>
                                        <p:tgtEl>
                                          <p:spTgt spid="11274"/>
                                        </p:tgtEl>
                                        <p:attrNameLst>
                                          <p:attrName>ppt_x</p:attrName>
                                        </p:attrNameLst>
                                      </p:cBhvr>
                                      <p:tavLst>
                                        <p:tav tm="0">
                                          <p:val>
                                            <p:strVal val="#ppt_x"/>
                                          </p:val>
                                        </p:tav>
                                        <p:tav tm="100000">
                                          <p:val>
                                            <p:strVal val="#ppt_x"/>
                                          </p:val>
                                        </p:tav>
                                      </p:tavLst>
                                    </p:anim>
                                    <p:anim calcmode="lin" valueType="num">
                                      <p:cBhvr additive="base">
                                        <p:cTn id="46"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p:bldP spid="11270" grpId="0" animBg="1"/>
      <p:bldP spid="11271" grpId="0"/>
      <p:bldP spid="11272" grpId="0" animBg="1"/>
      <p:bldP spid="11273" grpId="0"/>
      <p:bldP spid="11274" grpId="0" animBg="1"/>
      <p:bldP spid="11275" grpId="0" animBg="1"/>
      <p:bldP spid="1127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endParaRPr lang="de-CH" altLang="de-DE" smtClean="0"/>
          </a:p>
        </p:txBody>
      </p:sp>
      <p:sp>
        <p:nvSpPr>
          <p:cNvPr id="37891" name="Inhaltsplatzhalter 2"/>
          <p:cNvSpPr>
            <a:spLocks noGrp="1"/>
          </p:cNvSpPr>
          <p:nvPr>
            <p:ph idx="1"/>
          </p:nvPr>
        </p:nvSpPr>
        <p:spPr/>
        <p:txBody>
          <a:bodyPr/>
          <a:lstStyle/>
          <a:p>
            <a:endParaRPr lang="de-CH" altLang="de-DE" dirty="0"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36276"/>
            <a:ext cx="3857232" cy="143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89647"/>
            <a:ext cx="4703460" cy="369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34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endParaRPr lang="de-CH" altLang="de-DE" smtClean="0"/>
          </a:p>
        </p:txBody>
      </p:sp>
      <p:sp>
        <p:nvSpPr>
          <p:cNvPr id="44035" name="Inhaltsplatzhalter 2"/>
          <p:cNvSpPr>
            <a:spLocks noGrp="1"/>
          </p:cNvSpPr>
          <p:nvPr>
            <p:ph idx="1"/>
          </p:nvPr>
        </p:nvSpPr>
        <p:spPr/>
        <p:txBody>
          <a:bodyPr/>
          <a:lstStyle/>
          <a:p>
            <a:endParaRPr lang="de-CH" altLang="de-DE" dirty="0" smtClean="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118" y="201468"/>
            <a:ext cx="4124614" cy="171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76872"/>
            <a:ext cx="5232190" cy="338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3835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FR" altLang="de-DE" sz="2400" dirty="0" smtClean="0"/>
              <a:t>Les organes paraétatiques</a:t>
            </a:r>
          </a:p>
        </p:txBody>
      </p:sp>
      <p:sp>
        <p:nvSpPr>
          <p:cNvPr id="45059" name="Rectangle 3"/>
          <p:cNvSpPr>
            <a:spLocks noGrp="1" noChangeArrowheads="1"/>
          </p:cNvSpPr>
          <p:nvPr>
            <p:ph type="body" idx="1"/>
          </p:nvPr>
        </p:nvSpPr>
        <p:spPr>
          <a:xfrm>
            <a:off x="684213" y="1700213"/>
            <a:ext cx="7775575" cy="4321175"/>
          </a:xfrm>
        </p:spPr>
        <p:txBody>
          <a:bodyPr/>
          <a:lstStyle/>
          <a:p>
            <a:pPr eaLnBrk="1" hangingPunct="1">
              <a:lnSpc>
                <a:spcPct val="100000"/>
              </a:lnSpc>
            </a:pPr>
            <a:r>
              <a:rPr lang="fr-FR" altLang="de-DE" sz="1800" dirty="0" smtClean="0"/>
              <a:t>Remplissent d’importantes tâches d’exécution </a:t>
            </a:r>
          </a:p>
          <a:p>
            <a:pPr eaLnBrk="1" hangingPunct="1">
              <a:lnSpc>
                <a:spcPct val="100000"/>
              </a:lnSpc>
            </a:pPr>
            <a:endParaRPr lang="fr-FR" altLang="de-DE" sz="1800" dirty="0" smtClean="0"/>
          </a:p>
          <a:p>
            <a:pPr eaLnBrk="1" hangingPunct="1">
              <a:lnSpc>
                <a:spcPct val="100000"/>
              </a:lnSpc>
            </a:pPr>
            <a:r>
              <a:rPr lang="fr-FR" altLang="de-DE" sz="1800" dirty="0" smtClean="0"/>
              <a:t>Organisations privées, entreprises mixtes ou associations aux statuts les plus hybrides </a:t>
            </a:r>
          </a:p>
          <a:p>
            <a:pPr eaLnBrk="1" hangingPunct="1">
              <a:lnSpc>
                <a:spcPct val="100000"/>
              </a:lnSpc>
            </a:pPr>
            <a:endParaRPr lang="fr-FR" altLang="de-DE" sz="1800" dirty="0" smtClean="0"/>
          </a:p>
          <a:p>
            <a:pPr eaLnBrk="1" hangingPunct="1">
              <a:lnSpc>
                <a:spcPct val="100000"/>
              </a:lnSpc>
            </a:pPr>
            <a:endParaRPr lang="fr-FR" altLang="de-DE" sz="1800" dirty="0" smtClean="0"/>
          </a:p>
          <a:p>
            <a:pPr eaLnBrk="1" hangingPunct="1">
              <a:lnSpc>
                <a:spcPct val="100000"/>
              </a:lnSpc>
              <a:buFont typeface="Wingdings" pitchFamily="2" charset="2"/>
              <a:buNone/>
            </a:pPr>
            <a:r>
              <a:rPr lang="fr-FR" altLang="de-DE" sz="1800" dirty="0" smtClean="0"/>
              <a:t>	En 1979 déjà, la Délégation des finances relève l’existence de 189 organisations paraétatiques – comptabilisant plus de 11’000 personnes – qui exercent une fonction en vertu de la souveraineté fédérale, reçoivent des subsides – pour 730 millions CHF – ou bénéficient d’une garantie de déficit</a:t>
            </a:r>
            <a:r>
              <a:rPr lang="fr-FR" altLang="de-DE" sz="2000" dirty="0" smtClean="0"/>
              <a:t>. </a:t>
            </a:r>
          </a:p>
        </p:txBody>
      </p:sp>
    </p:spTree>
    <p:extLst>
      <p:ext uri="{BB962C8B-B14F-4D97-AF65-F5344CB8AC3E}">
        <p14:creationId xmlns:p14="http://schemas.microsoft.com/office/powerpoint/2010/main" val="38340423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CH" altLang="de-DE" sz="2800" smtClean="0"/>
              <a:t>Conclusion</a:t>
            </a:r>
            <a:endParaRPr lang="de-DE" altLang="de-DE" sz="2800" smtClean="0"/>
          </a:p>
        </p:txBody>
      </p:sp>
      <p:sp>
        <p:nvSpPr>
          <p:cNvPr id="46083" name="Rectangle 3"/>
          <p:cNvSpPr>
            <a:spLocks noGrp="1" noChangeArrowheads="1"/>
          </p:cNvSpPr>
          <p:nvPr>
            <p:ph type="body" idx="1"/>
          </p:nvPr>
        </p:nvSpPr>
        <p:spPr>
          <a:xfrm>
            <a:off x="971550" y="1773238"/>
            <a:ext cx="7640638" cy="4114800"/>
          </a:xfrm>
        </p:spPr>
        <p:txBody>
          <a:bodyPr/>
          <a:lstStyle/>
          <a:p>
            <a:pPr eaLnBrk="1" hangingPunct="1">
              <a:buFont typeface="Wingdings" pitchFamily="2" charset="2"/>
              <a:buNone/>
            </a:pPr>
            <a:r>
              <a:rPr lang="de-CH" altLang="de-DE" dirty="0" smtClean="0"/>
              <a:t>	</a:t>
            </a:r>
            <a:r>
              <a:rPr lang="fr-FR" altLang="de-DE" dirty="0" smtClean="0"/>
              <a:t>L‘État suisse est </a:t>
            </a:r>
          </a:p>
          <a:p>
            <a:pPr lvl="1" eaLnBrk="1" hangingPunct="1"/>
            <a:r>
              <a:rPr lang="fr-FR" altLang="de-DE" dirty="0" smtClean="0"/>
              <a:t>moins libéral (corporatisme)</a:t>
            </a:r>
          </a:p>
          <a:p>
            <a:pPr lvl="1" eaLnBrk="1" hangingPunct="1"/>
            <a:r>
              <a:rPr lang="fr-FR" altLang="de-DE" dirty="0" smtClean="0"/>
              <a:t>plus petit (au moins au niveau fédéral)</a:t>
            </a:r>
          </a:p>
          <a:p>
            <a:pPr lvl="1" eaLnBrk="1" hangingPunct="1"/>
            <a:r>
              <a:rPr lang="fr-FR" altLang="de-DE" dirty="0" smtClean="0"/>
              <a:t>(peut-être) plus moderne (collaboration avec le secteur privé, NGP)</a:t>
            </a:r>
          </a:p>
          <a:p>
            <a:pPr lvl="1" eaLnBrk="1" hangingPunct="1"/>
            <a:endParaRPr lang="fr-FR" altLang="de-DE" dirty="0" smtClean="0"/>
          </a:p>
          <a:p>
            <a:pPr eaLnBrk="1" hangingPunct="1">
              <a:buFont typeface="Wingdings" pitchFamily="2" charset="2"/>
              <a:buNone/>
            </a:pPr>
            <a:r>
              <a:rPr lang="fr-FR" altLang="de-DE" dirty="0" smtClean="0"/>
              <a:t>	que l‘on pense</a:t>
            </a:r>
            <a:r>
              <a:rPr lang="de-CH" altLang="de-DE" dirty="0" smtClean="0"/>
              <a:t>!</a:t>
            </a:r>
          </a:p>
          <a:p>
            <a:pPr eaLnBrk="1" hangingPunct="1"/>
            <a:endParaRPr lang="de-DE" altLang="de-DE" dirty="0" smtClean="0"/>
          </a:p>
        </p:txBody>
      </p:sp>
    </p:spTree>
    <p:extLst>
      <p:ext uri="{BB962C8B-B14F-4D97-AF65-F5344CB8AC3E}">
        <p14:creationId xmlns:p14="http://schemas.microsoft.com/office/powerpoint/2010/main" val="542292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fr-CH" altLang="de-DE" sz="2400" dirty="0" smtClean="0"/>
              <a:t>Mais: Est-ce que tout le monde voit cela de la même façon</a:t>
            </a:r>
            <a:r>
              <a:rPr lang="de-CH" altLang="de-DE" sz="2400" dirty="0" smtClean="0"/>
              <a:t>?</a:t>
            </a:r>
          </a:p>
        </p:txBody>
      </p:sp>
      <p:sp>
        <p:nvSpPr>
          <p:cNvPr id="47107" name="Inhaltsplatzhalter 2"/>
          <p:cNvSpPr>
            <a:spLocks noGrp="1"/>
          </p:cNvSpPr>
          <p:nvPr>
            <p:ph idx="1"/>
          </p:nvPr>
        </p:nvSpPr>
        <p:spPr/>
        <p:txBody>
          <a:bodyPr/>
          <a:lstStyle/>
          <a:p>
            <a:endParaRPr lang="de-CH" altLang="de-DE" smtClean="0"/>
          </a:p>
        </p:txBody>
      </p:sp>
      <p:pic>
        <p:nvPicPr>
          <p:cNvPr id="47108" name="Picture 2" descr="http://www.larticle.ch/images/Fevrier_2013/teaser_schweiz-tea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4429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http://www.stadtwanderer.net/media/_25570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357563"/>
            <a:ext cx="388778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061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16013" y="404813"/>
            <a:ext cx="6621462" cy="581025"/>
          </a:xfrm>
          <a:noFill/>
        </p:spPr>
        <p:txBody>
          <a:bodyPr/>
          <a:lstStyle/>
          <a:p>
            <a:pPr eaLnBrk="1" hangingPunct="1"/>
            <a:r>
              <a:rPr lang="de-CH" altLang="de-DE" sz="2800" smtClean="0"/>
              <a:t>Literatur:</a:t>
            </a:r>
            <a:endParaRPr lang="de-DE" altLang="de-DE" sz="2800" smtClean="0"/>
          </a:p>
        </p:txBody>
      </p:sp>
      <p:sp>
        <p:nvSpPr>
          <p:cNvPr id="48131" name="Rectangle 3"/>
          <p:cNvSpPr>
            <a:spLocks noGrp="1" noChangeArrowheads="1"/>
          </p:cNvSpPr>
          <p:nvPr>
            <p:ph type="body" idx="1"/>
          </p:nvPr>
        </p:nvSpPr>
        <p:spPr>
          <a:xfrm>
            <a:off x="395288" y="1268413"/>
            <a:ext cx="8061325" cy="4498975"/>
          </a:xfrm>
          <a:noFill/>
        </p:spPr>
        <p:txBody>
          <a:bodyPr/>
          <a:lstStyle/>
          <a:p>
            <a:pPr eaLnBrk="1" hangingPunct="1">
              <a:buClr>
                <a:schemeClr val="tx1"/>
              </a:buClr>
            </a:pPr>
            <a:r>
              <a:rPr lang="de-CH" altLang="de-DE" sz="1400" smtClean="0"/>
              <a:t>Benz, Walter (2001). Der moderne Staat. Grundlagen der politologischen Analyse. München/Wien.</a:t>
            </a:r>
          </a:p>
          <a:p>
            <a:pPr eaLnBrk="1" hangingPunct="1">
              <a:buClr>
                <a:schemeClr val="tx1"/>
              </a:buClr>
            </a:pPr>
            <a:r>
              <a:rPr lang="de-CH" altLang="de-DE" sz="1400" smtClean="0"/>
              <a:t>Grimm, Dieter (1994). "Staatsaufgaben – eine Bilanz", in: ders. (Hrsg.), Staatsaufgaben, Baden-Baden 1994, S. 771-785.</a:t>
            </a:r>
          </a:p>
          <a:p>
            <a:pPr algn="just" eaLnBrk="1" hangingPunct="1">
              <a:buClr>
                <a:schemeClr val="tx1"/>
              </a:buClr>
            </a:pPr>
            <a:r>
              <a:rPr lang="de-CH" altLang="de-DE" sz="1400" smtClean="0"/>
              <a:t>Schedler Kuno/Proeller Isabella (2000). New Public Management, Bern/Stuttgart/Wien 2000.</a:t>
            </a:r>
          </a:p>
          <a:p>
            <a:pPr algn="just" eaLnBrk="1" hangingPunct="1">
              <a:buClr>
                <a:schemeClr val="tx1"/>
              </a:buClr>
            </a:pPr>
            <a:r>
              <a:rPr lang="de-CH" altLang="de-DE" sz="1400" smtClean="0"/>
              <a:t>Varone, Frédéric (2013). «Administration fédérale», dans:Ladner, Andreas, Jean-Loup Chappelet, Yves Emery, Peter Knoepfel, Luzius Mader, Nils Soguel und Frédéric Varone (Eds.) (2013). Manuel d’administration publique suisse. Lausanne: PPUR. </a:t>
            </a:r>
          </a:p>
          <a:p>
            <a:pPr algn="just" eaLnBrk="1" hangingPunct="1">
              <a:buClr>
                <a:schemeClr val="tx1"/>
              </a:buClr>
            </a:pPr>
            <a:r>
              <a:rPr lang="de-CH" altLang="de-DE" sz="1400" smtClean="0"/>
              <a:t>Ladner, Andreas (2013). „Etat, système politique et accomplissement des tâches“, dans: Ladner, Andreas, Jean-Loup Chappelet, Yves Emery, Peter Knoepfel, Luzius Mader, Nils Soguel und Frédéric Varone (Eds.) (2013). Manuel d’administration publique suisse. Lausanne: PPUR. p. 7-30.</a:t>
            </a:r>
          </a:p>
          <a:p>
            <a:pPr eaLnBrk="1" hangingPunct="1">
              <a:buClr>
                <a:schemeClr val="tx1"/>
              </a:buClr>
            </a:pPr>
            <a:r>
              <a:rPr lang="en-GB" altLang="de-DE" sz="1400" smtClean="0"/>
              <a:t>OECD: </a:t>
            </a:r>
            <a:r>
              <a:rPr lang="en-GB" altLang="de-DE" sz="1400" smtClean="0">
                <a:hlinkClick r:id="rId3"/>
              </a:rPr>
              <a:t>http://www.oecd.org/statsportal/</a:t>
            </a:r>
            <a:r>
              <a:rPr lang="en-GB" altLang="de-DE" sz="1400" smtClean="0"/>
              <a:t> </a:t>
            </a:r>
            <a:endParaRPr lang="de-DE" altLang="de-DE" sz="1400" smtClean="0"/>
          </a:p>
          <a:p>
            <a:pPr eaLnBrk="1" hangingPunct="1">
              <a:buClr>
                <a:schemeClr val="tx1"/>
              </a:buClr>
            </a:pPr>
            <a:r>
              <a:rPr lang="de-DE" altLang="de-DE" sz="1400" smtClean="0"/>
              <a:t>Eidg. Finanzverwaltung: </a:t>
            </a:r>
            <a:r>
              <a:rPr lang="de-DE" altLang="de-DE" sz="1400" smtClean="0">
                <a:hlinkClick r:id="rId4"/>
              </a:rPr>
              <a:t>http://www.efv.admin.ch/d/finanzen/intvergl/index.htm</a:t>
            </a:r>
            <a:r>
              <a:rPr lang="de-DE" altLang="de-DE" sz="1400" smtClean="0"/>
              <a:t> </a:t>
            </a:r>
            <a:endParaRPr lang="fr-FR" altLang="de-DE" sz="1400" smtClean="0"/>
          </a:p>
          <a:p>
            <a:pPr eaLnBrk="1" hangingPunct="1">
              <a:buClr>
                <a:schemeClr val="tx1"/>
              </a:buClr>
            </a:pPr>
            <a:r>
              <a:rPr lang="fr-FR" altLang="de-DE" sz="1400" smtClean="0"/>
              <a:t>Economiesuisse: </a:t>
            </a:r>
            <a:r>
              <a:rPr lang="fr-FR" altLang="de-DE" sz="1400" smtClean="0">
                <a:hlinkClick r:id="rId5"/>
              </a:rPr>
              <a:t>http://www.zahlenspiegel.ch/d/index.cfm</a:t>
            </a:r>
            <a:r>
              <a:rPr lang="fr-FR" altLang="de-DE" sz="1400" smtClean="0"/>
              <a:t> </a:t>
            </a:r>
            <a:endParaRPr lang="de-DE" altLang="de-DE" sz="1400" smtClean="0"/>
          </a:p>
        </p:txBody>
      </p:sp>
    </p:spTree>
    <p:extLst>
      <p:ext uri="{BB962C8B-B14F-4D97-AF65-F5344CB8AC3E}">
        <p14:creationId xmlns:p14="http://schemas.microsoft.com/office/powerpoint/2010/main" val="3734918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endParaRPr lang="de-CH" altLang="de-DE" smtClean="0"/>
          </a:p>
        </p:txBody>
      </p:sp>
      <p:sp>
        <p:nvSpPr>
          <p:cNvPr id="6147" name="Inhaltsplatzhalter 2"/>
          <p:cNvSpPr>
            <a:spLocks noGrp="1"/>
          </p:cNvSpPr>
          <p:nvPr>
            <p:ph idx="1"/>
          </p:nvPr>
        </p:nvSpPr>
        <p:spPr/>
        <p:txBody>
          <a:bodyPr/>
          <a:lstStyle/>
          <a:p>
            <a:endParaRPr lang="de-CH" altLang="de-DE"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311" y="737592"/>
            <a:ext cx="618013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48" y="953492"/>
            <a:ext cx="1657350" cy="235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216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endParaRPr lang="de-CH" altLang="de-DE" smtClean="0"/>
          </a:p>
        </p:txBody>
      </p:sp>
      <p:sp>
        <p:nvSpPr>
          <p:cNvPr id="7171" name="Inhaltsplatzhalter 2"/>
          <p:cNvSpPr>
            <a:spLocks noGrp="1"/>
          </p:cNvSpPr>
          <p:nvPr>
            <p:ph idx="1"/>
          </p:nvPr>
        </p:nvSpPr>
        <p:spPr>
          <a:xfrm>
            <a:off x="899592" y="1196752"/>
            <a:ext cx="7640637" cy="4114800"/>
          </a:xfrm>
        </p:spPr>
        <p:txBody>
          <a:bodyPr/>
          <a:lstStyle/>
          <a:p>
            <a:r>
              <a:rPr lang="de-CH" altLang="de-DE" dirty="0" smtClean="0"/>
              <a:t>La </a:t>
            </a:r>
            <a:r>
              <a:rPr lang="de-CH" altLang="de-DE" dirty="0" err="1" smtClean="0"/>
              <a:t>bureaucratie</a:t>
            </a:r>
            <a:r>
              <a:rPr lang="de-CH" altLang="de-DE" dirty="0" smtClean="0"/>
              <a:t> (Max Weber), </a:t>
            </a:r>
            <a:r>
              <a:rPr lang="de-CH" altLang="de-DE" dirty="0" err="1" smtClean="0"/>
              <a:t>paradigme</a:t>
            </a:r>
            <a:r>
              <a:rPr lang="de-CH" altLang="de-DE" dirty="0" smtClean="0"/>
              <a:t> de la </a:t>
            </a:r>
            <a:r>
              <a:rPr lang="de-CH" altLang="de-DE" dirty="0" err="1" smtClean="0"/>
              <a:t>conditionnalité</a:t>
            </a:r>
            <a:endParaRPr lang="de-CH" altLang="de-DE" dirty="0" smtClean="0"/>
          </a:p>
          <a:p>
            <a:endParaRPr lang="de-CH" altLang="de-DE" dirty="0" smtClean="0"/>
          </a:p>
          <a:p>
            <a:r>
              <a:rPr lang="de-CH" altLang="de-DE" b="1" dirty="0" smtClean="0"/>
              <a:t>Le </a:t>
            </a:r>
            <a:r>
              <a:rPr lang="de-CH" altLang="de-DE" b="1" dirty="0" err="1" smtClean="0"/>
              <a:t>management</a:t>
            </a:r>
            <a:r>
              <a:rPr lang="de-CH" altLang="de-DE" b="1" dirty="0" smtClean="0"/>
              <a:t> (NGP), </a:t>
            </a:r>
            <a:r>
              <a:rPr lang="de-CH" altLang="de-DE" b="1" dirty="0" err="1" smtClean="0"/>
              <a:t>paradigme</a:t>
            </a:r>
            <a:r>
              <a:rPr lang="de-CH" altLang="de-DE" b="1" dirty="0" smtClean="0"/>
              <a:t> de la </a:t>
            </a:r>
            <a:r>
              <a:rPr lang="de-CH" altLang="de-DE" b="1" dirty="0" err="1" smtClean="0"/>
              <a:t>finalité</a:t>
            </a:r>
            <a:endParaRPr lang="de-CH" altLang="de-DE" b="1" dirty="0" smtClean="0"/>
          </a:p>
          <a:p>
            <a:endParaRPr lang="de-CH" altLang="de-DE" b="1" dirty="0" smtClean="0"/>
          </a:p>
          <a:p>
            <a:r>
              <a:rPr lang="de-CH" altLang="de-DE" b="1" dirty="0" err="1" smtClean="0"/>
              <a:t>Gouvernance</a:t>
            </a:r>
            <a:r>
              <a:rPr lang="de-CH" altLang="de-DE" b="1" dirty="0" smtClean="0"/>
              <a:t>, </a:t>
            </a:r>
            <a:r>
              <a:rPr lang="de-CH" altLang="de-DE" b="1" dirty="0" err="1" smtClean="0"/>
              <a:t>paradigme</a:t>
            </a:r>
            <a:r>
              <a:rPr lang="de-CH" altLang="de-DE" b="1" dirty="0" smtClean="0"/>
              <a:t> </a:t>
            </a:r>
            <a:r>
              <a:rPr lang="de-CH" altLang="de-DE" b="1" dirty="0" err="1" smtClean="0"/>
              <a:t>systémique</a:t>
            </a:r>
            <a:endParaRPr lang="de-CH" altLang="de-DE" b="1" dirty="0" smtClean="0"/>
          </a:p>
          <a:p>
            <a:endParaRPr lang="de-CH" altLang="de-DE" dirty="0" smtClean="0"/>
          </a:p>
        </p:txBody>
      </p:sp>
    </p:spTree>
    <p:extLst>
      <p:ext uri="{BB962C8B-B14F-4D97-AF65-F5344CB8AC3E}">
        <p14:creationId xmlns:p14="http://schemas.microsoft.com/office/powerpoint/2010/main" val="1241525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03771"/>
            <a:ext cx="8686800" cy="607542"/>
          </a:xfrm>
        </p:spPr>
        <p:txBody>
          <a:bodyPr/>
          <a:lstStyle/>
          <a:p>
            <a:r>
              <a:rPr lang="fr-CH" sz="2400" dirty="0" smtClean="0"/>
              <a:t>Nouvelle gestion publique</a:t>
            </a:r>
            <a:endParaRPr lang="fr-CH" dirty="0"/>
          </a:p>
        </p:txBody>
      </p:sp>
      <p:sp>
        <p:nvSpPr>
          <p:cNvPr id="3" name="Inhaltsplatzhalter 2"/>
          <p:cNvSpPr>
            <a:spLocks noGrp="1"/>
          </p:cNvSpPr>
          <p:nvPr>
            <p:ph idx="1"/>
          </p:nvPr>
        </p:nvSpPr>
        <p:spPr>
          <a:xfrm>
            <a:off x="304800" y="946633"/>
            <a:ext cx="8686800" cy="4343400"/>
          </a:xfrm>
        </p:spPr>
        <p:txBody>
          <a:bodyPr/>
          <a:lstStyle/>
          <a:p>
            <a:r>
              <a:rPr lang="fr-CH" sz="1800" dirty="0"/>
              <a:t>Séparation stratégie et opération</a:t>
            </a:r>
            <a:endParaRPr lang="de-CH" sz="1800" dirty="0"/>
          </a:p>
          <a:p>
            <a:r>
              <a:rPr lang="fr-CH" sz="1800" dirty="0"/>
              <a:t>Délégation de compétences vers l’administration</a:t>
            </a:r>
            <a:endParaRPr lang="de-CH" sz="1800" dirty="0"/>
          </a:p>
          <a:p>
            <a:r>
              <a:rPr lang="fr-CH" sz="1800" dirty="0"/>
              <a:t>Contrats/mandats de prestations	</a:t>
            </a:r>
            <a:endParaRPr lang="de-CH" sz="1800" dirty="0"/>
          </a:p>
          <a:p>
            <a:r>
              <a:rPr lang="fr-CH" sz="1800" dirty="0"/>
              <a:t>Enveloppes budgétaires</a:t>
            </a:r>
            <a:endParaRPr lang="de-CH" sz="1800" dirty="0"/>
          </a:p>
          <a:p>
            <a:r>
              <a:rPr lang="fr-CH" sz="1800" dirty="0"/>
              <a:t>Définition de prestations/produit	</a:t>
            </a:r>
            <a:endParaRPr lang="de-CH" sz="1800" dirty="0"/>
          </a:p>
          <a:p>
            <a:r>
              <a:rPr lang="fr-CH" sz="1800" dirty="0" err="1"/>
              <a:t>Controlling</a:t>
            </a:r>
            <a:r>
              <a:rPr lang="fr-CH" sz="1800" dirty="0"/>
              <a:t>	</a:t>
            </a:r>
            <a:endParaRPr lang="de-CH" sz="1800" dirty="0"/>
          </a:p>
          <a:p>
            <a:pPr marL="0" indent="0">
              <a:buNone/>
            </a:pPr>
            <a:r>
              <a:rPr lang="fr-CH" sz="1800" dirty="0"/>
              <a:t> </a:t>
            </a:r>
            <a:endParaRPr lang="de-CH" sz="1800" dirty="0"/>
          </a:p>
          <a:p>
            <a:r>
              <a:rPr lang="fr-CH" sz="1800" dirty="0"/>
              <a:t>Abandon du statut de fonctionnaire	</a:t>
            </a:r>
            <a:endParaRPr lang="de-CH" sz="1800" dirty="0"/>
          </a:p>
          <a:p>
            <a:r>
              <a:rPr lang="fr-CH" sz="1800" dirty="0"/>
              <a:t>Salaire au mérite	</a:t>
            </a:r>
            <a:endParaRPr lang="de-CH" sz="1800" dirty="0"/>
          </a:p>
          <a:p>
            <a:r>
              <a:rPr lang="fr-CH" sz="1800" dirty="0"/>
              <a:t>Délégation de tâches à des tiers (outsourcing)	</a:t>
            </a:r>
            <a:endParaRPr lang="de-CH" sz="1800" dirty="0"/>
          </a:p>
          <a:p>
            <a:r>
              <a:rPr lang="fr-CH" sz="1800" dirty="0"/>
              <a:t>Partenariat public-privé	 </a:t>
            </a:r>
            <a:endParaRPr lang="de-CH" sz="1800" dirty="0"/>
          </a:p>
          <a:p>
            <a:r>
              <a:rPr lang="fr-CH" sz="1800" dirty="0"/>
              <a:t>Elaboration de lignes directrices pour la politique communale	</a:t>
            </a:r>
            <a:endParaRPr lang="de-CH" sz="1800" dirty="0"/>
          </a:p>
          <a:p>
            <a:r>
              <a:rPr lang="fr-CH" sz="1800" dirty="0"/>
              <a:t>Enquêtes auprès des citoyens/clients</a:t>
            </a:r>
            <a:endParaRPr lang="de-CH" sz="1800" dirty="0" smtClean="0"/>
          </a:p>
        </p:txBody>
      </p:sp>
      <p:sp>
        <p:nvSpPr>
          <p:cNvPr id="4" name="Datumsplatzhalter 3"/>
          <p:cNvSpPr>
            <a:spLocks noGrp="1"/>
          </p:cNvSpPr>
          <p:nvPr>
            <p:ph type="dt" sz="half" idx="10"/>
          </p:nvPr>
        </p:nvSpPr>
        <p:spPr/>
        <p:txBody>
          <a:bodyPr/>
          <a:lstStyle/>
          <a:p>
            <a:pPr>
              <a:defRPr/>
            </a:pPr>
            <a:fld id="{7250A877-F891-4AC2-BE0C-00B8BB75729E}" type="datetime2">
              <a:rPr lang="fr-FR" altLang="fr-FR" smtClean="0"/>
              <a:pPr>
                <a:defRPr/>
              </a:pPr>
              <a:t>mercredi 21 mars 2018</a:t>
            </a:fld>
            <a:endParaRPr lang="fr-FR" altLang="fr-FR" sz="1400"/>
          </a:p>
        </p:txBody>
      </p:sp>
      <p:sp>
        <p:nvSpPr>
          <p:cNvPr id="5" name="Fußzeilenplatzhalter 4"/>
          <p:cNvSpPr>
            <a:spLocks noGrp="1"/>
          </p:cNvSpPr>
          <p:nvPr>
            <p:ph type="ftr" sz="quarter" idx="11"/>
          </p:nvPr>
        </p:nvSpPr>
        <p:spPr/>
        <p:txBody>
          <a:bodyPr/>
          <a:lstStyle/>
          <a:p>
            <a:pPr>
              <a:defRPr/>
            </a:pPr>
            <a:r>
              <a:rPr lang="fr-FR" altLang="fr-FR" smtClean="0"/>
              <a:t>Titre de la présentation</a:t>
            </a:r>
            <a:endParaRPr lang="fr-FR" altLang="fr-FR"/>
          </a:p>
        </p:txBody>
      </p:sp>
      <p:sp>
        <p:nvSpPr>
          <p:cNvPr id="6" name="Foliennummernplatzhalter 5"/>
          <p:cNvSpPr>
            <a:spLocks noGrp="1"/>
          </p:cNvSpPr>
          <p:nvPr>
            <p:ph type="sldNum" sz="quarter" idx="12"/>
          </p:nvPr>
        </p:nvSpPr>
        <p:spPr/>
        <p:txBody>
          <a:bodyPr/>
          <a:lstStyle/>
          <a:p>
            <a:pPr>
              <a:defRPr/>
            </a:pPr>
            <a:fld id="{ADD79C9B-E05C-4110-B4DE-79ADD72FFEF8}" type="slidenum">
              <a:rPr lang="fr-FR" altLang="fr-FR" smtClean="0"/>
              <a:pPr>
                <a:defRPr/>
              </a:pPr>
              <a:t>58</a:t>
            </a:fld>
            <a:endParaRPr lang="fr-FR" altLang="fr-FR"/>
          </a:p>
        </p:txBody>
      </p:sp>
    </p:spTree>
    <p:extLst>
      <p:ext uri="{BB962C8B-B14F-4D97-AF65-F5344CB8AC3E}">
        <p14:creationId xmlns:p14="http://schemas.microsoft.com/office/powerpoint/2010/main" val="136156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7250A877-F891-4AC2-BE0C-00B8BB75729E}" type="datetime2">
              <a:rPr lang="fr-FR" altLang="fr-FR" smtClean="0"/>
              <a:pPr>
                <a:defRPr/>
              </a:pPr>
              <a:t>mercredi 21 mars 2018</a:t>
            </a:fld>
            <a:endParaRPr lang="fr-FR" altLang="fr-FR" sz="1400"/>
          </a:p>
        </p:txBody>
      </p:sp>
      <p:sp>
        <p:nvSpPr>
          <p:cNvPr id="5" name="Fußzeilenplatzhalter 4"/>
          <p:cNvSpPr>
            <a:spLocks noGrp="1"/>
          </p:cNvSpPr>
          <p:nvPr>
            <p:ph type="ftr" sz="quarter" idx="11"/>
          </p:nvPr>
        </p:nvSpPr>
        <p:spPr/>
        <p:txBody>
          <a:bodyPr/>
          <a:lstStyle/>
          <a:p>
            <a:pPr>
              <a:defRPr/>
            </a:pPr>
            <a:r>
              <a:rPr lang="fr-FR" altLang="fr-FR" smtClean="0"/>
              <a:t>Titre de la présentation</a:t>
            </a:r>
            <a:endParaRPr lang="fr-FR" altLang="fr-FR"/>
          </a:p>
        </p:txBody>
      </p:sp>
      <p:sp>
        <p:nvSpPr>
          <p:cNvPr id="6" name="Foliennummernplatzhalter 5"/>
          <p:cNvSpPr>
            <a:spLocks noGrp="1"/>
          </p:cNvSpPr>
          <p:nvPr>
            <p:ph type="sldNum" sz="quarter" idx="12"/>
          </p:nvPr>
        </p:nvSpPr>
        <p:spPr/>
        <p:txBody>
          <a:bodyPr/>
          <a:lstStyle/>
          <a:p>
            <a:pPr>
              <a:defRPr/>
            </a:pPr>
            <a:fld id="{ADD79C9B-E05C-4110-B4DE-79ADD72FFEF8}" type="slidenum">
              <a:rPr lang="fr-FR" altLang="fr-FR" smtClean="0"/>
              <a:pPr>
                <a:defRPr/>
              </a:pPr>
              <a:t>59</a:t>
            </a:fld>
            <a:endParaRPr lang="fr-FR" altLang="fr-FR"/>
          </a:p>
        </p:txBody>
      </p:sp>
      <p:pic>
        <p:nvPicPr>
          <p:cNvPr id="7" name="Grafik 6"/>
          <p:cNvPicPr>
            <a:picLocks noChangeAspect="1"/>
          </p:cNvPicPr>
          <p:nvPr/>
        </p:nvPicPr>
        <p:blipFill>
          <a:blip r:embed="rId2"/>
          <a:stretch>
            <a:fillRect/>
          </a:stretch>
        </p:blipFill>
        <p:spPr>
          <a:xfrm>
            <a:off x="2339752" y="332656"/>
            <a:ext cx="4248472" cy="5294416"/>
          </a:xfrm>
          <a:prstGeom prst="rect">
            <a:avLst/>
          </a:prstGeom>
        </p:spPr>
      </p:pic>
    </p:spTree>
    <p:extLst>
      <p:ext uri="{BB962C8B-B14F-4D97-AF65-F5344CB8AC3E}">
        <p14:creationId xmlns:p14="http://schemas.microsoft.com/office/powerpoint/2010/main" val="306550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98013" y="152401"/>
            <a:ext cx="6374300" cy="990600"/>
          </a:xfrm>
        </p:spPr>
        <p:txBody>
          <a:bodyPr/>
          <a:lstStyle/>
          <a:p>
            <a:pPr algn="l"/>
            <a:r>
              <a:rPr lang="de-CH" altLang="de-DE" sz="2600" dirty="0" smtClean="0"/>
              <a:t>Le </a:t>
            </a:r>
            <a:r>
              <a:rPr lang="de-CH" altLang="de-DE" sz="2600" dirty="0" err="1" smtClean="0"/>
              <a:t>fédéralisme</a:t>
            </a:r>
            <a:endParaRPr lang="de-CH" altLang="de-DE" sz="2600" dirty="0" smtClean="0"/>
          </a:p>
        </p:txBody>
      </p:sp>
      <p:sp>
        <p:nvSpPr>
          <p:cNvPr id="10243" name="Inhaltsplatzhalter 2"/>
          <p:cNvSpPr>
            <a:spLocks noGrp="1"/>
          </p:cNvSpPr>
          <p:nvPr>
            <p:ph idx="1"/>
          </p:nvPr>
        </p:nvSpPr>
        <p:spPr>
          <a:xfrm>
            <a:off x="714375" y="1357313"/>
            <a:ext cx="7640638" cy="4114800"/>
          </a:xfrm>
        </p:spPr>
        <p:txBody>
          <a:bodyPr/>
          <a:lstStyle/>
          <a:p>
            <a:pPr>
              <a:lnSpc>
                <a:spcPct val="100000"/>
              </a:lnSpc>
            </a:pPr>
            <a:r>
              <a:rPr lang="fr-CH" altLang="de-DE" sz="2000" dirty="0" err="1" smtClean="0"/>
              <a:t>Bottom</a:t>
            </a:r>
            <a:r>
              <a:rPr lang="fr-CH" altLang="de-DE" sz="2000" dirty="0" smtClean="0"/>
              <a:t>-up, </a:t>
            </a:r>
            <a:r>
              <a:rPr lang="fr-CH" altLang="de-DE" sz="2000" dirty="0" err="1" smtClean="0"/>
              <a:t>residual</a:t>
            </a:r>
            <a:r>
              <a:rPr lang="fr-CH" altLang="de-DE" sz="2000" dirty="0" smtClean="0"/>
              <a:t> power in the hand of the cantons</a:t>
            </a:r>
          </a:p>
          <a:p>
            <a:pPr>
              <a:lnSpc>
                <a:spcPct val="100000"/>
              </a:lnSpc>
            </a:pPr>
            <a:endParaRPr lang="fr-CH" altLang="de-DE" sz="2000" dirty="0" smtClean="0"/>
          </a:p>
          <a:p>
            <a:pPr>
              <a:lnSpc>
                <a:spcPct val="100000"/>
              </a:lnSpc>
            </a:pPr>
            <a:r>
              <a:rPr lang="fr-CH" altLang="de-DE" sz="2000" dirty="0" smtClean="0"/>
              <a:t>La diversité, la concurrence et la solidarité</a:t>
            </a:r>
          </a:p>
          <a:p>
            <a:pPr>
              <a:lnSpc>
                <a:spcPct val="100000"/>
              </a:lnSpc>
            </a:pPr>
            <a:endParaRPr lang="fr-CH" altLang="de-DE" sz="2000" dirty="0" smtClean="0"/>
          </a:p>
          <a:p>
            <a:pPr>
              <a:lnSpc>
                <a:spcPct val="100000"/>
              </a:lnSpc>
            </a:pPr>
            <a:r>
              <a:rPr lang="fr-CH" altLang="de-DE" sz="2000" dirty="0" smtClean="0"/>
              <a:t>La mise en œuvre auprès des cantons </a:t>
            </a:r>
            <a:br>
              <a:rPr lang="fr-CH" altLang="de-DE" sz="2000" dirty="0" smtClean="0"/>
            </a:br>
            <a:r>
              <a:rPr lang="fr-CH" altLang="de-DE" sz="2000" dirty="0" smtClean="0"/>
              <a:t>et des communes</a:t>
            </a:r>
          </a:p>
          <a:p>
            <a:pPr>
              <a:lnSpc>
                <a:spcPct val="100000"/>
              </a:lnSpc>
            </a:pPr>
            <a:endParaRPr lang="fr-CH" altLang="de-DE" sz="2000" dirty="0" smtClean="0"/>
          </a:p>
          <a:p>
            <a:pPr>
              <a:lnSpc>
                <a:spcPct val="100000"/>
              </a:lnSpc>
            </a:pPr>
            <a:r>
              <a:rPr lang="fr-CH" altLang="de-DE" sz="2000" dirty="0" smtClean="0"/>
              <a:t>L’esprit de clocher (« </a:t>
            </a:r>
            <a:r>
              <a:rPr lang="fr-CH" altLang="de-DE" sz="2000" dirty="0" err="1" smtClean="0"/>
              <a:t>Kantönligeist</a:t>
            </a:r>
            <a:r>
              <a:rPr lang="fr-CH" altLang="de-DE" sz="2000" dirty="0" smtClean="0"/>
              <a:t> ») </a:t>
            </a:r>
            <a:br>
              <a:rPr lang="fr-CH" altLang="de-DE" sz="2000" dirty="0" smtClean="0"/>
            </a:br>
            <a:r>
              <a:rPr lang="fr-CH" altLang="de-DE" sz="2000" dirty="0" smtClean="0"/>
              <a:t>et d’énormes coûts? </a:t>
            </a:r>
          </a:p>
          <a:p>
            <a:pPr>
              <a:lnSpc>
                <a:spcPct val="100000"/>
              </a:lnSpc>
            </a:pPr>
            <a:endParaRPr lang="fr-CH" altLang="de-DE" sz="2000" dirty="0" smtClean="0"/>
          </a:p>
          <a:p>
            <a:pPr>
              <a:lnSpc>
                <a:spcPct val="100000"/>
              </a:lnSpc>
            </a:pPr>
            <a:r>
              <a:rPr lang="fr-CH" altLang="de-DE" sz="2000" dirty="0" smtClean="0"/>
              <a:t>Réformes: RPT, réformes territoriales</a:t>
            </a:r>
          </a:p>
          <a:p>
            <a:pPr>
              <a:buFont typeface="Wingdings" pitchFamily="2" charset="2"/>
              <a:buNone/>
            </a:pPr>
            <a:endParaRPr lang="fr-CH" altLang="de-DE" dirty="0"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4857750"/>
            <a:ext cx="1841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3286125"/>
            <a:ext cx="179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036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pPr>
              <a:defRPr/>
            </a:pPr>
            <a:fld id="{7250A877-F891-4AC2-BE0C-00B8BB75729E}" type="datetime2">
              <a:rPr lang="fr-FR" altLang="fr-FR" smtClean="0"/>
              <a:pPr>
                <a:defRPr/>
              </a:pPr>
              <a:t>mercredi 21 mars 2018</a:t>
            </a:fld>
            <a:endParaRPr lang="fr-FR" altLang="fr-FR" sz="1400"/>
          </a:p>
        </p:txBody>
      </p:sp>
      <p:sp>
        <p:nvSpPr>
          <p:cNvPr id="5" name="Fußzeilenplatzhalter 4"/>
          <p:cNvSpPr>
            <a:spLocks noGrp="1"/>
          </p:cNvSpPr>
          <p:nvPr>
            <p:ph type="ftr" sz="quarter" idx="11"/>
          </p:nvPr>
        </p:nvSpPr>
        <p:spPr/>
        <p:txBody>
          <a:bodyPr/>
          <a:lstStyle/>
          <a:p>
            <a:pPr>
              <a:defRPr/>
            </a:pPr>
            <a:r>
              <a:rPr lang="fr-FR" altLang="fr-FR" smtClean="0"/>
              <a:t>Titre de la présentation</a:t>
            </a:r>
            <a:endParaRPr lang="fr-FR" altLang="fr-FR"/>
          </a:p>
        </p:txBody>
      </p:sp>
      <p:sp>
        <p:nvSpPr>
          <p:cNvPr id="6" name="Foliennummernplatzhalter 5"/>
          <p:cNvSpPr>
            <a:spLocks noGrp="1"/>
          </p:cNvSpPr>
          <p:nvPr>
            <p:ph type="sldNum" sz="quarter" idx="12"/>
          </p:nvPr>
        </p:nvSpPr>
        <p:spPr/>
        <p:txBody>
          <a:bodyPr/>
          <a:lstStyle/>
          <a:p>
            <a:pPr>
              <a:defRPr/>
            </a:pPr>
            <a:fld id="{ADD79C9B-E05C-4110-B4DE-79ADD72FFEF8}" type="slidenum">
              <a:rPr lang="fr-FR" altLang="fr-FR" smtClean="0"/>
              <a:pPr>
                <a:defRPr/>
              </a:pPr>
              <a:t>60</a:t>
            </a:fld>
            <a:endParaRPr lang="fr-FR" altLang="fr-FR"/>
          </a:p>
        </p:txBody>
      </p:sp>
      <p:pic>
        <p:nvPicPr>
          <p:cNvPr id="7" name="Grafik 6"/>
          <p:cNvPicPr>
            <a:picLocks noChangeAspect="1"/>
          </p:cNvPicPr>
          <p:nvPr/>
        </p:nvPicPr>
        <p:blipFill>
          <a:blip r:embed="rId2"/>
          <a:stretch>
            <a:fillRect/>
          </a:stretch>
        </p:blipFill>
        <p:spPr>
          <a:xfrm>
            <a:off x="899592" y="439574"/>
            <a:ext cx="7192665" cy="5217874"/>
          </a:xfrm>
          <a:prstGeom prst="rect">
            <a:avLst/>
          </a:prstGeom>
        </p:spPr>
      </p:pic>
    </p:spTree>
    <p:extLst>
      <p:ext uri="{BB962C8B-B14F-4D97-AF65-F5344CB8AC3E}">
        <p14:creationId xmlns:p14="http://schemas.microsoft.com/office/powerpoint/2010/main" val="3761014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pPr>
              <a:defRPr/>
            </a:pPr>
            <a:fld id="{7250A877-F891-4AC2-BE0C-00B8BB75729E}" type="datetime2">
              <a:rPr lang="fr-FR" altLang="fr-FR" smtClean="0"/>
              <a:pPr>
                <a:defRPr/>
              </a:pPr>
              <a:t>mercredi 21 mars 2018</a:t>
            </a:fld>
            <a:endParaRPr lang="fr-FR" altLang="fr-FR" sz="1400"/>
          </a:p>
        </p:txBody>
      </p:sp>
      <p:sp>
        <p:nvSpPr>
          <p:cNvPr id="5" name="Fußzeilenplatzhalter 4"/>
          <p:cNvSpPr>
            <a:spLocks noGrp="1"/>
          </p:cNvSpPr>
          <p:nvPr>
            <p:ph type="ftr" sz="quarter" idx="11"/>
          </p:nvPr>
        </p:nvSpPr>
        <p:spPr/>
        <p:txBody>
          <a:bodyPr/>
          <a:lstStyle/>
          <a:p>
            <a:pPr>
              <a:defRPr/>
            </a:pPr>
            <a:r>
              <a:rPr lang="fr-FR" altLang="fr-FR" smtClean="0"/>
              <a:t>Titre de la présentation</a:t>
            </a:r>
            <a:endParaRPr lang="fr-FR" altLang="fr-FR"/>
          </a:p>
        </p:txBody>
      </p:sp>
      <p:sp>
        <p:nvSpPr>
          <p:cNvPr id="6" name="Foliennummernplatzhalter 5"/>
          <p:cNvSpPr>
            <a:spLocks noGrp="1"/>
          </p:cNvSpPr>
          <p:nvPr>
            <p:ph type="sldNum" sz="quarter" idx="12"/>
          </p:nvPr>
        </p:nvSpPr>
        <p:spPr/>
        <p:txBody>
          <a:bodyPr/>
          <a:lstStyle/>
          <a:p>
            <a:pPr>
              <a:defRPr/>
            </a:pPr>
            <a:fld id="{ADD79C9B-E05C-4110-B4DE-79ADD72FFEF8}" type="slidenum">
              <a:rPr lang="fr-FR" altLang="fr-FR" smtClean="0"/>
              <a:pPr>
                <a:defRPr/>
              </a:pPr>
              <a:t>61</a:t>
            </a:fld>
            <a:endParaRPr lang="fr-FR" altLang="fr-FR"/>
          </a:p>
        </p:txBody>
      </p:sp>
      <p:pic>
        <p:nvPicPr>
          <p:cNvPr id="7" name="Grafik 6"/>
          <p:cNvPicPr>
            <a:picLocks noChangeAspect="1"/>
          </p:cNvPicPr>
          <p:nvPr/>
        </p:nvPicPr>
        <p:blipFill>
          <a:blip r:embed="rId2"/>
          <a:stretch>
            <a:fillRect/>
          </a:stretch>
        </p:blipFill>
        <p:spPr>
          <a:xfrm>
            <a:off x="827584" y="332656"/>
            <a:ext cx="7591425" cy="5410200"/>
          </a:xfrm>
          <a:prstGeom prst="rect">
            <a:avLst/>
          </a:prstGeom>
        </p:spPr>
      </p:pic>
    </p:spTree>
    <p:extLst>
      <p:ext uri="{BB962C8B-B14F-4D97-AF65-F5344CB8AC3E}">
        <p14:creationId xmlns:p14="http://schemas.microsoft.com/office/powerpoint/2010/main" val="329308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827583" y="438151"/>
            <a:ext cx="7552035" cy="990600"/>
          </a:xfrm>
        </p:spPr>
        <p:txBody>
          <a:bodyPr/>
          <a:lstStyle/>
          <a:p>
            <a:pPr algn="l"/>
            <a:r>
              <a:rPr lang="fr-CH" altLang="de-DE" sz="2600" dirty="0" smtClean="0"/>
              <a:t>La concordance</a:t>
            </a:r>
          </a:p>
        </p:txBody>
      </p:sp>
      <p:sp>
        <p:nvSpPr>
          <p:cNvPr id="11267" name="Inhaltsplatzhalter 2"/>
          <p:cNvSpPr>
            <a:spLocks noGrp="1"/>
          </p:cNvSpPr>
          <p:nvPr>
            <p:ph idx="1"/>
          </p:nvPr>
        </p:nvSpPr>
        <p:spPr>
          <a:xfrm>
            <a:off x="827583" y="1772816"/>
            <a:ext cx="7640637" cy="4114800"/>
          </a:xfrm>
        </p:spPr>
        <p:txBody>
          <a:bodyPr/>
          <a:lstStyle/>
          <a:p>
            <a:r>
              <a:rPr lang="fr-CH" altLang="de-DE" sz="2000" dirty="0" smtClean="0"/>
              <a:t>Le gouvernement: type hybride</a:t>
            </a:r>
          </a:p>
          <a:p>
            <a:endParaRPr lang="fr-CH" altLang="de-DE" sz="2000" dirty="0" smtClean="0"/>
          </a:p>
          <a:p>
            <a:r>
              <a:rPr lang="fr-CH" altLang="de-DE" sz="2000" dirty="0" smtClean="0"/>
              <a:t>La concordance et la formule magique</a:t>
            </a:r>
          </a:p>
          <a:p>
            <a:endParaRPr lang="fr-CH" altLang="de-DE" sz="2000" dirty="0" smtClean="0"/>
          </a:p>
          <a:p>
            <a:r>
              <a:rPr lang="fr-CH" altLang="de-DE" sz="2000" dirty="0" smtClean="0"/>
              <a:t>Le principe de la collégialité</a:t>
            </a:r>
          </a:p>
          <a:p>
            <a:endParaRPr lang="fr-CH" altLang="de-DE" sz="2000" dirty="0" smtClean="0"/>
          </a:p>
          <a:p>
            <a:endParaRPr lang="fr-CH" altLang="de-DE" dirty="0" smtClean="0"/>
          </a:p>
          <a:p>
            <a:endParaRPr lang="fr-CH" altLang="de-DE" dirty="0" smtClean="0"/>
          </a:p>
          <a:p>
            <a:endParaRPr lang="fr-CH" altLang="de-DE" dirty="0" smtClean="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58878"/>
            <a:ext cx="1665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2928938"/>
            <a:ext cx="16414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357188"/>
            <a:ext cx="1477963"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47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66890" y="366345"/>
            <a:ext cx="8686800" cy="990600"/>
          </a:xfrm>
        </p:spPr>
        <p:txBody>
          <a:bodyPr/>
          <a:lstStyle/>
          <a:p>
            <a:pPr algn="l"/>
            <a:r>
              <a:rPr lang="de-CH" altLang="de-DE" sz="2600" dirty="0" smtClean="0"/>
              <a:t>La </a:t>
            </a:r>
            <a:r>
              <a:rPr lang="de-CH" altLang="de-DE" sz="2600" dirty="0" err="1" smtClean="0"/>
              <a:t>démocratie</a:t>
            </a:r>
            <a:r>
              <a:rPr lang="de-CH" altLang="de-DE" sz="2600" dirty="0" smtClean="0"/>
              <a:t> </a:t>
            </a:r>
            <a:r>
              <a:rPr lang="de-CH" altLang="de-DE" sz="2600" dirty="0" err="1" smtClean="0"/>
              <a:t>directe</a:t>
            </a:r>
            <a:endParaRPr lang="de-CH" altLang="de-DE" sz="2600" dirty="0" smtClean="0"/>
          </a:p>
        </p:txBody>
      </p:sp>
      <p:sp>
        <p:nvSpPr>
          <p:cNvPr id="12291" name="Inhaltsplatzhalter 2"/>
          <p:cNvSpPr>
            <a:spLocks noGrp="1"/>
          </p:cNvSpPr>
          <p:nvPr>
            <p:ph idx="1"/>
          </p:nvPr>
        </p:nvSpPr>
        <p:spPr>
          <a:xfrm>
            <a:off x="584806" y="1595070"/>
            <a:ext cx="7640638" cy="4114800"/>
          </a:xfrm>
        </p:spPr>
        <p:txBody>
          <a:bodyPr/>
          <a:lstStyle/>
          <a:p>
            <a:r>
              <a:rPr lang="fr-CH" altLang="de-DE" sz="2000" dirty="0" smtClean="0"/>
              <a:t>Le souverain et les représentants</a:t>
            </a:r>
          </a:p>
          <a:p>
            <a:endParaRPr lang="fr-CH" altLang="de-DE" sz="2000" dirty="0" smtClean="0"/>
          </a:p>
          <a:p>
            <a:r>
              <a:rPr lang="fr-CH" altLang="de-DE" sz="2000" dirty="0" smtClean="0"/>
              <a:t>Initiatives et référendums</a:t>
            </a:r>
          </a:p>
          <a:p>
            <a:pPr marL="0" indent="0">
              <a:buNone/>
            </a:pPr>
            <a:endParaRPr lang="fr-CH" altLang="de-DE" sz="2000" dirty="0" smtClean="0"/>
          </a:p>
          <a:p>
            <a:r>
              <a:rPr lang="fr-CH" altLang="de-DE" sz="2000" dirty="0" smtClean="0"/>
              <a:t>Grande popularité</a:t>
            </a:r>
          </a:p>
          <a:p>
            <a:endParaRPr lang="fr-CH" altLang="de-DE" sz="2000" dirty="0" smtClean="0"/>
          </a:p>
          <a:p>
            <a:r>
              <a:rPr lang="fr-CH" altLang="de-DE" sz="2000" dirty="0" smtClean="0"/>
              <a:t>Champ d’application en diminution</a:t>
            </a:r>
          </a:p>
          <a:p>
            <a:endParaRPr lang="fr-CH" altLang="de-DE" sz="2000" dirty="0"/>
          </a:p>
          <a:p>
            <a:r>
              <a:rPr lang="fr-CH" altLang="de-DE" sz="2000" dirty="0"/>
              <a:t>Assemblée ou conseil?</a:t>
            </a:r>
          </a:p>
          <a:p>
            <a:endParaRPr lang="fr-CH" altLang="de-DE" sz="2000" dirty="0" smtClean="0"/>
          </a:p>
          <a:p>
            <a:endParaRPr lang="fr-CH" altLang="de-DE" sz="2000" dirty="0" smtClean="0"/>
          </a:p>
          <a:p>
            <a:endParaRPr lang="fr-CH" altLang="de-DE" dirty="0" smtClean="0"/>
          </a:p>
          <a:p>
            <a:endParaRPr lang="fr-CH" altLang="de-DE" dirty="0" smtClean="0"/>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500063"/>
            <a:ext cx="2286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501008"/>
            <a:ext cx="3323159"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24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39552" y="404664"/>
            <a:ext cx="7593012" cy="566737"/>
          </a:xfrm>
        </p:spPr>
        <p:txBody>
          <a:bodyPr/>
          <a:lstStyle/>
          <a:p>
            <a:r>
              <a:rPr lang="de-CH" altLang="de-DE" sz="2600" dirty="0" err="1" smtClean="0"/>
              <a:t>Principe</a:t>
            </a:r>
            <a:r>
              <a:rPr lang="de-CH" altLang="de-DE" sz="2600" dirty="0" smtClean="0"/>
              <a:t> </a:t>
            </a:r>
            <a:r>
              <a:rPr lang="de-CH" altLang="de-DE" sz="2600" dirty="0" err="1" smtClean="0"/>
              <a:t>fondamental</a:t>
            </a:r>
            <a:r>
              <a:rPr lang="de-CH" altLang="de-DE" sz="2600" dirty="0" smtClean="0"/>
              <a:t> du </a:t>
            </a:r>
            <a:r>
              <a:rPr lang="de-CH" altLang="de-DE" sz="2600" dirty="0" err="1" smtClean="0"/>
              <a:t>système</a:t>
            </a:r>
            <a:r>
              <a:rPr lang="de-CH" altLang="de-DE" sz="2600" dirty="0" smtClean="0"/>
              <a:t> </a:t>
            </a:r>
            <a:r>
              <a:rPr lang="de-CH" altLang="de-DE" sz="2600" dirty="0" err="1" smtClean="0"/>
              <a:t>politique</a:t>
            </a:r>
            <a:r>
              <a:rPr lang="de-CH" altLang="de-DE" sz="2600" dirty="0" smtClean="0"/>
              <a:t> </a:t>
            </a:r>
            <a:r>
              <a:rPr lang="de-CH" altLang="de-DE" sz="2600" dirty="0" err="1" smtClean="0"/>
              <a:t>suisse</a:t>
            </a:r>
            <a:endParaRPr lang="de-CH" altLang="de-DE" sz="2600" dirty="0" smtClean="0"/>
          </a:p>
        </p:txBody>
      </p:sp>
      <p:sp>
        <p:nvSpPr>
          <p:cNvPr id="13315" name="Inhaltsplatzhalter 2"/>
          <p:cNvSpPr>
            <a:spLocks noGrp="1"/>
          </p:cNvSpPr>
          <p:nvPr>
            <p:ph idx="1"/>
          </p:nvPr>
        </p:nvSpPr>
        <p:spPr>
          <a:xfrm>
            <a:off x="1187624" y="1700808"/>
            <a:ext cx="6552728" cy="4343400"/>
          </a:xfrm>
        </p:spPr>
        <p:txBody>
          <a:bodyPr/>
          <a:lstStyle/>
          <a:p>
            <a:pPr>
              <a:buFont typeface="Wingdings" pitchFamily="2" charset="2"/>
              <a:buNone/>
            </a:pPr>
            <a:endParaRPr lang="de-CH" altLang="de-DE" sz="6000" dirty="0" smtClean="0"/>
          </a:p>
          <a:p>
            <a:pPr>
              <a:buFont typeface="Wingdings" pitchFamily="2" charset="2"/>
              <a:buNone/>
            </a:pPr>
            <a:r>
              <a:rPr lang="de-CH" altLang="de-DE" sz="6000" dirty="0" smtClean="0"/>
              <a:t>„Power </a:t>
            </a:r>
            <a:r>
              <a:rPr lang="de-CH" altLang="de-DE" sz="6000" dirty="0" err="1" smtClean="0"/>
              <a:t>sharing</a:t>
            </a:r>
            <a:r>
              <a:rPr lang="de-CH" altLang="de-DE" sz="6000" dirty="0" smtClean="0"/>
              <a:t>“</a:t>
            </a:r>
            <a:endParaRPr lang="de-CH" altLang="de-DE" dirty="0" smtClean="0"/>
          </a:p>
        </p:txBody>
      </p:sp>
    </p:spTree>
    <p:extLst>
      <p:ext uri="{BB962C8B-B14F-4D97-AF65-F5344CB8AC3E}">
        <p14:creationId xmlns:p14="http://schemas.microsoft.com/office/powerpoint/2010/main" val="2213083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UNIL_IDHEAP_V08">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UNIL_IDHEAP_PPT</Template>
  <TotalTime>0</TotalTime>
  <Words>1568</Words>
  <Application>Microsoft Office PowerPoint</Application>
  <PresentationFormat>Bildschirmpräsentation (4:3)</PresentationFormat>
  <Paragraphs>326</Paragraphs>
  <Slides>61</Slides>
  <Notes>46</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61</vt:i4>
      </vt:variant>
    </vt:vector>
  </HeadingPairs>
  <TitlesOfParts>
    <vt:vector size="72" baseType="lpstr">
      <vt:lpstr>Arial Unicode MS</vt:lpstr>
      <vt:lpstr>Arial</vt:lpstr>
      <vt:lpstr>Helvetica</vt:lpstr>
      <vt:lpstr>Symbol</vt:lpstr>
      <vt:lpstr>Times</vt:lpstr>
      <vt:lpstr>Times New Roman</vt:lpstr>
      <vt:lpstr>Verdana</vt:lpstr>
      <vt:lpstr>Wingdings</vt:lpstr>
      <vt:lpstr>ヒラギノ角ゴ Pro W3</vt:lpstr>
      <vt:lpstr>PPT_UNIL_IDHEAP_V08</vt:lpstr>
      <vt:lpstr>Diagramm</vt:lpstr>
      <vt:lpstr>Système politique, Etat et Administration  CEMAP 2018</vt:lpstr>
      <vt:lpstr>Organisation et pilotages de l’action publique</vt:lpstr>
      <vt:lpstr>Les trois dimensions de la politique</vt:lpstr>
      <vt:lpstr>Les politiques institutionnelles</vt:lpstr>
      <vt:lpstr>Le système politique suisse</vt:lpstr>
      <vt:lpstr>Le fédéralisme</vt:lpstr>
      <vt:lpstr>La concordance</vt:lpstr>
      <vt:lpstr>La démocratie directe</vt:lpstr>
      <vt:lpstr>Principe fondamental du système politique suisse</vt:lpstr>
      <vt:lpstr>PowerPoint-Präsentation</vt:lpstr>
      <vt:lpstr>Attention à l’instrumentalisation des institutions pour des fins politiques!</vt:lpstr>
      <vt:lpstr>Exemple: l’élection du Conseil fédéral par le peuple</vt:lpstr>
      <vt:lpstr>Deux initiatives pour l’élections du Conseil fédéral par le peuple </vt:lpstr>
      <vt:lpstr>D’autres exemples</vt:lpstr>
      <vt:lpstr>Lesson to learn:</vt:lpstr>
      <vt:lpstr>Un peu d’histoire pour mieux comprendre (institutionnalisme historique: path dependency, windows of opportunities)</vt:lpstr>
      <vt:lpstr>„Some cantons were more equal“</vt:lpstr>
      <vt:lpstr>La guerre du Sonderbund</vt:lpstr>
      <vt:lpstr>La Constitution de 1848 acceptée</vt:lpstr>
      <vt:lpstr>Berne devient siège des autorités fédérales</vt:lpstr>
      <vt:lpstr>Le développement des compétences de  la Confédération</vt:lpstr>
      <vt:lpstr>Synthèse de l'évolution historique</vt:lpstr>
      <vt:lpstr>L‘Etat suisse</vt:lpstr>
      <vt:lpstr>PowerPoint-Präsentation</vt:lpstr>
      <vt:lpstr>Les années 1960/1970:  L‘économie et l‘Etat prospèrent  </vt:lpstr>
      <vt:lpstr>Les années 1970</vt:lpstr>
      <vt:lpstr>Les déficits structurels des conceptions d‘Etat traditionnelles</vt:lpstr>
      <vt:lpstr>Il faut:</vt:lpstr>
      <vt:lpstr> Surmonter l‘antagonisme idéologique  </vt:lpstr>
      <vt:lpstr>D‘accord! </vt:lpstr>
      <vt:lpstr>La quote-part de l‘Etat</vt:lpstr>
      <vt:lpstr>PowerPoint-Präsentation</vt:lpstr>
      <vt:lpstr>La quote-part de l'État en Suisse (Economiesuisse)</vt:lpstr>
      <vt:lpstr>PowerPoint-Präsentation</vt:lpstr>
      <vt:lpstr>PowerPoint-Präsentation</vt:lpstr>
      <vt:lpstr>Réponse du Conseil Fédéral</vt:lpstr>
      <vt:lpstr>La taille juste de la quote-part de l‘État</vt:lpstr>
      <vt:lpstr>Dépenses de l‘Etat</vt:lpstr>
      <vt:lpstr>Les dépenses de la Confédération et 2016 (67 mrd.)</vt:lpstr>
      <vt:lpstr>Les dépenses de la Confédération 1960 (2.7 mrd.)</vt:lpstr>
      <vt:lpstr>Confédération: dépenses par fonction (1850 – 2010)</vt:lpstr>
      <vt:lpstr>Les recettes de la Confédération (66.7 mrd.)</vt:lpstr>
      <vt:lpstr>Agents publics en comparaison</vt:lpstr>
      <vt:lpstr>Les employés dans le secteur public: fédération, cantons et communes</vt:lpstr>
      <vt:lpstr>PowerPoint-Präsentation</vt:lpstr>
      <vt:lpstr>PowerPoint-Präsentation</vt:lpstr>
      <vt:lpstr>L’organisation spatiale de l’administration</vt:lpstr>
      <vt:lpstr>PowerPoint-Präsentation</vt:lpstr>
      <vt:lpstr>PowerPoint-Präsentation</vt:lpstr>
      <vt:lpstr>PowerPoint-Präsentation</vt:lpstr>
      <vt:lpstr>PowerPoint-Präsentation</vt:lpstr>
      <vt:lpstr>Les organes paraétatiques</vt:lpstr>
      <vt:lpstr>Conclusion</vt:lpstr>
      <vt:lpstr>Mais: Est-ce que tout le monde voit cela de la même façon?</vt:lpstr>
      <vt:lpstr>Literatur:</vt:lpstr>
      <vt:lpstr>PowerPoint-Präsentation</vt:lpstr>
      <vt:lpstr>PowerPoint-Präsentation</vt:lpstr>
      <vt:lpstr>Nouvelle gestion publique</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Dhouha Steiner</dc:creator>
  <cp:lastModifiedBy>aladner</cp:lastModifiedBy>
  <cp:revision>69</cp:revision>
  <dcterms:created xsi:type="dcterms:W3CDTF">2015-03-30T07:17:21Z</dcterms:created>
  <dcterms:modified xsi:type="dcterms:W3CDTF">2018-03-21T10:03:52Z</dcterms:modified>
</cp:coreProperties>
</file>